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665" r:id="rId2"/>
  </p:sldMasterIdLst>
  <p:notesMasterIdLst>
    <p:notesMasterId r:id="rId47"/>
  </p:notesMasterIdLst>
  <p:handoutMasterIdLst>
    <p:handoutMasterId r:id="rId48"/>
  </p:handoutMasterIdLst>
  <p:sldIdLst>
    <p:sldId id="377" r:id="rId3"/>
    <p:sldId id="323" r:id="rId4"/>
    <p:sldId id="325" r:id="rId5"/>
    <p:sldId id="351" r:id="rId6"/>
    <p:sldId id="352" r:id="rId7"/>
    <p:sldId id="288" r:id="rId8"/>
    <p:sldId id="327" r:id="rId9"/>
    <p:sldId id="354" r:id="rId10"/>
    <p:sldId id="365" r:id="rId11"/>
    <p:sldId id="373" r:id="rId12"/>
    <p:sldId id="372" r:id="rId13"/>
    <p:sldId id="375" r:id="rId14"/>
    <p:sldId id="379" r:id="rId15"/>
    <p:sldId id="376" r:id="rId16"/>
    <p:sldId id="324" r:id="rId17"/>
    <p:sldId id="314" r:id="rId18"/>
    <p:sldId id="316" r:id="rId19"/>
    <p:sldId id="340" r:id="rId20"/>
    <p:sldId id="341" r:id="rId21"/>
    <p:sldId id="326" r:id="rId22"/>
    <p:sldId id="329" r:id="rId23"/>
    <p:sldId id="330" r:id="rId24"/>
    <p:sldId id="332" r:id="rId25"/>
    <p:sldId id="264" r:id="rId26"/>
    <p:sldId id="310" r:id="rId27"/>
    <p:sldId id="333" r:id="rId28"/>
    <p:sldId id="313" r:id="rId29"/>
    <p:sldId id="337" r:id="rId30"/>
    <p:sldId id="335" r:id="rId31"/>
    <p:sldId id="298" r:id="rId32"/>
    <p:sldId id="299" r:id="rId33"/>
    <p:sldId id="300" r:id="rId34"/>
    <p:sldId id="336" r:id="rId35"/>
    <p:sldId id="339" r:id="rId36"/>
    <p:sldId id="317" r:id="rId37"/>
    <p:sldId id="265" r:id="rId38"/>
    <p:sldId id="315" r:id="rId39"/>
    <p:sldId id="318" r:id="rId40"/>
    <p:sldId id="319" r:id="rId41"/>
    <p:sldId id="311" r:id="rId42"/>
    <p:sldId id="374" r:id="rId43"/>
    <p:sldId id="275" r:id="rId44"/>
    <p:sldId id="338" r:id="rId45"/>
    <p:sldId id="378" r:id="rId4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3" autoAdjust="0"/>
    <p:restoredTop sz="88271" autoAdjust="0"/>
  </p:normalViewPr>
  <p:slideViewPr>
    <p:cSldViewPr>
      <p:cViewPr varScale="1">
        <p:scale>
          <a:sx n="96" d="100"/>
          <a:sy n="96" d="100"/>
        </p:scale>
        <p:origin x="856" y="176"/>
      </p:cViewPr>
      <p:guideLst>
        <p:guide orient="horz" pos="2160"/>
        <p:guide pos="3840"/>
      </p:guideLst>
    </p:cSldViewPr>
  </p:slideViewPr>
  <p:outlineViewPr>
    <p:cViewPr>
      <p:scale>
        <a:sx n="33" d="100"/>
        <a:sy n="33" d="100"/>
      </p:scale>
      <p:origin x="0" y="824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Users/dh/Dropbox/_MacBook_sync/_pptx/byers_hotspo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5955461035473"/>
          <c:y val="8.800476750236548E-2"/>
          <c:w val="0.85931454094335968"/>
          <c:h val="0.76646734878235923"/>
        </c:manualLayout>
      </c:layout>
      <c:barChart>
        <c:barDir val="bar"/>
        <c:grouping val="stacked"/>
        <c:varyColors val="0"/>
        <c:ser>
          <c:idx val="0"/>
          <c:order val="0"/>
          <c:tx>
            <c:strRef>
              <c:f>Tabelle1!$B$1</c:f>
              <c:strCache>
                <c:ptCount val="1"/>
                <c:pt idx="0">
                  <c:v>1.5°C</c:v>
                </c:pt>
              </c:strCache>
            </c:strRef>
          </c:tx>
          <c:spPr>
            <a:solidFill>
              <a:schemeClr val="accent1"/>
            </a:solidFill>
            <a:ln>
              <a:noFill/>
            </a:ln>
            <a:effectLst/>
          </c:spPr>
          <c:invertIfNegative val="0"/>
          <c:cat>
            <c:strRef>
              <c:f>Tabelle1!$A$2:$A$6</c:f>
              <c:strCache>
                <c:ptCount val="5"/>
                <c:pt idx="0">
                  <c:v>Habitat degradation</c:v>
                </c:pt>
                <c:pt idx="1">
                  <c:v>Crop yield change</c:v>
                </c:pt>
                <c:pt idx="2">
                  <c:v>Risk to power production</c:v>
                </c:pt>
                <c:pt idx="3">
                  <c:v>Water stress</c:v>
                </c:pt>
                <c:pt idx="4">
                  <c:v>Heatwave exposure</c:v>
                </c:pt>
              </c:strCache>
            </c:strRef>
          </c:cat>
          <c:val>
            <c:numRef>
              <c:f>Tabelle1!$B$2:$B$6</c:f>
              <c:numCache>
                <c:formatCode>General</c:formatCode>
                <c:ptCount val="5"/>
                <c:pt idx="0">
                  <c:v>91</c:v>
                </c:pt>
                <c:pt idx="1">
                  <c:v>35</c:v>
                </c:pt>
                <c:pt idx="2">
                  <c:v>334</c:v>
                </c:pt>
                <c:pt idx="3">
                  <c:v>3340</c:v>
                </c:pt>
                <c:pt idx="4">
                  <c:v>3960</c:v>
                </c:pt>
              </c:numCache>
            </c:numRef>
          </c:val>
          <c:extLst>
            <c:ext xmlns:c16="http://schemas.microsoft.com/office/drawing/2014/chart" uri="{C3380CC4-5D6E-409C-BE32-E72D297353CC}">
              <c16:uniqueId val="{00000000-EAB4-9343-A9DC-DEBA3D38599E}"/>
            </c:ext>
          </c:extLst>
        </c:ser>
        <c:ser>
          <c:idx val="1"/>
          <c:order val="1"/>
          <c:tx>
            <c:strRef>
              <c:f>Tabelle1!$C$1</c:f>
              <c:strCache>
                <c:ptCount val="1"/>
                <c:pt idx="0">
                  <c:v>2°C</c:v>
                </c:pt>
              </c:strCache>
            </c:strRef>
          </c:tx>
          <c:spPr>
            <a:solidFill>
              <a:schemeClr val="accent2"/>
            </a:solidFill>
            <a:ln>
              <a:noFill/>
            </a:ln>
            <a:effectLst/>
          </c:spPr>
          <c:invertIfNegative val="0"/>
          <c:cat>
            <c:strRef>
              <c:f>Tabelle1!$A$2:$A$6</c:f>
              <c:strCache>
                <c:ptCount val="5"/>
                <c:pt idx="0">
                  <c:v>Habitat degradation</c:v>
                </c:pt>
                <c:pt idx="1">
                  <c:v>Crop yield change</c:v>
                </c:pt>
                <c:pt idx="2">
                  <c:v>Risk to power production</c:v>
                </c:pt>
                <c:pt idx="3">
                  <c:v>Water stress</c:v>
                </c:pt>
                <c:pt idx="4">
                  <c:v>Heatwave exposure</c:v>
                </c:pt>
              </c:strCache>
            </c:strRef>
          </c:cat>
          <c:val>
            <c:numRef>
              <c:f>Tabelle1!$C$2:$C$6</c:f>
              <c:numCache>
                <c:formatCode>General</c:formatCode>
                <c:ptCount val="5"/>
                <c:pt idx="0">
                  <c:v>589</c:v>
                </c:pt>
                <c:pt idx="1">
                  <c:v>327</c:v>
                </c:pt>
                <c:pt idx="2">
                  <c:v>51</c:v>
                </c:pt>
                <c:pt idx="3">
                  <c:v>318</c:v>
                </c:pt>
                <c:pt idx="4">
                  <c:v>2026</c:v>
                </c:pt>
              </c:numCache>
            </c:numRef>
          </c:val>
          <c:extLst>
            <c:ext xmlns:c16="http://schemas.microsoft.com/office/drawing/2014/chart" uri="{C3380CC4-5D6E-409C-BE32-E72D297353CC}">
              <c16:uniqueId val="{00000001-EAB4-9343-A9DC-DEBA3D38599E}"/>
            </c:ext>
          </c:extLst>
        </c:ser>
        <c:ser>
          <c:idx val="2"/>
          <c:order val="2"/>
          <c:tx>
            <c:strRef>
              <c:f>Tabelle1!$D$1</c:f>
              <c:strCache>
                <c:ptCount val="1"/>
                <c:pt idx="0">
                  <c:v>3°C</c:v>
                </c:pt>
              </c:strCache>
            </c:strRef>
          </c:tx>
          <c:spPr>
            <a:solidFill>
              <a:schemeClr val="accent3"/>
            </a:solidFill>
            <a:ln>
              <a:noFill/>
            </a:ln>
            <a:effectLst/>
          </c:spPr>
          <c:invertIfNegative val="0"/>
          <c:cat>
            <c:strRef>
              <c:f>Tabelle1!$A$2:$A$6</c:f>
              <c:strCache>
                <c:ptCount val="5"/>
                <c:pt idx="0">
                  <c:v>Habitat degradation</c:v>
                </c:pt>
                <c:pt idx="1">
                  <c:v>Crop yield change</c:v>
                </c:pt>
                <c:pt idx="2">
                  <c:v>Risk to power production</c:v>
                </c:pt>
                <c:pt idx="3">
                  <c:v>Water stress</c:v>
                </c:pt>
                <c:pt idx="4">
                  <c:v>Heatwave exposure</c:v>
                </c:pt>
              </c:strCache>
            </c:strRef>
          </c:cat>
          <c:val>
            <c:numRef>
              <c:f>Tabelle1!$D$2:$D$6</c:f>
              <c:numCache>
                <c:formatCode>General</c:formatCode>
                <c:ptCount val="5"/>
                <c:pt idx="0">
                  <c:v>677</c:v>
                </c:pt>
                <c:pt idx="1">
                  <c:v>1455</c:v>
                </c:pt>
                <c:pt idx="2">
                  <c:v>357</c:v>
                </c:pt>
                <c:pt idx="3">
                  <c:v>262</c:v>
                </c:pt>
                <c:pt idx="4">
                  <c:v>1923</c:v>
                </c:pt>
              </c:numCache>
            </c:numRef>
          </c:val>
          <c:extLst>
            <c:ext xmlns:c16="http://schemas.microsoft.com/office/drawing/2014/chart" uri="{C3380CC4-5D6E-409C-BE32-E72D297353CC}">
              <c16:uniqueId val="{00000002-EAB4-9343-A9DC-DEBA3D38599E}"/>
            </c:ext>
          </c:extLst>
        </c:ser>
        <c:dLbls>
          <c:showLegendKey val="0"/>
          <c:showVal val="0"/>
          <c:showCatName val="0"/>
          <c:showSerName val="0"/>
          <c:showPercent val="0"/>
          <c:showBubbleSize val="0"/>
        </c:dLbls>
        <c:gapWidth val="182"/>
        <c:overlap val="100"/>
        <c:axId val="1576072735"/>
        <c:axId val="1609817999"/>
      </c:barChart>
      <c:catAx>
        <c:axId val="15760727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1609817999"/>
        <c:crosses val="autoZero"/>
        <c:auto val="1"/>
        <c:lblAlgn val="ctr"/>
        <c:lblOffset val="100"/>
        <c:noMultiLvlLbl val="0"/>
      </c:catAx>
      <c:valAx>
        <c:axId val="1609817999"/>
        <c:scaling>
          <c:orientation val="minMax"/>
          <c:max val="8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1576072735"/>
        <c:crosses val="autoZero"/>
        <c:crossBetween val="between"/>
      </c:valAx>
      <c:spPr>
        <a:noFill/>
        <a:ln>
          <a:noFill/>
        </a:ln>
        <a:effectLst/>
      </c:spPr>
    </c:plotArea>
    <c:legend>
      <c:legendPos val="b"/>
      <c:layout>
        <c:manualLayout>
          <c:xMode val="edge"/>
          <c:yMode val="edge"/>
          <c:x val="0.88749112243322525"/>
          <c:y val="0.24099699259298457"/>
          <c:w val="9.7704858143767656E-2"/>
          <c:h val="0.5349908719464486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768E00-D2B7-6E4E-AA6A-AC71D730947D}" type="datetimeFigureOut">
              <a:rPr lang="en-US" smtClean="0"/>
              <a:t>4/3/23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60C91D-6C58-3F4B-AD86-7A996FAA1731}" type="slidenum">
              <a:rPr lang="en-US" smtClean="0"/>
              <a:t>‹Nr.›</a:t>
            </a:fld>
            <a:endParaRPr lang="en-US"/>
          </a:p>
        </p:txBody>
      </p:sp>
    </p:spTree>
    <p:extLst>
      <p:ext uri="{BB962C8B-B14F-4D97-AF65-F5344CB8AC3E}">
        <p14:creationId xmlns:p14="http://schemas.microsoft.com/office/powerpoint/2010/main" val="17203320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0E5847-F5B5-7B41-9197-583712EACD10}" type="datetimeFigureOut">
              <a:rPr lang="en-US" smtClean="0"/>
              <a:t>4/3/23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14F848-489F-D14B-AC7F-41C3B2443E08}" type="slidenum">
              <a:rPr lang="en-US" smtClean="0"/>
              <a:t>‹Nr.›</a:t>
            </a:fld>
            <a:endParaRPr lang="en-US"/>
          </a:p>
        </p:txBody>
      </p:sp>
    </p:spTree>
    <p:extLst>
      <p:ext uri="{BB962C8B-B14F-4D97-AF65-F5344CB8AC3E}">
        <p14:creationId xmlns:p14="http://schemas.microsoft.com/office/powerpoint/2010/main" val="35788060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214F848-489F-D14B-AC7F-41C3B2443E08}" type="slidenum">
              <a:rPr lang="en-US" smtClean="0"/>
              <a:t>1</a:t>
            </a:fld>
            <a:endParaRPr lang="en-US"/>
          </a:p>
        </p:txBody>
      </p:sp>
    </p:spTree>
    <p:extLst>
      <p:ext uri="{BB962C8B-B14F-4D97-AF65-F5344CB8AC3E}">
        <p14:creationId xmlns:p14="http://schemas.microsoft.com/office/powerpoint/2010/main" val="422958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214F848-489F-D14B-AC7F-41C3B2443E08}" type="slidenum">
              <a:rPr lang="en-US" smtClean="0"/>
              <a:t>13</a:t>
            </a:fld>
            <a:endParaRPr lang="en-US"/>
          </a:p>
        </p:txBody>
      </p:sp>
    </p:spTree>
    <p:extLst>
      <p:ext uri="{BB962C8B-B14F-4D97-AF65-F5344CB8AC3E}">
        <p14:creationId xmlns:p14="http://schemas.microsoft.com/office/powerpoint/2010/main" val="1443408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5"/>
          </p:nvPr>
        </p:nvSpPr>
        <p:spPr/>
        <p:txBody>
          <a:bodyPr/>
          <a:lstStyle/>
          <a:p>
            <a:fld id="{4214F848-489F-D14B-AC7F-41C3B2443E08}" type="slidenum">
              <a:rPr lang="en-US" smtClean="0"/>
              <a:t>20</a:t>
            </a:fld>
            <a:endParaRPr lang="en-US"/>
          </a:p>
        </p:txBody>
      </p:sp>
    </p:spTree>
    <p:extLst>
      <p:ext uri="{BB962C8B-B14F-4D97-AF65-F5344CB8AC3E}">
        <p14:creationId xmlns:p14="http://schemas.microsoft.com/office/powerpoint/2010/main" val="197508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FAIR: Interoperable</a:t>
            </a:r>
          </a:p>
        </p:txBody>
      </p:sp>
      <p:sp>
        <p:nvSpPr>
          <p:cNvPr id="4" name="Foliennummernplatzhalter 3"/>
          <p:cNvSpPr>
            <a:spLocks noGrp="1"/>
          </p:cNvSpPr>
          <p:nvPr>
            <p:ph type="sldNum" sz="quarter" idx="10"/>
          </p:nvPr>
        </p:nvSpPr>
        <p:spPr/>
        <p:txBody>
          <a:bodyPr/>
          <a:lstStyle/>
          <a:p>
            <a:fld id="{4214F848-489F-D14B-AC7F-41C3B2443E08}" type="slidenum">
              <a:rPr lang="en-US" smtClean="0"/>
              <a:t>24</a:t>
            </a:fld>
            <a:endParaRPr lang="en-US"/>
          </a:p>
        </p:txBody>
      </p:sp>
    </p:spTree>
    <p:extLst>
      <p:ext uri="{BB962C8B-B14F-4D97-AF65-F5344CB8AC3E}">
        <p14:creationId xmlns:p14="http://schemas.microsoft.com/office/powerpoint/2010/main" val="146943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214F848-489F-D14B-AC7F-41C3B2443E08}" type="slidenum">
              <a:rPr lang="en-US" smtClean="0"/>
              <a:t>28</a:t>
            </a:fld>
            <a:endParaRPr lang="en-US"/>
          </a:p>
        </p:txBody>
      </p:sp>
    </p:spTree>
    <p:extLst>
      <p:ext uri="{BB962C8B-B14F-4D97-AF65-F5344CB8AC3E}">
        <p14:creationId xmlns:p14="http://schemas.microsoft.com/office/powerpoint/2010/main" val="2641732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FAIR: Accessible</a:t>
            </a:r>
          </a:p>
        </p:txBody>
      </p:sp>
      <p:sp>
        <p:nvSpPr>
          <p:cNvPr id="4" name="Foliennummernplatzhalter 3"/>
          <p:cNvSpPr>
            <a:spLocks noGrp="1"/>
          </p:cNvSpPr>
          <p:nvPr>
            <p:ph type="sldNum" sz="quarter" idx="5"/>
          </p:nvPr>
        </p:nvSpPr>
        <p:spPr/>
        <p:txBody>
          <a:bodyPr/>
          <a:lstStyle/>
          <a:p>
            <a:fld id="{0B17A1DD-B70C-B048-99CA-ED854228726D}" type="slidenum">
              <a:rPr lang="en-US" smtClean="0"/>
              <a:t>30</a:t>
            </a:fld>
            <a:endParaRPr lang="en-US"/>
          </a:p>
        </p:txBody>
      </p:sp>
    </p:spTree>
    <p:extLst>
      <p:ext uri="{BB962C8B-B14F-4D97-AF65-F5344CB8AC3E}">
        <p14:creationId xmlns:p14="http://schemas.microsoft.com/office/powerpoint/2010/main" val="136711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FAIR: Interoperable</a:t>
            </a:r>
          </a:p>
          <a:p>
            <a:endParaRPr lang="en-GB" dirty="0"/>
          </a:p>
        </p:txBody>
      </p:sp>
      <p:sp>
        <p:nvSpPr>
          <p:cNvPr id="4" name="Foliennummernplatzhalter 3"/>
          <p:cNvSpPr>
            <a:spLocks noGrp="1"/>
          </p:cNvSpPr>
          <p:nvPr>
            <p:ph type="sldNum" sz="quarter" idx="5"/>
          </p:nvPr>
        </p:nvSpPr>
        <p:spPr/>
        <p:txBody>
          <a:bodyPr/>
          <a:lstStyle/>
          <a:p>
            <a:fld id="{0B17A1DD-B70C-B048-99CA-ED854228726D}" type="slidenum">
              <a:rPr lang="en-US" smtClean="0"/>
              <a:t>36</a:t>
            </a:fld>
            <a:endParaRPr lang="en-US"/>
          </a:p>
        </p:txBody>
      </p:sp>
    </p:spTree>
    <p:extLst>
      <p:ext uri="{BB962C8B-B14F-4D97-AF65-F5344CB8AC3E}">
        <p14:creationId xmlns:p14="http://schemas.microsoft.com/office/powerpoint/2010/main" val="1928102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DOIs</a:t>
            </a:r>
          </a:p>
        </p:txBody>
      </p:sp>
      <p:sp>
        <p:nvSpPr>
          <p:cNvPr id="4" name="Foliennummernplatzhalter 3"/>
          <p:cNvSpPr>
            <a:spLocks noGrp="1"/>
          </p:cNvSpPr>
          <p:nvPr>
            <p:ph type="sldNum" sz="quarter" idx="5"/>
          </p:nvPr>
        </p:nvSpPr>
        <p:spPr/>
        <p:txBody>
          <a:bodyPr/>
          <a:lstStyle/>
          <a:p>
            <a:fld id="{0B17A1DD-B70C-B048-99CA-ED854228726D}" type="slidenum">
              <a:rPr lang="en-US" smtClean="0"/>
              <a:t>40</a:t>
            </a:fld>
            <a:endParaRPr lang="en-US"/>
          </a:p>
        </p:txBody>
      </p:sp>
    </p:spTree>
    <p:extLst>
      <p:ext uri="{BB962C8B-B14F-4D97-AF65-F5344CB8AC3E}">
        <p14:creationId xmlns:p14="http://schemas.microsoft.com/office/powerpoint/2010/main" val="2559636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 </a:t>
            </a:r>
          </a:p>
        </p:txBody>
      </p:sp>
      <p:sp>
        <p:nvSpPr>
          <p:cNvPr id="4" name="Foliennummernplatzhalter 3"/>
          <p:cNvSpPr>
            <a:spLocks noGrp="1"/>
          </p:cNvSpPr>
          <p:nvPr>
            <p:ph type="sldNum" sz="quarter" idx="5"/>
          </p:nvPr>
        </p:nvSpPr>
        <p:spPr/>
        <p:txBody>
          <a:bodyPr/>
          <a:lstStyle/>
          <a:p>
            <a:fld id="{4214F848-489F-D14B-AC7F-41C3B2443E08}" type="slidenum">
              <a:rPr lang="en-US" smtClean="0"/>
              <a:t>42</a:t>
            </a:fld>
            <a:endParaRPr lang="en-US"/>
          </a:p>
        </p:txBody>
      </p:sp>
    </p:spTree>
    <p:extLst>
      <p:ext uri="{BB962C8B-B14F-4D97-AF65-F5344CB8AC3E}">
        <p14:creationId xmlns:p14="http://schemas.microsoft.com/office/powerpoint/2010/main" val="404070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twitter.com/daniel_huppmann" TargetMode="External"/><Relationship Id="rId7" Type="http://schemas.openxmlformats.org/officeDocument/2006/relationships/hyperlink" Target="https://creativecommons.org/licenses/by/4.0/" TargetMode="External"/><Relationship Id="rId2" Type="http://schemas.openxmlformats.org/officeDocument/2006/relationships/hyperlink" Target="mailto:huppmann@iiasa.ac.at"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http://www.iiasa.ac.at/staff/daniel-huppmann" TargetMode="External"/><Relationship Id="rId10" Type="http://schemas.openxmlformats.org/officeDocument/2006/relationships/image" Target="../media/image4.png"/><Relationship Id="rId4" Type="http://schemas.openxmlformats.org/officeDocument/2006/relationships/hyperlink" Target="https://mastodon.social/@daniel_huppmann" TargetMode="External"/><Relationship Id="rId9"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uysellgraphic.com/" TargetMode="External"/><Relationship Id="rId2" Type="http://schemas.openxmlformats.org/officeDocument/2006/relationships/hyperlink" Target="https://all-free-download.com/free-vector/download/environmental-icons_310835.html"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www.iiasa.ac.at/staff/huppmann" TargetMode="External"/><Relationship Id="rId2" Type="http://schemas.openxmlformats.org/officeDocument/2006/relationships/hyperlink" Target="mailto:huppmann@iiasa.ac.at" TargetMode="External"/><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iiasa.ac.at/staff/huppmann" TargetMode="External"/><Relationship Id="rId2" Type="http://schemas.openxmlformats.org/officeDocument/2006/relationships/hyperlink" Target="mailto:huppmann@iiasa.ac.at" TargetMode="External"/><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s://creativecommons.org/licenses/by/4.0/" TargetMode="Externa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4.0/"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r>
              <a:rPr lang="de-AT"/>
              <a:t>Daniel Huppmann</a:t>
            </a:r>
            <a:endParaRPr lang="hr-HR" dirty="0"/>
          </a:p>
        </p:txBody>
      </p:sp>
      <p:sp>
        <p:nvSpPr>
          <p:cNvPr id="8" name="Footer Placeholder 7"/>
          <p:cNvSpPr>
            <a:spLocks noGrp="1"/>
          </p:cNvSpPr>
          <p:nvPr>
            <p:ph type="ftr" sz="quarter" idx="11"/>
          </p:nvPr>
        </p:nvSpPr>
        <p:spPr/>
        <p:txBody>
          <a:bodyPr/>
          <a:lstStyle/>
          <a:p>
            <a:pPr>
              <a:defRPr/>
            </a:pPr>
            <a:r>
              <a:rPr lang="en-US"/>
              <a:t>Open-Source Energy System Modeling, Lecture 3</a:t>
            </a:r>
            <a:endParaRPr lang="en-US" dirty="0"/>
          </a:p>
        </p:txBody>
      </p:sp>
      <p:sp>
        <p:nvSpPr>
          <p:cNvPr id="9" name="Slide Number Placeholder 8"/>
          <p:cNvSpPr>
            <a:spLocks noGrp="1"/>
          </p:cNvSpPr>
          <p:nvPr>
            <p:ph type="sldNum" sz="quarter" idx="12"/>
          </p:nvPr>
        </p:nvSpPr>
        <p:spPr/>
        <p:txBody>
          <a:bodyPr/>
          <a:lstStyle/>
          <a:p>
            <a:fld id="{7F5633C8-4A1E-AE41-9551-4706842F4652}" type="slidenum">
              <a:rPr lang="uk-UA" smtClean="0"/>
              <a:pPr/>
              <a:t>‹Nr.›</a:t>
            </a:fld>
            <a:endParaRPr lang="uk-UA" dirty="0"/>
          </a:p>
        </p:txBody>
      </p:sp>
    </p:spTree>
    <p:extLst>
      <p:ext uri="{BB962C8B-B14F-4D97-AF65-F5344CB8AC3E}">
        <p14:creationId xmlns:p14="http://schemas.microsoft.com/office/powerpoint/2010/main" val="410381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laim (2) and two captio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Master title</a:t>
            </a:r>
            <a:endParaRPr lang="en-GB" noProof="0" dirty="0"/>
          </a:p>
        </p:txBody>
      </p:sp>
      <p:sp>
        <p:nvSpPr>
          <p:cNvPr id="17" name="Inhaltsplatzhalter 16"/>
          <p:cNvSpPr>
            <a:spLocks noGrp="1"/>
          </p:cNvSpPr>
          <p:nvPr>
            <p:ph sz="quarter" idx="24" hasCustomPrompt="1"/>
          </p:nvPr>
        </p:nvSpPr>
        <p:spPr>
          <a:xfrm>
            <a:off x="1103447" y="1988840"/>
            <a:ext cx="10472604" cy="41044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p:cNvSpPr>
            <a:spLocks noGrp="1"/>
          </p:cNvSpPr>
          <p:nvPr>
            <p:ph type="body" sz="quarter" idx="23" hasCustomPrompt="1"/>
          </p:nvPr>
        </p:nvSpPr>
        <p:spPr>
          <a:xfrm>
            <a:off x="1103447" y="6093320"/>
            <a:ext cx="10472604" cy="288008"/>
          </a:xfrm>
          <a:prstGeom prst="rect">
            <a:avLst/>
          </a:prstGeom>
        </p:spPr>
        <p:txBody>
          <a:bodyPr lIns="0" tIns="0" rIns="0" bIns="0"/>
          <a:lstStyle>
            <a:lvl1pPr marL="0" marR="0" indent="0" algn="ctr" defTabSz="914400" rtl="0" eaLnBrk="0" fontAlgn="base" latinLnBrk="0" hangingPunct="0">
              <a:lnSpc>
                <a:spcPct val="100000"/>
              </a:lnSpc>
              <a:spcBef>
                <a:spcPct val="20000"/>
              </a:spcBef>
              <a:spcAft>
                <a:spcPct val="0"/>
              </a:spcAft>
              <a:buClrTx/>
              <a:buSzPct val="80000"/>
              <a:buFontTx/>
              <a:buNone/>
              <a:tabLst/>
              <a:defRPr sz="1600">
                <a:solidFill>
                  <a:srgbClr val="7F7F7F"/>
                </a:solidFill>
              </a:defRPr>
            </a:lvl1pPr>
          </a:lstStyle>
          <a:p>
            <a:pPr lvl="0"/>
            <a:r>
              <a:rPr lang="en-GB" noProof="0" dirty="0"/>
              <a:t>Click to edit Subtitle</a:t>
            </a:r>
          </a:p>
        </p:txBody>
      </p:sp>
      <p:sp>
        <p:nvSpPr>
          <p:cNvPr id="10" name="Text Placeholder 7"/>
          <p:cNvSpPr>
            <a:spLocks noGrp="1"/>
          </p:cNvSpPr>
          <p:nvPr>
            <p:ph type="body" sz="quarter" idx="26" hasCustomPrompt="1"/>
          </p:nvPr>
        </p:nvSpPr>
        <p:spPr>
          <a:xfrm rot="16200000">
            <a:off x="-1105435" y="3812438"/>
            <a:ext cx="4033689" cy="384011"/>
          </a:xfrm>
          <a:prstGeom prst="rect">
            <a:avLst/>
          </a:prstGeom>
        </p:spPr>
        <p:txBody>
          <a:bodyPr vert="horz" lIns="0" tIns="0" rIns="180000" bIns="36000" rtlCol="0" anchor="ctr" anchorCtr="0">
            <a:normAutofit/>
          </a:bodyPr>
          <a:lstStyle>
            <a:lvl1pPr>
              <a:defRPr lang="en-GB" sz="1600" baseline="0" dirty="0">
                <a:solidFill>
                  <a:srgbClr val="7F7F7F"/>
                </a:solidFill>
              </a:defRPr>
            </a:lvl1pPr>
          </a:lstStyle>
          <a:p>
            <a:pPr marL="0" lvl="0" indent="0" algn="r">
              <a:buNone/>
            </a:pPr>
            <a:r>
              <a:rPr lang="en-GB" noProof="0" dirty="0"/>
              <a:t>Click to edit Secondary Subtitle</a:t>
            </a:r>
          </a:p>
        </p:txBody>
      </p:sp>
      <p:sp>
        <p:nvSpPr>
          <p:cNvPr id="11" name="Text Placeholder 6"/>
          <p:cNvSpPr>
            <a:spLocks noGrp="1"/>
          </p:cNvSpPr>
          <p:nvPr>
            <p:ph type="body" sz="quarter" idx="12" hasCustomPrompt="1"/>
          </p:nvPr>
        </p:nvSpPr>
        <p:spPr>
          <a:xfrm>
            <a:off x="912285" y="980727"/>
            <a:ext cx="10656324" cy="828000"/>
          </a:xfrm>
        </p:spPr>
        <p:txBody>
          <a:bodyPr/>
          <a:lstStyle>
            <a:lvl1pPr marL="0" indent="0">
              <a:buNone/>
              <a:defRPr sz="2600" i="1">
                <a:solidFill>
                  <a:schemeClr val="tx2"/>
                </a:solidFill>
                <a:latin typeface="Cambria"/>
                <a:cs typeface="Cambria"/>
              </a:defRPr>
            </a:lvl1pPr>
          </a:lstStyle>
          <a:p>
            <a:pPr lvl="0"/>
            <a:r>
              <a:rPr lang="en-US" noProof="0" dirty="0"/>
              <a:t>Click to add Claim</a:t>
            </a:r>
          </a:p>
        </p:txBody>
      </p:sp>
      <p:sp>
        <p:nvSpPr>
          <p:cNvPr id="6" name="Datumsplatzhalter 5">
            <a:extLst>
              <a:ext uri="{FF2B5EF4-FFF2-40B4-BE49-F238E27FC236}">
                <a16:creationId xmlns:a16="http://schemas.microsoft.com/office/drawing/2014/main" id="{0A989591-D5C9-C849-9FF9-03714B6CF9D2}"/>
              </a:ext>
            </a:extLst>
          </p:cNvPr>
          <p:cNvSpPr>
            <a:spLocks noGrp="1"/>
          </p:cNvSpPr>
          <p:nvPr>
            <p:ph type="dt" sz="half" idx="27"/>
          </p:nvPr>
        </p:nvSpPr>
        <p:spPr/>
        <p:txBody>
          <a:bodyPr/>
          <a:lstStyle/>
          <a:p>
            <a:r>
              <a:rPr lang="de-AT"/>
              <a:t>Daniel Huppmann</a:t>
            </a:r>
            <a:endParaRPr lang="hr-HR" dirty="0"/>
          </a:p>
        </p:txBody>
      </p:sp>
      <p:sp>
        <p:nvSpPr>
          <p:cNvPr id="7" name="Fußzeilenplatzhalter 6">
            <a:extLst>
              <a:ext uri="{FF2B5EF4-FFF2-40B4-BE49-F238E27FC236}">
                <a16:creationId xmlns:a16="http://schemas.microsoft.com/office/drawing/2014/main" id="{2DE39B76-D77B-CA4C-AF27-966A2C7667A4}"/>
              </a:ext>
            </a:extLst>
          </p:cNvPr>
          <p:cNvSpPr>
            <a:spLocks noGrp="1"/>
          </p:cNvSpPr>
          <p:nvPr>
            <p:ph type="ftr" sz="quarter" idx="28"/>
          </p:nvPr>
        </p:nvSpPr>
        <p:spPr/>
        <p:txBody>
          <a:bodyPr/>
          <a:lstStyle/>
          <a:p>
            <a:pPr>
              <a:defRPr/>
            </a:pPr>
            <a:r>
              <a:rPr lang="en-US"/>
              <a:t>Open-Source Energy System Modeling, Lecture 3</a:t>
            </a:r>
            <a:endParaRPr lang="en-US" dirty="0"/>
          </a:p>
        </p:txBody>
      </p:sp>
      <p:sp>
        <p:nvSpPr>
          <p:cNvPr id="8" name="Foliennummernplatzhalter 7">
            <a:extLst>
              <a:ext uri="{FF2B5EF4-FFF2-40B4-BE49-F238E27FC236}">
                <a16:creationId xmlns:a16="http://schemas.microsoft.com/office/drawing/2014/main" id="{82DD5F59-7367-5448-A16E-1796CFE17F67}"/>
              </a:ext>
            </a:extLst>
          </p:cNvPr>
          <p:cNvSpPr>
            <a:spLocks noGrp="1"/>
          </p:cNvSpPr>
          <p:nvPr>
            <p:ph type="sldNum" sz="quarter" idx="29"/>
          </p:nvPr>
        </p:nvSpPr>
        <p:spPr/>
        <p:txBody>
          <a:bodyPr/>
          <a:lstStyle/>
          <a:p>
            <a:fld id="{7F5633C8-4A1E-AE41-9551-4706842F4652}" type="slidenum">
              <a:rPr lang="uk-UA" smtClean="0"/>
              <a:pPr/>
              <a:t>‹Nr.›</a:t>
            </a:fld>
            <a:endParaRPr lang="uk-UA" dirty="0"/>
          </a:p>
        </p:txBody>
      </p:sp>
    </p:spTree>
    <p:extLst>
      <p:ext uri="{BB962C8B-B14F-4D97-AF65-F5344CB8AC3E}">
        <p14:creationId xmlns:p14="http://schemas.microsoft.com/office/powerpoint/2010/main" val="329447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with claim (2) &amp; caption">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1" y="1752602"/>
            <a:ext cx="11504084" cy="43325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dirty="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dirty="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dirty="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dirty="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dirty="0">
                <a:ln>
                  <a:noFill/>
                </a:ln>
                <a:solidFill>
                  <a:srgbClr val="000000"/>
                </a:solidFill>
                <a:effectLst/>
                <a:uLnTx/>
                <a:uFillTx/>
                <a:latin typeface="Calibri Light"/>
                <a:cs typeface="Calibri"/>
              </a:rPr>
              <a:t>Fifth level</a:t>
            </a:r>
            <a:endParaRPr lang="en-US" dirty="0"/>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2"/>
            <a:ext cx="10655300" cy="772886"/>
          </a:xfrm>
        </p:spPr>
        <p:txBody>
          <a:bodyPr/>
          <a:lstStyle>
            <a:lvl1pPr marL="0" indent="0">
              <a:buNone/>
              <a:defRPr sz="2400" i="1" baseline="0">
                <a:solidFill>
                  <a:srgbClr val="00579C"/>
                </a:solidFill>
                <a:latin typeface="Cambria"/>
                <a:cs typeface="Cambria"/>
              </a:defRPr>
            </a:lvl1pPr>
          </a:lstStyle>
          <a:p>
            <a:pPr lvl="0"/>
            <a:r>
              <a:rPr lang="en-US" noProof="0" dirty="0"/>
              <a:t>Click to add claim</a:t>
            </a:r>
          </a:p>
        </p:txBody>
      </p:sp>
      <p:sp>
        <p:nvSpPr>
          <p:cNvPr id="9"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172198"/>
            <a:ext cx="9971315" cy="288008"/>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caption</a:t>
            </a:r>
          </a:p>
        </p:txBody>
      </p:sp>
      <p:sp>
        <p:nvSpPr>
          <p:cNvPr id="12" name="Datumsplatzhalter 11">
            <a:extLst>
              <a:ext uri="{FF2B5EF4-FFF2-40B4-BE49-F238E27FC236}">
                <a16:creationId xmlns:a16="http://schemas.microsoft.com/office/drawing/2014/main" id="{BE40CD30-7D91-8D43-B9DE-4D81374F1C8D}"/>
              </a:ext>
            </a:extLst>
          </p:cNvPr>
          <p:cNvSpPr>
            <a:spLocks noGrp="1"/>
          </p:cNvSpPr>
          <p:nvPr>
            <p:ph type="dt" sz="half" idx="24"/>
          </p:nvPr>
        </p:nvSpPr>
        <p:spPr/>
        <p:txBody>
          <a:bodyPr/>
          <a:lstStyle/>
          <a:p>
            <a:r>
              <a:rPr lang="de-AT" noProof="0"/>
              <a:t>Daniel Huppmann</a:t>
            </a:r>
            <a:endParaRPr lang="en-GB" noProof="0"/>
          </a:p>
        </p:txBody>
      </p:sp>
      <p:sp>
        <p:nvSpPr>
          <p:cNvPr id="13" name="Fußzeilenplatzhalter 12">
            <a:extLst>
              <a:ext uri="{FF2B5EF4-FFF2-40B4-BE49-F238E27FC236}">
                <a16:creationId xmlns:a16="http://schemas.microsoft.com/office/drawing/2014/main" id="{F7E0BE4E-0B9E-F84F-9470-026D8ECEC56C}"/>
              </a:ext>
            </a:extLst>
          </p:cNvPr>
          <p:cNvSpPr>
            <a:spLocks noGrp="1"/>
          </p:cNvSpPr>
          <p:nvPr>
            <p:ph type="ftr" sz="quarter" idx="25"/>
          </p:nvPr>
        </p:nvSpPr>
        <p:spPr/>
        <p:txBody>
          <a:bodyPr/>
          <a:lstStyle/>
          <a:p>
            <a:pPr algn="r"/>
            <a:r>
              <a:rPr lang="en-GB" noProof="0"/>
              <a:t>Open-Source Energy System Modeling, Lecture 3</a:t>
            </a:r>
          </a:p>
        </p:txBody>
      </p:sp>
      <p:sp>
        <p:nvSpPr>
          <p:cNvPr id="14" name="Foliennummernplatzhalter 13">
            <a:extLst>
              <a:ext uri="{FF2B5EF4-FFF2-40B4-BE49-F238E27FC236}">
                <a16:creationId xmlns:a16="http://schemas.microsoft.com/office/drawing/2014/main" id="{9980DA6E-0BCB-B149-8312-B9EDDF1DACD6}"/>
              </a:ext>
            </a:extLst>
          </p:cNvPr>
          <p:cNvSpPr>
            <a:spLocks noGrp="1"/>
          </p:cNvSpPr>
          <p:nvPr>
            <p:ph type="sldNum" sz="quarter" idx="26"/>
          </p:nvPr>
        </p:nvSpPr>
        <p:spPr/>
        <p:txBody>
          <a:bodyPr/>
          <a:lstStyle/>
          <a:p>
            <a:fld id="{838B0777-827F-8D42-90B1-61394C340E65}" type="slidenum">
              <a:rPr lang="en-GB" noProof="0" smtClean="0"/>
              <a:pPr/>
              <a:t>‹Nr.›</a:t>
            </a:fld>
            <a:endParaRPr lang="en-GB" noProof="0"/>
          </a:p>
        </p:txBody>
      </p:sp>
      <p:sp>
        <p:nvSpPr>
          <p:cNvPr id="3" name="Titel 2">
            <a:extLst>
              <a:ext uri="{FF2B5EF4-FFF2-40B4-BE49-F238E27FC236}">
                <a16:creationId xmlns:a16="http://schemas.microsoft.com/office/drawing/2014/main" id="{CA37A388-3172-AA42-B669-9A4D925C03BA}"/>
              </a:ext>
            </a:extLst>
          </p:cNvPr>
          <p:cNvSpPr>
            <a:spLocks noGrp="1"/>
          </p:cNvSpPr>
          <p:nvPr>
            <p:ph type="title" hasCustomPrompt="1"/>
          </p:nvPr>
        </p:nvSpPr>
        <p:spPr/>
        <p:txBody>
          <a:bodyPr/>
          <a:lstStyle>
            <a:lvl1pPr>
              <a:defRPr/>
            </a:lvl1pPr>
          </a:lstStyle>
          <a:p>
            <a:r>
              <a:rPr lang="en-US" dirty="0"/>
              <a:t>Click to edit title</a:t>
            </a:r>
            <a:endParaRPr lang="de-DE" dirty="0"/>
          </a:p>
        </p:txBody>
      </p:sp>
    </p:spTree>
    <p:extLst>
      <p:ext uri="{BB962C8B-B14F-4D97-AF65-F5344CB8AC3E}">
        <p14:creationId xmlns:p14="http://schemas.microsoft.com/office/powerpoint/2010/main" val="2070950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laim">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E9D4807-C921-2F49-A0FE-1CC305E0C099}"/>
              </a:ext>
            </a:extLst>
          </p:cNvPr>
          <p:cNvSpPr>
            <a:spLocks noGrp="1"/>
          </p:cNvSpPr>
          <p:nvPr>
            <p:ph sz="quarter" idx="13" hasCustomPrompt="1"/>
          </p:nvPr>
        </p:nvSpPr>
        <p:spPr>
          <a:xfrm>
            <a:off x="355601" y="1531729"/>
            <a:ext cx="11504084" cy="46731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noProof="0" dirty="0" smtClean="0"/>
            </a:lvl1pPr>
            <a:lvl2pPr>
              <a:defRPr lang="en-US" noProof="0" dirty="0" smtClean="0"/>
            </a:lvl2pPr>
            <a:lvl3pPr>
              <a:defRPr lang="en-US" sz="2000" noProof="0" dirty="0" smtClean="0"/>
            </a:lvl3pPr>
            <a:lvl4pPr>
              <a:defRPr lang="en-US" sz="2000" noProof="0" dirty="0" smtClean="0"/>
            </a:lvl4pPr>
            <a:lvl5pPr>
              <a:defRPr lang="en-US" sz="1000" dirty="0"/>
            </a:lvl5pPr>
          </a:lstStyle>
          <a:p>
            <a:pPr lvl="0"/>
            <a:r>
              <a:rPr kumimoji="0" lang="en-US" sz="2200" b="0" i="0" u="none" strike="noStrike" kern="0" cap="none" spc="0" normalizeH="0" baseline="0" noProof="0" dirty="0">
                <a:ln>
                  <a:noFill/>
                </a:ln>
                <a:solidFill>
                  <a:srgbClr val="000000"/>
                </a:solidFill>
                <a:effectLst/>
                <a:uLnTx/>
                <a:uFillTx/>
                <a:latin typeface="Calibri Light"/>
                <a:ea typeface="+mn-ea"/>
                <a:cs typeface="Calibri"/>
              </a:rPr>
              <a:t>Click to edit text</a:t>
            </a:r>
          </a:p>
          <a:p>
            <a:pPr lvl="1"/>
            <a:r>
              <a:rPr kumimoji="0" lang="en-US" sz="2200" b="0" i="0" u="none" strike="noStrike" kern="0" cap="none" spc="0" normalizeH="0" baseline="0" noProof="0" dirty="0">
                <a:ln>
                  <a:noFill/>
                </a:ln>
                <a:solidFill>
                  <a:srgbClr val="000000"/>
                </a:solidFill>
                <a:effectLst/>
                <a:uLnTx/>
                <a:uFillTx/>
                <a:latin typeface="Calibri Light"/>
                <a:cs typeface="Calibri"/>
              </a:rPr>
              <a:t>Second level</a:t>
            </a:r>
          </a:p>
          <a:p>
            <a:pPr lvl="2"/>
            <a:r>
              <a:rPr kumimoji="0" lang="en-US" sz="2000" b="0" i="0" u="none" strike="noStrike" kern="0" cap="none" spc="0" normalizeH="0" baseline="0" noProof="0" dirty="0">
                <a:ln>
                  <a:noFill/>
                </a:ln>
                <a:solidFill>
                  <a:srgbClr val="000000"/>
                </a:solidFill>
                <a:effectLst/>
                <a:uLnTx/>
                <a:uFillTx/>
                <a:latin typeface="Calibri Light"/>
                <a:cs typeface="Calibri"/>
              </a:rPr>
              <a:t>Third level</a:t>
            </a:r>
          </a:p>
          <a:p>
            <a:pPr lvl="3"/>
            <a:r>
              <a:rPr kumimoji="0" lang="en-US" sz="2000" b="0" i="0" u="none" strike="noStrike" kern="0" cap="none" spc="0" normalizeH="0" baseline="0" noProof="0" dirty="0">
                <a:ln>
                  <a:noFill/>
                </a:ln>
                <a:solidFill>
                  <a:srgbClr val="000000"/>
                </a:solidFill>
                <a:effectLst/>
                <a:uLnTx/>
                <a:uFillTx/>
                <a:latin typeface="Calibri Light"/>
                <a:cs typeface="Calibri"/>
              </a:rPr>
              <a:t>Fourth level</a:t>
            </a:r>
          </a:p>
          <a:p>
            <a:pPr lvl="4"/>
            <a:r>
              <a:rPr kumimoji="0" lang="en-US" sz="1000" b="0" i="0" u="none" strike="noStrike" kern="0" cap="none" spc="0" normalizeH="0" baseline="0" noProof="0" dirty="0">
                <a:ln>
                  <a:noFill/>
                </a:ln>
                <a:solidFill>
                  <a:srgbClr val="000000"/>
                </a:solidFill>
                <a:effectLst/>
                <a:uLnTx/>
                <a:uFillTx/>
                <a:latin typeface="Calibri Light"/>
                <a:cs typeface="Calibri"/>
              </a:rPr>
              <a:t>Fifth level</a:t>
            </a:r>
            <a:endParaRPr lang="en-US" dirty="0"/>
          </a:p>
        </p:txBody>
      </p:sp>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3"/>
            <a:ext cx="10655300" cy="432271"/>
          </a:xfrm>
        </p:spPr>
        <p:txBody>
          <a:bodyPr/>
          <a:lstStyle>
            <a:lvl1pPr marL="0" indent="0">
              <a:buNone/>
              <a:defRPr sz="2400" i="1" baseline="0">
                <a:solidFill>
                  <a:srgbClr val="00579C"/>
                </a:solidFill>
                <a:latin typeface="Cambria"/>
                <a:cs typeface="Cambria"/>
              </a:defRPr>
            </a:lvl1pPr>
          </a:lstStyle>
          <a:p>
            <a:pPr lvl="0"/>
            <a:r>
              <a:rPr lang="en-US" noProof="0" dirty="0"/>
              <a:t>Click to add claim</a:t>
            </a:r>
          </a:p>
        </p:txBody>
      </p:sp>
      <p:sp>
        <p:nvSpPr>
          <p:cNvPr id="3" name="Titel 2">
            <a:extLst>
              <a:ext uri="{FF2B5EF4-FFF2-40B4-BE49-F238E27FC236}">
                <a16:creationId xmlns:a16="http://schemas.microsoft.com/office/drawing/2014/main" id="{8729D5D4-C64B-074D-8279-BA239F46B451}"/>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4" name="Datumsplatzhalter 3">
            <a:extLst>
              <a:ext uri="{FF2B5EF4-FFF2-40B4-BE49-F238E27FC236}">
                <a16:creationId xmlns:a16="http://schemas.microsoft.com/office/drawing/2014/main" id="{8C220C8B-5292-C64A-BC02-C70A2AC340A5}"/>
              </a:ext>
            </a:extLst>
          </p:cNvPr>
          <p:cNvSpPr>
            <a:spLocks noGrp="1"/>
          </p:cNvSpPr>
          <p:nvPr>
            <p:ph type="dt" sz="half" idx="15"/>
          </p:nvPr>
        </p:nvSpPr>
        <p:spPr/>
        <p:txBody>
          <a:bodyPr/>
          <a:lstStyle/>
          <a:p>
            <a:r>
              <a:rPr lang="de-AT"/>
              <a:t>Daniel Huppmann</a:t>
            </a:r>
            <a:endParaRPr lang="en-GB"/>
          </a:p>
        </p:txBody>
      </p:sp>
      <p:sp>
        <p:nvSpPr>
          <p:cNvPr id="5" name="Fußzeilenplatzhalter 4">
            <a:extLst>
              <a:ext uri="{FF2B5EF4-FFF2-40B4-BE49-F238E27FC236}">
                <a16:creationId xmlns:a16="http://schemas.microsoft.com/office/drawing/2014/main" id="{7B0F6723-3F5B-E14D-8852-25AFEAD02787}"/>
              </a:ext>
            </a:extLst>
          </p:cNvPr>
          <p:cNvSpPr>
            <a:spLocks noGrp="1"/>
          </p:cNvSpPr>
          <p:nvPr>
            <p:ph type="ftr" sz="quarter" idx="16"/>
          </p:nvPr>
        </p:nvSpPr>
        <p:spPr/>
        <p:txBody>
          <a:bodyPr/>
          <a:lstStyle/>
          <a:p>
            <a:r>
              <a:rPr lang="en-GB"/>
              <a:t>Open-Source Energy System Modeling, Lecture 3</a:t>
            </a:r>
            <a:endParaRPr lang="en-GB" dirty="0"/>
          </a:p>
        </p:txBody>
      </p:sp>
      <p:sp>
        <p:nvSpPr>
          <p:cNvPr id="6" name="Foliennummernplatzhalter 5">
            <a:extLst>
              <a:ext uri="{FF2B5EF4-FFF2-40B4-BE49-F238E27FC236}">
                <a16:creationId xmlns:a16="http://schemas.microsoft.com/office/drawing/2014/main" id="{0534250C-45C6-8F4F-8930-60DB53D0941E}"/>
              </a:ext>
            </a:extLst>
          </p:cNvPr>
          <p:cNvSpPr>
            <a:spLocks noGrp="1"/>
          </p:cNvSpPr>
          <p:nvPr>
            <p:ph type="sldNum" sz="quarter" idx="17"/>
          </p:nvPr>
        </p:nvSpPr>
        <p:spPr/>
        <p:txBody>
          <a:bodyPr/>
          <a:lstStyle/>
          <a:p>
            <a:fld id="{838B0777-827F-8D42-90B1-61394C340E65}" type="slidenum">
              <a:rPr lang="en-GB" smtClean="0"/>
              <a:pPr/>
              <a:t>‹Nr.›</a:t>
            </a:fld>
            <a:endParaRPr lang="en-GB"/>
          </a:p>
        </p:txBody>
      </p:sp>
    </p:spTree>
    <p:extLst>
      <p:ext uri="{BB962C8B-B14F-4D97-AF65-F5344CB8AC3E}">
        <p14:creationId xmlns:p14="http://schemas.microsoft.com/office/powerpoint/2010/main" val="1119920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with claim">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3"/>
            <a:ext cx="10655300" cy="522251"/>
          </a:xfrm>
          <a:prstGeom prst="rect">
            <a:avLst/>
          </a:prstGeom>
        </p:spPr>
        <p:txBody>
          <a:bodyPr lIns="0" tIns="0" rIns="0" bIns="0" anchor="ctr">
            <a:noAutofit/>
          </a:bodyPr>
          <a:lstStyle>
            <a:lvl1pPr marL="0" indent="0">
              <a:buNone/>
              <a:defRPr sz="2800" i="1" baseline="0">
                <a:solidFill>
                  <a:schemeClr val="tx2"/>
                </a:solidFill>
                <a:latin typeface="Cambria"/>
                <a:cs typeface="Cambria"/>
              </a:defRPr>
            </a:lvl1pPr>
          </a:lstStyle>
          <a:p>
            <a:pPr lvl="0"/>
            <a:r>
              <a:rPr lang="en-US" noProof="0" dirty="0"/>
              <a:t>Click to add claim</a:t>
            </a:r>
          </a:p>
        </p:txBody>
      </p:sp>
      <p:sp>
        <p:nvSpPr>
          <p:cNvPr id="3" name="Titel 2">
            <a:extLst>
              <a:ext uri="{FF2B5EF4-FFF2-40B4-BE49-F238E27FC236}">
                <a16:creationId xmlns:a16="http://schemas.microsoft.com/office/drawing/2014/main" id="{8729D5D4-C64B-074D-8279-BA239F46B451}"/>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11" name="Datumsplatzhalter 10">
            <a:extLst>
              <a:ext uri="{FF2B5EF4-FFF2-40B4-BE49-F238E27FC236}">
                <a16:creationId xmlns:a16="http://schemas.microsoft.com/office/drawing/2014/main" id="{EB4B0E75-1EF5-3F4E-9763-1ADA2EE8CD8C}"/>
              </a:ext>
            </a:extLst>
          </p:cNvPr>
          <p:cNvSpPr>
            <a:spLocks noGrp="1"/>
          </p:cNvSpPr>
          <p:nvPr>
            <p:ph type="dt" sz="half" idx="15"/>
          </p:nvPr>
        </p:nvSpPr>
        <p:spPr>
          <a:xfrm>
            <a:off x="2774733" y="6548750"/>
            <a:ext cx="9084295" cy="230266"/>
          </a:xfrm>
        </p:spPr>
        <p:txBody>
          <a:bodyPr/>
          <a:lstStyle/>
          <a:p>
            <a:r>
              <a:rPr lang="de-AT"/>
              <a:t>Daniel Huppmann</a:t>
            </a:r>
            <a:endParaRPr lang="en-GB" dirty="0"/>
          </a:p>
        </p:txBody>
      </p:sp>
      <p:sp>
        <p:nvSpPr>
          <p:cNvPr id="12" name="Fußzeilenplatzhalter 11">
            <a:extLst>
              <a:ext uri="{FF2B5EF4-FFF2-40B4-BE49-F238E27FC236}">
                <a16:creationId xmlns:a16="http://schemas.microsoft.com/office/drawing/2014/main" id="{EB8A87EB-53EF-6C4E-AEB5-195A5FC6706A}"/>
              </a:ext>
            </a:extLst>
          </p:cNvPr>
          <p:cNvSpPr>
            <a:spLocks noGrp="1"/>
          </p:cNvSpPr>
          <p:nvPr>
            <p:ph type="ftr" sz="quarter" idx="16"/>
          </p:nvPr>
        </p:nvSpPr>
        <p:spPr/>
        <p:txBody>
          <a:bodyPr/>
          <a:lstStyle/>
          <a:p>
            <a:r>
              <a:rPr lang="en-GB"/>
              <a:t>Open-Source Energy System Modeling, Lecture 3</a:t>
            </a:r>
            <a:endParaRPr lang="en-GB" dirty="0"/>
          </a:p>
        </p:txBody>
      </p:sp>
      <p:sp>
        <p:nvSpPr>
          <p:cNvPr id="13" name="Foliennummernplatzhalter 12">
            <a:extLst>
              <a:ext uri="{FF2B5EF4-FFF2-40B4-BE49-F238E27FC236}">
                <a16:creationId xmlns:a16="http://schemas.microsoft.com/office/drawing/2014/main" id="{F79ECAAF-9C72-C046-8E8B-212A51577E4F}"/>
              </a:ext>
            </a:extLst>
          </p:cNvPr>
          <p:cNvSpPr>
            <a:spLocks noGrp="1"/>
          </p:cNvSpPr>
          <p:nvPr>
            <p:ph type="sldNum" sz="quarter" idx="17"/>
          </p:nvPr>
        </p:nvSpPr>
        <p:spPr/>
        <p:txBody>
          <a:bodyPr/>
          <a:lstStyle/>
          <a:p>
            <a:fld id="{838B0777-827F-8D42-90B1-61394C340E65}" type="slidenum">
              <a:rPr lang="en-GB" smtClean="0"/>
              <a:pPr/>
              <a:t>‹Nr.›</a:t>
            </a:fld>
            <a:endParaRPr lang="en-GB" dirty="0"/>
          </a:p>
        </p:txBody>
      </p:sp>
      <p:sp>
        <p:nvSpPr>
          <p:cNvPr id="4" name="Content Placeholder 3"/>
          <p:cNvSpPr>
            <a:spLocks noGrp="1"/>
          </p:cNvSpPr>
          <p:nvPr>
            <p:ph sz="quarter" idx="18"/>
          </p:nvPr>
        </p:nvSpPr>
        <p:spPr>
          <a:xfrm>
            <a:off x="361949" y="1543791"/>
            <a:ext cx="11497077" cy="46076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7237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claim (2)  &amp; capt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7D5EB1-8B5A-C34D-BAA2-CFA49CBAF39F}"/>
              </a:ext>
            </a:extLst>
          </p:cNvPr>
          <p:cNvSpPr>
            <a:spLocks noGrp="1"/>
          </p:cNvSpPr>
          <p:nvPr>
            <p:ph type="body" sz="quarter" idx="14" hasCustomPrompt="1"/>
          </p:nvPr>
        </p:nvSpPr>
        <p:spPr>
          <a:xfrm>
            <a:off x="355601" y="881741"/>
            <a:ext cx="10655300" cy="970809"/>
          </a:xfrm>
          <a:prstGeom prst="rect">
            <a:avLst/>
          </a:prstGeom>
        </p:spPr>
        <p:txBody>
          <a:bodyPr vert="horz" lIns="0" tIns="0" rIns="0" bIns="0" rtlCol="0" anchor="t">
            <a:noAutofit/>
          </a:bodyPr>
          <a:lstStyle>
            <a:lvl1pPr>
              <a:defRPr lang="en-US" sz="2800" i="1" noProof="0" dirty="0">
                <a:solidFill>
                  <a:schemeClr val="tx2"/>
                </a:solidFill>
                <a:latin typeface="Cambria"/>
                <a:cs typeface="Cambria"/>
              </a:defRPr>
            </a:lvl1pPr>
          </a:lstStyle>
          <a:p>
            <a:pPr marL="0" lvl="0" indent="0">
              <a:buNone/>
            </a:pPr>
            <a:r>
              <a:rPr lang="en-US" noProof="0" dirty="0"/>
              <a:t>Click to add claim</a:t>
            </a:r>
            <a:br>
              <a:rPr lang="en-US" noProof="0" dirty="0"/>
            </a:br>
            <a:r>
              <a:rPr lang="en-US" noProof="0" dirty="0"/>
              <a:t>with a second line</a:t>
            </a:r>
          </a:p>
        </p:txBody>
      </p:sp>
      <p:sp>
        <p:nvSpPr>
          <p:cNvPr id="11" name="Datumsplatzhalter 10">
            <a:extLst>
              <a:ext uri="{FF2B5EF4-FFF2-40B4-BE49-F238E27FC236}">
                <a16:creationId xmlns:a16="http://schemas.microsoft.com/office/drawing/2014/main" id="{752BF138-1775-6148-A974-5C16BE30993C}"/>
              </a:ext>
            </a:extLst>
          </p:cNvPr>
          <p:cNvSpPr>
            <a:spLocks noGrp="1"/>
          </p:cNvSpPr>
          <p:nvPr>
            <p:ph type="dt" sz="half" idx="15"/>
          </p:nvPr>
        </p:nvSpPr>
        <p:spPr/>
        <p:txBody>
          <a:bodyPr/>
          <a:lstStyle/>
          <a:p>
            <a:r>
              <a:rPr lang="de-AT" noProof="0"/>
              <a:t>Daniel Huppmann</a:t>
            </a:r>
            <a:endParaRPr lang="en-GB" noProof="0"/>
          </a:p>
        </p:txBody>
      </p:sp>
      <p:sp>
        <p:nvSpPr>
          <p:cNvPr id="12" name="Fußzeilenplatzhalter 11">
            <a:extLst>
              <a:ext uri="{FF2B5EF4-FFF2-40B4-BE49-F238E27FC236}">
                <a16:creationId xmlns:a16="http://schemas.microsoft.com/office/drawing/2014/main" id="{A4A74F14-897C-6E4D-9528-D7A9EF6FDA3D}"/>
              </a:ext>
            </a:extLst>
          </p:cNvPr>
          <p:cNvSpPr>
            <a:spLocks noGrp="1"/>
          </p:cNvSpPr>
          <p:nvPr>
            <p:ph type="ftr" sz="quarter" idx="16"/>
          </p:nvPr>
        </p:nvSpPr>
        <p:spPr/>
        <p:txBody>
          <a:bodyPr/>
          <a:lstStyle/>
          <a:p>
            <a:pPr algn="r"/>
            <a:r>
              <a:rPr lang="en-GB" noProof="0"/>
              <a:t>Open-Source Energy System Modeling, Lecture 3</a:t>
            </a:r>
            <a:endParaRPr lang="en-GB" noProof="0" dirty="0"/>
          </a:p>
        </p:txBody>
      </p:sp>
      <p:sp>
        <p:nvSpPr>
          <p:cNvPr id="13" name="Foliennummernplatzhalter 12">
            <a:extLst>
              <a:ext uri="{FF2B5EF4-FFF2-40B4-BE49-F238E27FC236}">
                <a16:creationId xmlns:a16="http://schemas.microsoft.com/office/drawing/2014/main" id="{D5C5EC56-06C5-7043-8E2C-AC0D3AF234A3}"/>
              </a:ext>
            </a:extLst>
          </p:cNvPr>
          <p:cNvSpPr>
            <a:spLocks noGrp="1"/>
          </p:cNvSpPr>
          <p:nvPr>
            <p:ph type="sldNum" sz="quarter" idx="17"/>
          </p:nvPr>
        </p:nvSpPr>
        <p:spPr/>
        <p:txBody>
          <a:bodyPr/>
          <a:lstStyle/>
          <a:p>
            <a:fld id="{838B0777-827F-8D42-90B1-61394C340E65}" type="slidenum">
              <a:rPr lang="en-GB" noProof="0" smtClean="0"/>
              <a:pPr/>
              <a:t>‹Nr.›</a:t>
            </a:fld>
            <a:endParaRPr lang="en-GB" noProof="0"/>
          </a:p>
        </p:txBody>
      </p:sp>
      <p:sp>
        <p:nvSpPr>
          <p:cNvPr id="3" name="Titel 2">
            <a:extLst>
              <a:ext uri="{FF2B5EF4-FFF2-40B4-BE49-F238E27FC236}">
                <a16:creationId xmlns:a16="http://schemas.microsoft.com/office/drawing/2014/main" id="{3542429B-F3DE-644E-A4AB-CEBD3E936C4E}"/>
              </a:ext>
            </a:extLst>
          </p:cNvPr>
          <p:cNvSpPr>
            <a:spLocks noGrp="1"/>
          </p:cNvSpPr>
          <p:nvPr>
            <p:ph type="title" hasCustomPrompt="1"/>
          </p:nvPr>
        </p:nvSpPr>
        <p:spPr/>
        <p:txBody>
          <a:bodyPr/>
          <a:lstStyle>
            <a:lvl1pPr>
              <a:defRPr/>
            </a:lvl1pPr>
          </a:lstStyle>
          <a:p>
            <a:r>
              <a:rPr lang="en-US" dirty="0"/>
              <a:t>Click to edit title</a:t>
            </a:r>
            <a:endParaRPr lang="de-DE" dirty="0"/>
          </a:p>
        </p:txBody>
      </p:sp>
      <p:sp>
        <p:nvSpPr>
          <p:cNvPr id="4" name="Content Placeholder 3"/>
          <p:cNvSpPr>
            <a:spLocks noGrp="1"/>
          </p:cNvSpPr>
          <p:nvPr>
            <p:ph sz="quarter" idx="18"/>
          </p:nvPr>
        </p:nvSpPr>
        <p:spPr>
          <a:xfrm>
            <a:off x="362713" y="1977546"/>
            <a:ext cx="11495912" cy="4006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53E748C-3200-384B-833D-A6D019DBD7EC}"/>
              </a:ext>
            </a:extLst>
          </p:cNvPr>
          <p:cNvSpPr>
            <a:spLocks noGrp="1"/>
          </p:cNvSpPr>
          <p:nvPr>
            <p:ph type="body" sz="quarter" idx="23" hasCustomPrompt="1"/>
          </p:nvPr>
        </p:nvSpPr>
        <p:spPr>
          <a:xfrm>
            <a:off x="1422400" y="6001118"/>
            <a:ext cx="9971315" cy="292608"/>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caption</a:t>
            </a:r>
          </a:p>
        </p:txBody>
      </p:sp>
    </p:spTree>
    <p:extLst>
      <p:ext uri="{BB962C8B-B14F-4D97-AF65-F5344CB8AC3E}">
        <p14:creationId xmlns:p14="http://schemas.microsoft.com/office/powerpoint/2010/main" val="2582329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hanks with CC-BY">
    <p:spTree>
      <p:nvGrpSpPr>
        <p:cNvPr id="1" name=""/>
        <p:cNvGrpSpPr/>
        <p:nvPr/>
      </p:nvGrpSpPr>
      <p:grpSpPr>
        <a:xfrm>
          <a:off x="0" y="0"/>
          <a:ext cx="0" cy="0"/>
          <a:chOff x="0" y="0"/>
          <a:chExt cx="0" cy="0"/>
        </a:xfrm>
      </p:grpSpPr>
      <p:sp>
        <p:nvSpPr>
          <p:cNvPr id="106505" name="Rectangle 9"/>
          <p:cNvSpPr>
            <a:spLocks noGrp="1" noChangeArrowheads="1"/>
          </p:cNvSpPr>
          <p:nvPr>
            <p:ph type="ctrTitle" hasCustomPrompt="1"/>
          </p:nvPr>
        </p:nvSpPr>
        <p:spPr>
          <a:xfrm>
            <a:off x="527381" y="2927401"/>
            <a:ext cx="11329259" cy="1005655"/>
          </a:xfrm>
        </p:spPr>
        <p:txBody>
          <a:bodyPr lIns="36000" rIns="36000" anchor="t" anchorCtr="0"/>
          <a:lstStyle>
            <a:lvl1pPr marL="0" marR="0" indent="0" algn="l" defTabSz="914400" rtl="0" eaLnBrk="0" fontAlgn="base" latinLnBrk="0" hangingPunct="0">
              <a:lnSpc>
                <a:spcPct val="100000"/>
              </a:lnSpc>
              <a:spcBef>
                <a:spcPct val="0"/>
              </a:spcBef>
              <a:spcAft>
                <a:spcPct val="0"/>
              </a:spcAft>
              <a:buClrTx/>
              <a:buSzTx/>
              <a:buFontTx/>
              <a:buNone/>
              <a:tabLst/>
              <a:defRPr sz="2400">
                <a:solidFill>
                  <a:schemeClr val="tx1"/>
                </a:solidFill>
              </a:defRPr>
            </a:lvl1pPr>
          </a:lstStyle>
          <a:p>
            <a:r>
              <a:rPr lang="en-GB" noProof="0" dirty="0"/>
              <a:t>Click to add more information…</a:t>
            </a:r>
          </a:p>
        </p:txBody>
      </p:sp>
      <p:sp>
        <p:nvSpPr>
          <p:cNvPr id="3" name="TextBox 2"/>
          <p:cNvSpPr txBox="1"/>
          <p:nvPr userDrawn="1"/>
        </p:nvSpPr>
        <p:spPr>
          <a:xfrm>
            <a:off x="3887755" y="3789040"/>
            <a:ext cx="7968885" cy="2160240"/>
          </a:xfrm>
          <a:prstGeom prst="rect">
            <a:avLst/>
          </a:prstGeom>
          <a:noFill/>
          <a:ln w="9525">
            <a:noFill/>
            <a:miter lim="800000"/>
            <a:headEnd/>
            <a:tailEnd/>
          </a:ln>
        </p:spPr>
        <p:txBody>
          <a:bodyPr vert="horz" wrap="square" lIns="36000" tIns="0" rIns="36000" bIns="0" numCol="1" anchor="b" anchorCtr="0" compatLnSpc="1">
            <a:prstTxWarp prst="textNoShape">
              <a:avLst/>
            </a:prstTxWarp>
          </a:bodyPr>
          <a:lstStyle>
            <a:lvl1pPr marL="0" indent="0" eaLnBrk="0" hangingPunct="0">
              <a:spcBef>
                <a:spcPct val="20000"/>
              </a:spcBef>
              <a:buFontTx/>
              <a:buNone/>
              <a:defRPr sz="1800">
                <a:solidFill>
                  <a:srgbClr val="003399"/>
                </a:solidFill>
                <a:latin typeface="Arial" pitchFamily="34" charset="0"/>
                <a:cs typeface="Arial" pitchFamily="34" charset="0"/>
              </a:defRPr>
            </a:lvl1pPr>
            <a:lvl2pPr marL="742950" indent="-285750" eaLnBrk="0" hangingPunct="0">
              <a:spcBef>
                <a:spcPct val="20000"/>
              </a:spcBef>
              <a:buFont typeface="Arial"/>
              <a:buChar char="•"/>
              <a:defRPr sz="2800">
                <a:solidFill>
                  <a:srgbClr val="003399"/>
                </a:solidFill>
                <a:latin typeface="Arial" pitchFamily="34" charset="0"/>
                <a:cs typeface="Arial" pitchFamily="34" charset="0"/>
              </a:defRPr>
            </a:lvl2pPr>
            <a:lvl3pPr marL="806450" indent="-228600" eaLnBrk="0" hangingPunct="0">
              <a:spcBef>
                <a:spcPct val="20000"/>
              </a:spcBef>
              <a:buSzPct val="100000"/>
              <a:buFont typeface="Wingdings" charset="2"/>
              <a:buChar char="²"/>
              <a:defRPr sz="2800">
                <a:solidFill>
                  <a:srgbClr val="003399"/>
                </a:solidFill>
                <a:latin typeface="Arial" pitchFamily="34" charset="0"/>
                <a:cs typeface="Arial" pitchFamily="34" charset="0"/>
              </a:defRPr>
            </a:lvl3pPr>
            <a:lvl4pPr marL="1600200" indent="-228600" eaLnBrk="0" hangingPunct="0">
              <a:spcBef>
                <a:spcPct val="20000"/>
              </a:spcBef>
              <a:buChar char="–"/>
              <a:defRPr sz="2400">
                <a:solidFill>
                  <a:srgbClr val="003399"/>
                </a:solidFill>
                <a:latin typeface="Arial" pitchFamily="34" charset="0"/>
                <a:cs typeface="Arial" pitchFamily="34" charset="0"/>
              </a:defRPr>
            </a:lvl4pPr>
            <a:lvl5pPr marL="2057400" indent="-228600" eaLnBrk="0" hangingPunct="0">
              <a:spcBef>
                <a:spcPct val="20000"/>
              </a:spcBef>
              <a:buChar char="»"/>
              <a:defRPr sz="2400">
                <a:solidFill>
                  <a:srgbClr val="003399"/>
                </a:solidFill>
                <a:latin typeface="Arial" pitchFamily="34" charset="0"/>
                <a:cs typeface="Arial" pitchFamily="34" charset="0"/>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lgn="r"/>
            <a:r>
              <a:rPr lang="en-GB" sz="2000" noProof="0" dirty="0">
                <a:solidFill>
                  <a:schemeClr val="bg2">
                    <a:lumMod val="50000"/>
                  </a:schemeClr>
                </a:solidFill>
                <a:latin typeface="+mn-lt"/>
                <a:cs typeface="Calibri"/>
              </a:rPr>
              <a:t>Dr. Daniel Huppmann</a:t>
            </a:r>
          </a:p>
          <a:p>
            <a:pPr lvl="0" algn="r"/>
            <a:r>
              <a:rPr lang="en-GB" sz="1400" noProof="0" dirty="0">
                <a:solidFill>
                  <a:schemeClr val="bg2">
                    <a:lumMod val="50000"/>
                  </a:schemeClr>
                </a:solidFill>
                <a:latin typeface="+mn-lt"/>
                <a:cs typeface="Calibri"/>
              </a:rPr>
              <a:t>Senior Research Scholar – Energy, Climate, and Environment Program</a:t>
            </a:r>
          </a:p>
          <a:p>
            <a:pPr lvl="0" algn="r"/>
            <a:r>
              <a:rPr lang="en-GB" sz="1400" noProof="0" dirty="0">
                <a:solidFill>
                  <a:schemeClr val="bg2">
                    <a:lumMod val="50000"/>
                  </a:schemeClr>
                </a:solidFill>
                <a:latin typeface="+mn-lt"/>
                <a:cs typeface="Calibri"/>
              </a:rPr>
              <a:t>International Institute for Applied Systems Analysis (IIASA)</a:t>
            </a:r>
            <a:br>
              <a:rPr lang="en-GB" sz="1400" noProof="0" dirty="0">
                <a:solidFill>
                  <a:schemeClr val="bg2">
                    <a:lumMod val="50000"/>
                  </a:schemeClr>
                </a:solidFill>
                <a:latin typeface="+mn-lt"/>
                <a:cs typeface="Calibri"/>
              </a:rPr>
            </a:br>
            <a:r>
              <a:rPr lang="en-GB" sz="1400" noProof="0" dirty="0" err="1">
                <a:solidFill>
                  <a:schemeClr val="bg2">
                    <a:lumMod val="50000"/>
                  </a:schemeClr>
                </a:solidFill>
                <a:latin typeface="+mn-lt"/>
                <a:cs typeface="Calibri"/>
              </a:rPr>
              <a:t>Schlossplatz</a:t>
            </a:r>
            <a:r>
              <a:rPr lang="en-GB" sz="1400" noProof="0" dirty="0">
                <a:solidFill>
                  <a:schemeClr val="bg2">
                    <a:lumMod val="50000"/>
                  </a:schemeClr>
                </a:solidFill>
                <a:latin typeface="+mn-lt"/>
                <a:cs typeface="Calibri"/>
              </a:rPr>
              <a:t> 1, A-2361 Laxenburg, Austria</a:t>
            </a:r>
          </a:p>
          <a:p>
            <a:pPr lvl="0" algn="r"/>
            <a:r>
              <a:rPr lang="en-GB" sz="1400" noProof="0" dirty="0">
                <a:solidFill>
                  <a:schemeClr val="tx2"/>
                </a:solidFill>
                <a:latin typeface="+mn-lt"/>
                <a:cs typeface="Calibri"/>
                <a:hlinkClick r:id="rId2">
                  <a:extLst>
                    <a:ext uri="{A12FA001-AC4F-418D-AE19-62706E023703}">
                      <ahyp:hlinkClr xmlns:ahyp="http://schemas.microsoft.com/office/drawing/2018/hyperlinkcolor" val="tx"/>
                    </a:ext>
                  </a:extLst>
                </a:hlinkClick>
              </a:rPr>
              <a:t>huppmann@iiasa.ac.at</a:t>
            </a:r>
            <a:endParaRPr lang="en-GB" sz="1400" noProof="0" dirty="0">
              <a:solidFill>
                <a:schemeClr val="tx2"/>
              </a:solidFill>
              <a:latin typeface="+mn-lt"/>
              <a:cs typeface="Calibri"/>
            </a:endParaRPr>
          </a:p>
          <a:p>
            <a:pPr lvl="0" algn="r"/>
            <a:r>
              <a:rPr lang="en-GB" sz="1400" noProof="0" dirty="0">
                <a:solidFill>
                  <a:schemeClr val="tx2"/>
                </a:solidFill>
                <a:latin typeface="+mn-lt"/>
                <a:cs typeface="Calibri"/>
                <a:hlinkClick r:id="rId3"/>
              </a:rPr>
              <a:t>@daniel_huppmann</a:t>
            </a:r>
            <a:endParaRPr lang="en-GB" sz="1400" noProof="0" dirty="0">
              <a:solidFill>
                <a:schemeClr val="tx2"/>
              </a:solidFill>
              <a:latin typeface="+mn-lt"/>
              <a:cs typeface="Calibri"/>
            </a:endParaRPr>
          </a:p>
          <a:p>
            <a:pPr marL="0" marR="0" lvl="0" indent="0" algn="r" defTabSz="914400" rtl="0" eaLnBrk="0" fontAlgn="base" latinLnBrk="0" hangingPunct="0">
              <a:lnSpc>
                <a:spcPct val="100000"/>
              </a:lnSpc>
              <a:spcBef>
                <a:spcPct val="20000"/>
              </a:spcBef>
              <a:spcAft>
                <a:spcPct val="0"/>
              </a:spcAft>
              <a:buClrTx/>
              <a:buSzTx/>
              <a:buFontTx/>
              <a:buNone/>
              <a:tabLst/>
              <a:defRPr/>
            </a:pPr>
            <a:r>
              <a:rPr lang="en-GB" sz="1400" noProof="0" dirty="0">
                <a:solidFill>
                  <a:schemeClr val="tx2"/>
                </a:solidFill>
                <a:latin typeface="+mn-lt"/>
                <a:cs typeface="Calibri"/>
                <a:hlinkClick r:id="rId4"/>
              </a:rPr>
              <a:t>@daniel_huppmann@mastodon.social</a:t>
            </a:r>
            <a:endParaRPr lang="en-GB" sz="1400" noProof="0" dirty="0">
              <a:solidFill>
                <a:schemeClr val="tx2"/>
              </a:solidFill>
              <a:latin typeface="+mn-lt"/>
              <a:cs typeface="Calibri"/>
            </a:endParaRPr>
          </a:p>
          <a:p>
            <a:pPr lvl="0" algn="r"/>
            <a:r>
              <a:rPr lang="en-GB" sz="1400" noProof="0" dirty="0">
                <a:solidFill>
                  <a:schemeClr val="tx2"/>
                </a:solidFill>
                <a:latin typeface="+mn-lt"/>
                <a:cs typeface="Calibri"/>
                <a:hlinkClick r:id="rId5">
                  <a:extLst>
                    <a:ext uri="{A12FA001-AC4F-418D-AE19-62706E023703}">
                      <ahyp:hlinkClr xmlns:ahyp="http://schemas.microsoft.com/office/drawing/2018/hyperlinkcolor" val="tx"/>
                    </a:ext>
                  </a:extLst>
                </a:hlinkClick>
              </a:rPr>
              <a:t>www.iiasa.ac.at/staff/daniel-huppmann</a:t>
            </a:r>
            <a:endParaRPr lang="en-GB" sz="1400" noProof="0" dirty="0">
              <a:solidFill>
                <a:schemeClr val="tx2"/>
              </a:solidFill>
              <a:latin typeface="+mn-lt"/>
              <a:cs typeface="Calibri"/>
            </a:endParaRPr>
          </a:p>
        </p:txBody>
      </p:sp>
      <p:sp>
        <p:nvSpPr>
          <p:cNvPr id="5" name="Rectangle 9"/>
          <p:cNvSpPr txBox="1">
            <a:spLocks noChangeArrowheads="1"/>
          </p:cNvSpPr>
          <p:nvPr userDrawn="1"/>
        </p:nvSpPr>
        <p:spPr bwMode="auto">
          <a:xfrm>
            <a:off x="527381" y="2247008"/>
            <a:ext cx="11329259" cy="677937"/>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lvl="0" indent="0" eaLnBrk="0" hangingPunct="0">
              <a:spcBef>
                <a:spcPct val="20000"/>
              </a:spcBef>
              <a:buSzPct val="80000"/>
              <a:buNone/>
              <a:defRPr sz="2400" i="1">
                <a:solidFill>
                  <a:srgbClr val="003399"/>
                </a:solidFill>
                <a:latin typeface="Cambria"/>
                <a:cs typeface="Cambria"/>
              </a:defRPr>
            </a:lvl1pPr>
            <a:lvl2pPr marL="534988" indent="-344488" eaLnBrk="0" hangingPunct="0">
              <a:spcBef>
                <a:spcPct val="20000"/>
              </a:spcBef>
              <a:buSzPct val="100000"/>
              <a:buFontTx/>
              <a:buBlip>
                <a:blip r:embed="rId6"/>
              </a:buBlip>
              <a:defRPr sz="2200">
                <a:latin typeface="Calibri"/>
                <a:cs typeface="Calibri"/>
              </a:defRPr>
            </a:lvl2pPr>
            <a:lvl3pPr marL="446088" indent="-179388" defTabSz="895350" eaLnBrk="0" hangingPunct="0">
              <a:spcBef>
                <a:spcPct val="20000"/>
              </a:spcBef>
              <a:buSzPct val="80000"/>
              <a:buFont typeface="Arial"/>
              <a:buChar char="•"/>
              <a:defRPr sz="2000">
                <a:latin typeface="Calibri"/>
                <a:cs typeface="Calibri"/>
              </a:defRPr>
            </a:lvl3pPr>
            <a:lvl4pPr marL="714375" indent="-357188" defTabSz="714375" eaLnBrk="0" hangingPunct="0">
              <a:spcBef>
                <a:spcPct val="20000"/>
              </a:spcBef>
              <a:buSzPct val="100000"/>
              <a:buFontTx/>
              <a:buBlip>
                <a:blip r:embed="rId6"/>
              </a:buBlip>
              <a:defRPr sz="2000">
                <a:latin typeface="Calibri"/>
                <a:cs typeface="Calibri"/>
              </a:defRPr>
            </a:lvl4pPr>
            <a:lvl5pPr marL="1082675" indent="-228600" eaLnBrk="0" hangingPunct="0">
              <a:spcBef>
                <a:spcPct val="20000"/>
              </a:spcBef>
              <a:buChar char="»"/>
              <a:defRPr sz="1000">
                <a:latin typeface="Calibri"/>
                <a:cs typeface="Calibri"/>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r>
              <a:rPr lang="en-GB" sz="2400" noProof="0" dirty="0">
                <a:solidFill>
                  <a:schemeClr val="tx2"/>
                </a:solidFill>
              </a:rPr>
              <a:t>Thank you very much for your attention!</a:t>
            </a:r>
          </a:p>
        </p:txBody>
      </p:sp>
      <p:sp>
        <p:nvSpPr>
          <p:cNvPr id="6" name="Rechteck 5">
            <a:extLst>
              <a:ext uri="{FF2B5EF4-FFF2-40B4-BE49-F238E27FC236}">
                <a16:creationId xmlns:a16="http://schemas.microsoft.com/office/drawing/2014/main" id="{5B881C1D-8804-D449-87E0-26AB326013B3}"/>
              </a:ext>
            </a:extLst>
          </p:cNvPr>
          <p:cNvSpPr/>
          <p:nvPr userDrawn="1"/>
        </p:nvSpPr>
        <p:spPr>
          <a:xfrm>
            <a:off x="4536504" y="6060351"/>
            <a:ext cx="6096000" cy="492849"/>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marL="0" lvl="0" indent="0" algn="r" eaLnBrk="0" hangingPunct="0">
              <a:spcBef>
                <a:spcPct val="20000"/>
              </a:spcBef>
              <a:buFontTx/>
              <a:buNone/>
            </a:pPr>
            <a:r>
              <a:rPr lang="en-US" sz="1400" dirty="0">
                <a:solidFill>
                  <a:schemeClr val="bg2">
                    <a:lumMod val="50000"/>
                  </a:schemeClr>
                </a:solidFill>
                <a:latin typeface="+mn-lt"/>
                <a:cs typeface="Calibri"/>
              </a:rPr>
              <a:t>This presentation is licensed under</a:t>
            </a:r>
            <a:br>
              <a:rPr lang="en-US" sz="1400" dirty="0">
                <a:solidFill>
                  <a:schemeClr val="bg2">
                    <a:lumMod val="50000"/>
                  </a:schemeClr>
                </a:solidFill>
                <a:latin typeface="+mn-lt"/>
                <a:cs typeface="Calibri"/>
              </a:rPr>
            </a:br>
            <a:r>
              <a:rPr lang="en-US" sz="1400" dirty="0">
                <a:solidFill>
                  <a:schemeClr val="bg2">
                    <a:lumMod val="50000"/>
                  </a:schemeClr>
                </a:solidFill>
                <a:latin typeface="+mn-lt"/>
                <a:cs typeface="Calibri"/>
              </a:rPr>
              <a:t>a </a:t>
            </a:r>
            <a:r>
              <a:rPr lang="en-US" sz="1400" dirty="0">
                <a:solidFill>
                  <a:schemeClr val="tx2"/>
                </a:solidFill>
                <a:latin typeface="+mn-lt"/>
                <a:cs typeface="Calibri"/>
                <a:hlinkClick r:id="rId7">
                  <a:extLst>
                    <a:ext uri="{A12FA001-AC4F-418D-AE19-62706E023703}">
                      <ahyp:hlinkClr xmlns:ahyp="http://schemas.microsoft.com/office/drawing/2018/hyperlinkcolor" val="tx"/>
                    </a:ext>
                  </a:extLst>
                </a:hlinkClick>
              </a:rPr>
              <a:t>Creative Commons Attribution 4.0 International License </a:t>
            </a:r>
            <a:endParaRPr lang="en-US" sz="1400" dirty="0">
              <a:solidFill>
                <a:schemeClr val="tx2"/>
              </a:solidFill>
              <a:latin typeface="+mn-lt"/>
              <a:cs typeface="Calibri"/>
            </a:endParaRPr>
          </a:p>
        </p:txBody>
      </p:sp>
      <p:pic>
        <p:nvPicPr>
          <p:cNvPr id="7" name="Picture 8">
            <a:extLst>
              <a:ext uri="{FF2B5EF4-FFF2-40B4-BE49-F238E27FC236}">
                <a16:creationId xmlns:a16="http://schemas.microsoft.com/office/drawing/2014/main" id="{A0F55128-5E99-D54C-9C48-1DA725F9FB21}"/>
              </a:ext>
            </a:extLst>
          </p:cNvPr>
          <p:cNvPicPr>
            <a:picLocks noChangeAspect="1"/>
          </p:cNvPicPr>
          <p:nvPr userDrawn="1"/>
        </p:nvPicPr>
        <p:blipFill>
          <a:blip r:embed="rId8"/>
          <a:stretch>
            <a:fillRect/>
          </a:stretch>
        </p:blipFill>
        <p:spPr>
          <a:xfrm>
            <a:off x="10739040" y="6089441"/>
            <a:ext cx="1117600" cy="393700"/>
          </a:xfrm>
          <a:prstGeom prst="rect">
            <a:avLst/>
          </a:prstGeom>
        </p:spPr>
      </p:pic>
      <p:pic>
        <p:nvPicPr>
          <p:cNvPr id="4" name="Grafik 3" descr="Ein Bild, das Axt enthält.&#10;&#10;Automatisch generierte Beschreibung">
            <a:extLst>
              <a:ext uri="{FF2B5EF4-FFF2-40B4-BE49-F238E27FC236}">
                <a16:creationId xmlns:a16="http://schemas.microsoft.com/office/drawing/2014/main" id="{B8A3F325-21AE-9642-B474-FC8890F3ED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056440" y="5262182"/>
            <a:ext cx="266696" cy="216024"/>
          </a:xfrm>
          <a:prstGeom prst="rect">
            <a:avLst/>
          </a:prstGeom>
        </p:spPr>
      </p:pic>
      <p:pic>
        <p:nvPicPr>
          <p:cNvPr id="2" name="Picture 2">
            <a:extLst>
              <a:ext uri="{FF2B5EF4-FFF2-40B4-BE49-F238E27FC236}">
                <a16:creationId xmlns:a16="http://schemas.microsoft.com/office/drawing/2014/main" id="{DB652B06-7A54-9396-0660-43A96E9CD14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688288" y="5456218"/>
            <a:ext cx="266696" cy="29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654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67CD1-1B92-9341-B6EB-89FE8FB86D8B}"/>
              </a:ext>
            </a:extLst>
          </p:cNvPr>
          <p:cNvSpPr>
            <a:spLocks noGrp="1"/>
          </p:cNvSpPr>
          <p:nvPr>
            <p:ph type="title"/>
          </p:nvPr>
        </p:nvSpPr>
        <p:spPr>
          <a:xfrm>
            <a:off x="911425" y="2348880"/>
            <a:ext cx="10400596" cy="1143000"/>
          </a:xfrm>
        </p:spPr>
        <p:txBody>
          <a:bodyPr/>
          <a:lstStyle/>
          <a:p>
            <a:r>
              <a:rPr lang="de-DE"/>
              <a:t>Mastertitelformat bearbeiten</a:t>
            </a:r>
            <a:endParaRPr lang="en-GB"/>
          </a:p>
        </p:txBody>
      </p:sp>
      <p:sp>
        <p:nvSpPr>
          <p:cNvPr id="4" name="Textplatzhalter 3">
            <a:extLst>
              <a:ext uri="{FF2B5EF4-FFF2-40B4-BE49-F238E27FC236}">
                <a16:creationId xmlns:a16="http://schemas.microsoft.com/office/drawing/2014/main" id="{20113C01-8388-5949-B8EE-4789002BB435}"/>
              </a:ext>
            </a:extLst>
          </p:cNvPr>
          <p:cNvSpPr>
            <a:spLocks noGrp="1"/>
          </p:cNvSpPr>
          <p:nvPr>
            <p:ph type="body" idx="10"/>
          </p:nvPr>
        </p:nvSpPr>
        <p:spPr>
          <a:xfrm>
            <a:off x="911425" y="3716338"/>
            <a:ext cx="10401100" cy="1944687"/>
          </a:xfrm>
        </p:spPr>
        <p:txBody>
          <a:bodyPr/>
          <a:lstStyle>
            <a:lvl1pPr marL="0" indent="0">
              <a:buNone/>
              <a:defRPr/>
            </a:lvl1pPr>
          </a:lstStyle>
          <a:p>
            <a:r>
              <a:rPr lang="de-DE" dirty="0"/>
              <a:t>Mastertextformat bearbeite</a:t>
            </a:r>
            <a:endParaRPr lang="en-GB" dirty="0"/>
          </a:p>
        </p:txBody>
      </p:sp>
      <p:sp>
        <p:nvSpPr>
          <p:cNvPr id="8" name="Textplatzhalter 13">
            <a:extLst>
              <a:ext uri="{FF2B5EF4-FFF2-40B4-BE49-F238E27FC236}">
                <a16:creationId xmlns:a16="http://schemas.microsoft.com/office/drawing/2014/main" id="{FE78A413-4284-7841-9C01-592B3093B1F2}"/>
              </a:ext>
            </a:extLst>
          </p:cNvPr>
          <p:cNvSpPr>
            <a:spLocks noGrp="1"/>
          </p:cNvSpPr>
          <p:nvPr>
            <p:ph type="body" sz="quarter" idx="15" hasCustomPrompt="1"/>
          </p:nvPr>
        </p:nvSpPr>
        <p:spPr>
          <a:xfrm>
            <a:off x="911225" y="1700808"/>
            <a:ext cx="6432550" cy="432792"/>
          </a:xfrm>
          <a:noFill/>
          <a:ln w="9525">
            <a:noFill/>
            <a:miter lim="800000"/>
            <a:headEnd/>
            <a:tailEnd/>
          </a:ln>
        </p:spPr>
        <p:txBody>
          <a:bodyPr vert="horz" wrap="square" lIns="0" tIns="0" rIns="0" bIns="0" numCol="1" anchor="t" anchorCtr="0" compatLnSpc="1">
            <a:prstTxWarp prst="textNoShape">
              <a:avLst/>
            </a:prstTxWarp>
          </a:bodyPr>
          <a:lstStyle>
            <a:lvl1pPr marL="0" indent="0">
              <a:buNone/>
              <a:defRPr lang="en-GB" sz="2600" i="1" dirty="0">
                <a:solidFill>
                  <a:schemeClr val="tx2"/>
                </a:solidFill>
                <a:latin typeface="Cambria"/>
                <a:cs typeface="Cambria"/>
              </a:defRPr>
            </a:lvl1pPr>
          </a:lstStyle>
          <a:p>
            <a:pPr marL="271463" lvl="0" indent="-271463">
              <a:spcBef>
                <a:spcPts val="1000"/>
              </a:spcBef>
              <a:buSzPct val="80000"/>
            </a:pPr>
            <a:r>
              <a:rPr lang="en-GB" noProof="0" dirty="0"/>
              <a:t>Section number</a:t>
            </a:r>
          </a:p>
        </p:txBody>
      </p:sp>
      <p:sp>
        <p:nvSpPr>
          <p:cNvPr id="3" name="Datumsplatzhalter 2">
            <a:extLst>
              <a:ext uri="{FF2B5EF4-FFF2-40B4-BE49-F238E27FC236}">
                <a16:creationId xmlns:a16="http://schemas.microsoft.com/office/drawing/2014/main" id="{E4A5A233-0EDC-8D48-8D85-78D9211C375F}"/>
              </a:ext>
            </a:extLst>
          </p:cNvPr>
          <p:cNvSpPr>
            <a:spLocks noGrp="1"/>
          </p:cNvSpPr>
          <p:nvPr>
            <p:ph type="dt" sz="half" idx="16"/>
          </p:nvPr>
        </p:nvSpPr>
        <p:spPr/>
        <p:txBody>
          <a:bodyPr/>
          <a:lstStyle/>
          <a:p>
            <a:pPr algn="r"/>
            <a:r>
              <a:rPr lang="de-AT" noProof="0"/>
              <a:t>Daniel Huppmann</a:t>
            </a:r>
            <a:endParaRPr lang="en-GB" noProof="0"/>
          </a:p>
        </p:txBody>
      </p:sp>
      <p:sp>
        <p:nvSpPr>
          <p:cNvPr id="9" name="Fußzeilenplatzhalter 8">
            <a:extLst>
              <a:ext uri="{FF2B5EF4-FFF2-40B4-BE49-F238E27FC236}">
                <a16:creationId xmlns:a16="http://schemas.microsoft.com/office/drawing/2014/main" id="{FDCF2612-200F-E84B-8873-77EC4E8CEBF3}"/>
              </a:ext>
            </a:extLst>
          </p:cNvPr>
          <p:cNvSpPr>
            <a:spLocks noGrp="1"/>
          </p:cNvSpPr>
          <p:nvPr>
            <p:ph type="ftr" sz="quarter" idx="17"/>
          </p:nvPr>
        </p:nvSpPr>
        <p:spPr/>
        <p:txBody>
          <a:bodyPr/>
          <a:lstStyle/>
          <a:p>
            <a:r>
              <a:rPr lang="en-GB" noProof="0"/>
              <a:t>Open-Source Energy System Modeling, Lecture 3</a:t>
            </a:r>
          </a:p>
        </p:txBody>
      </p:sp>
      <p:sp>
        <p:nvSpPr>
          <p:cNvPr id="10" name="Foliennummernplatzhalter 9">
            <a:extLst>
              <a:ext uri="{FF2B5EF4-FFF2-40B4-BE49-F238E27FC236}">
                <a16:creationId xmlns:a16="http://schemas.microsoft.com/office/drawing/2014/main" id="{73997288-AF14-8146-9B4D-C7FCE027EF55}"/>
              </a:ext>
            </a:extLst>
          </p:cNvPr>
          <p:cNvSpPr>
            <a:spLocks noGrp="1"/>
          </p:cNvSpPr>
          <p:nvPr>
            <p:ph type="sldNum" sz="quarter" idx="18"/>
          </p:nvPr>
        </p:nvSpPr>
        <p:spPr/>
        <p:txBody>
          <a:bodyPr/>
          <a:lstStyle/>
          <a:p>
            <a:pPr algn="r"/>
            <a:fld id="{7F5633C8-4A1E-AE41-9551-4706842F4652}" type="slidenum">
              <a:rPr lang="en-GB" noProof="0" smtClean="0"/>
              <a:pPr algn="r"/>
              <a:t>‹Nr.›</a:t>
            </a:fld>
            <a:endParaRPr lang="en-GB" noProof="0"/>
          </a:p>
        </p:txBody>
      </p:sp>
    </p:spTree>
    <p:extLst>
      <p:ext uri="{BB962C8B-B14F-4D97-AF65-F5344CB8AC3E}">
        <p14:creationId xmlns:p14="http://schemas.microsoft.com/office/powerpoint/2010/main" val="977104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with environment tag">
    <p:spTree>
      <p:nvGrpSpPr>
        <p:cNvPr id="1" name=""/>
        <p:cNvGrpSpPr/>
        <p:nvPr/>
      </p:nvGrpSpPr>
      <p:grpSpPr>
        <a:xfrm>
          <a:off x="0" y="0"/>
          <a:ext cx="0" cy="0"/>
          <a:chOff x="0" y="0"/>
          <a:chExt cx="0" cy="0"/>
        </a:xfrm>
      </p:grpSpPr>
      <p:sp>
        <p:nvSpPr>
          <p:cNvPr id="106506" name="Rectangle 10"/>
          <p:cNvSpPr>
            <a:spLocks noGrp="1" noChangeArrowheads="1"/>
          </p:cNvSpPr>
          <p:nvPr>
            <p:ph type="subTitle" idx="1"/>
          </p:nvPr>
        </p:nvSpPr>
        <p:spPr>
          <a:xfrm>
            <a:off x="815414" y="3465851"/>
            <a:ext cx="10472605" cy="1763349"/>
          </a:xfrm>
        </p:spPr>
        <p:txBody>
          <a:bodyPr lIns="0" rIns="0"/>
          <a:lstStyle>
            <a:lvl1pPr marL="0" indent="0" algn="ctr">
              <a:buFontTx/>
              <a:buNone/>
              <a:defRPr sz="2400">
                <a:latin typeface="+mn-lt"/>
              </a:defRPr>
            </a:lvl1pPr>
          </a:lstStyle>
          <a:p>
            <a:r>
              <a:rPr lang="en-GB" dirty="0"/>
              <a:t>Click to edit </a:t>
            </a:r>
            <a:r>
              <a:rPr lang="en-GB" noProof="0" dirty="0"/>
              <a:t>Master</a:t>
            </a:r>
            <a:r>
              <a:rPr lang="en-GB" dirty="0"/>
              <a:t> subtitle</a:t>
            </a:r>
          </a:p>
        </p:txBody>
      </p:sp>
      <p:sp>
        <p:nvSpPr>
          <p:cNvPr id="5" name="Text Placeholder 4"/>
          <p:cNvSpPr>
            <a:spLocks noGrp="1"/>
          </p:cNvSpPr>
          <p:nvPr>
            <p:ph type="body" sz="quarter" idx="10" hasCustomPrompt="1"/>
          </p:nvPr>
        </p:nvSpPr>
        <p:spPr>
          <a:xfrm>
            <a:off x="815414" y="5373216"/>
            <a:ext cx="10472605" cy="648295"/>
          </a:xfrm>
          <a:noFill/>
          <a:ln w="9525">
            <a:noFill/>
            <a:miter lim="800000"/>
            <a:headEnd/>
            <a:tailEnd/>
          </a:ln>
        </p:spPr>
        <p:txBody>
          <a:bodyPr vert="horz" wrap="square" lIns="0" tIns="0" rIns="0" bIns="0" numCol="1" anchor="b" anchorCtr="0" compatLnSpc="1">
            <a:prstTxWarp prst="textNoShape">
              <a:avLst/>
            </a:prstTxWarp>
          </a:bodyPr>
          <a:lstStyle>
            <a:lvl1pPr marL="271463" indent="-271463" algn="r">
              <a:buNone/>
              <a:defRPr lang="de-AT" sz="1800" smtClean="0">
                <a:solidFill>
                  <a:srgbClr val="808080"/>
                </a:solidFill>
                <a:latin typeface="+mn-lt"/>
              </a:defRPr>
            </a:lvl1pPr>
            <a:lvl2pPr>
              <a:defRPr lang="de-AT" smtClean="0"/>
            </a:lvl2pPr>
            <a:lvl3pPr>
              <a:defRPr lang="de-AT" smtClean="0"/>
            </a:lvl3pPr>
            <a:lvl4pPr>
              <a:defRPr lang="de-AT" smtClean="0"/>
            </a:lvl4pPr>
            <a:lvl5pPr>
              <a:defRPr lang="en-US"/>
            </a:lvl5pPr>
          </a:lstStyle>
          <a:p>
            <a:pPr marL="0" lvl="0" indent="0"/>
            <a:r>
              <a:rPr lang="en-GB" noProof="0" dirty="0"/>
              <a:t>Click to edit name and conference/location</a:t>
            </a:r>
          </a:p>
        </p:txBody>
      </p:sp>
      <p:sp>
        <p:nvSpPr>
          <p:cNvPr id="3" name="Titel 2"/>
          <p:cNvSpPr>
            <a:spLocks noGrp="1"/>
          </p:cNvSpPr>
          <p:nvPr>
            <p:ph type="title" hasCustomPrompt="1"/>
          </p:nvPr>
        </p:nvSpPr>
        <p:spPr>
          <a:xfrm>
            <a:off x="815412" y="1881675"/>
            <a:ext cx="10472605" cy="1143000"/>
          </a:xfrm>
        </p:spPr>
        <p:txBody>
          <a:bodyPr/>
          <a:lstStyle>
            <a:lvl1pPr algn="ctr">
              <a:defRPr sz="3200"/>
            </a:lvl1pPr>
          </a:lstStyle>
          <a:p>
            <a:r>
              <a:rPr lang="en-GB" noProof="0" dirty="0"/>
              <a:t>Click to edit Master title</a:t>
            </a:r>
          </a:p>
        </p:txBody>
      </p:sp>
      <p:sp>
        <p:nvSpPr>
          <p:cNvPr id="6" name="Footer Placeholder 3">
            <a:extLst>
              <a:ext uri="{FF2B5EF4-FFF2-40B4-BE49-F238E27FC236}">
                <a16:creationId xmlns:a16="http://schemas.microsoft.com/office/drawing/2014/main" id="{D7F1A919-9C43-224F-B7CA-743CC30C0DA0}"/>
              </a:ext>
            </a:extLst>
          </p:cNvPr>
          <p:cNvSpPr txBox="1">
            <a:spLocks/>
          </p:cNvSpPr>
          <p:nvPr userDrawn="1"/>
        </p:nvSpPr>
        <p:spPr>
          <a:xfrm>
            <a:off x="774848" y="6282035"/>
            <a:ext cx="6336704" cy="53134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l" rtl="0" fontAlgn="base">
              <a:spcBef>
                <a:spcPct val="0"/>
              </a:spcBef>
              <a:spcAft>
                <a:spcPct val="0"/>
              </a:spcAft>
              <a:defRPr lang="en-US" sz="1200" kern="1200" smtClean="0">
                <a:solidFill>
                  <a:srgbClr val="008F00"/>
                </a:solidFill>
                <a:latin typeface="+mn-lt"/>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Aft>
                <a:spcPts val="300"/>
              </a:spcAft>
            </a:pPr>
            <a:r>
              <a:rPr lang="en-GB" sz="1700" dirty="0"/>
              <a:t>Please consider the environment before printing this slide deck</a:t>
            </a:r>
          </a:p>
          <a:p>
            <a:r>
              <a:rPr lang="de-AT" dirty="0"/>
              <a:t>Icon </a:t>
            </a:r>
            <a:r>
              <a:rPr lang="de-AT" dirty="0" err="1"/>
              <a:t>from</a:t>
            </a:r>
            <a:r>
              <a:rPr lang="de-AT" dirty="0"/>
              <a:t> </a:t>
            </a:r>
            <a:r>
              <a:rPr lang="de-AT" dirty="0">
                <a:hlinkClick r:id="rId2"/>
              </a:rPr>
              <a:t>all-free-download.com</a:t>
            </a:r>
            <a:r>
              <a:rPr lang="de-AT" dirty="0"/>
              <a:t>, Environmental </a:t>
            </a:r>
            <a:r>
              <a:rPr lang="de-AT" dirty="0" err="1"/>
              <a:t>icons</a:t>
            </a:r>
            <a:r>
              <a:rPr lang="de-AT" dirty="0"/>
              <a:t> 310835 </a:t>
            </a:r>
            <a:r>
              <a:rPr lang="de-AT" dirty="0" err="1"/>
              <a:t>by</a:t>
            </a:r>
            <a:r>
              <a:rPr lang="de-AT" dirty="0"/>
              <a:t> </a:t>
            </a:r>
            <a:r>
              <a:rPr lang="de-AT" dirty="0">
                <a:hlinkClick r:id="rId3"/>
              </a:rPr>
              <a:t>BSGstudio</a:t>
            </a:r>
            <a:r>
              <a:rPr lang="de-AT" dirty="0"/>
              <a:t>, </a:t>
            </a:r>
            <a:r>
              <a:rPr lang="de-AT" dirty="0" err="1"/>
              <a:t>under</a:t>
            </a:r>
            <a:r>
              <a:rPr lang="de-AT" dirty="0"/>
              <a:t> CC-BY</a:t>
            </a:r>
          </a:p>
        </p:txBody>
      </p:sp>
      <p:pic>
        <p:nvPicPr>
          <p:cNvPr id="8" name="Grafik 7">
            <a:extLst>
              <a:ext uri="{FF2B5EF4-FFF2-40B4-BE49-F238E27FC236}">
                <a16:creationId xmlns:a16="http://schemas.microsoft.com/office/drawing/2014/main" id="{5C5E7B66-A10E-9F4B-8163-0855C37A1279}"/>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336" y="6191076"/>
            <a:ext cx="533400" cy="622300"/>
          </a:xfrm>
          <a:prstGeom prst="rect">
            <a:avLst/>
          </a:prstGeom>
        </p:spPr>
      </p:pic>
    </p:spTree>
    <p:extLst>
      <p:ext uri="{BB962C8B-B14F-4D97-AF65-F5344CB8AC3E}">
        <p14:creationId xmlns:p14="http://schemas.microsoft.com/office/powerpoint/2010/main" val="3106820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6506" name="Rectangle 10"/>
          <p:cNvSpPr>
            <a:spLocks noGrp="1" noChangeArrowheads="1"/>
          </p:cNvSpPr>
          <p:nvPr>
            <p:ph type="subTitle" idx="1"/>
          </p:nvPr>
        </p:nvSpPr>
        <p:spPr>
          <a:xfrm>
            <a:off x="815414" y="3465851"/>
            <a:ext cx="10472605" cy="2065784"/>
          </a:xfrm>
        </p:spPr>
        <p:txBody>
          <a:bodyPr lIns="0" rIns="0"/>
          <a:lstStyle>
            <a:lvl1pPr marL="0" indent="0" algn="ctr">
              <a:buFontTx/>
              <a:buNone/>
              <a:defRPr sz="2400">
                <a:latin typeface="+mn-lt"/>
              </a:defRPr>
            </a:lvl1pPr>
          </a:lstStyle>
          <a:p>
            <a:r>
              <a:rPr lang="en-GB" dirty="0"/>
              <a:t>Click to edit </a:t>
            </a:r>
            <a:r>
              <a:rPr lang="en-GB" noProof="0" dirty="0"/>
              <a:t>Master</a:t>
            </a:r>
            <a:r>
              <a:rPr lang="en-GB" dirty="0"/>
              <a:t> subtitle</a:t>
            </a:r>
          </a:p>
        </p:txBody>
      </p:sp>
      <p:sp>
        <p:nvSpPr>
          <p:cNvPr id="5" name="Text Placeholder 4"/>
          <p:cNvSpPr>
            <a:spLocks noGrp="1"/>
          </p:cNvSpPr>
          <p:nvPr>
            <p:ph type="body" sz="quarter" idx="10" hasCustomPrompt="1"/>
          </p:nvPr>
        </p:nvSpPr>
        <p:spPr>
          <a:xfrm>
            <a:off x="815414" y="5769885"/>
            <a:ext cx="10472605" cy="648295"/>
          </a:xfrm>
          <a:noFill/>
          <a:ln w="9525">
            <a:noFill/>
            <a:miter lim="800000"/>
            <a:headEnd/>
            <a:tailEnd/>
          </a:ln>
        </p:spPr>
        <p:txBody>
          <a:bodyPr vert="horz" wrap="square" lIns="0" tIns="0" rIns="0" bIns="0" numCol="1" anchor="b" anchorCtr="0" compatLnSpc="1">
            <a:prstTxWarp prst="textNoShape">
              <a:avLst/>
            </a:prstTxWarp>
          </a:bodyPr>
          <a:lstStyle>
            <a:lvl1pPr marL="271463" indent="-271463" algn="r">
              <a:buNone/>
              <a:defRPr lang="de-AT" sz="1800" smtClean="0">
                <a:solidFill>
                  <a:srgbClr val="808080"/>
                </a:solidFill>
                <a:latin typeface="+mn-lt"/>
              </a:defRPr>
            </a:lvl1pPr>
            <a:lvl2pPr>
              <a:defRPr lang="de-AT" smtClean="0"/>
            </a:lvl2pPr>
            <a:lvl3pPr>
              <a:defRPr lang="de-AT" smtClean="0"/>
            </a:lvl3pPr>
            <a:lvl4pPr>
              <a:defRPr lang="de-AT" smtClean="0"/>
            </a:lvl4pPr>
            <a:lvl5pPr>
              <a:defRPr lang="en-US"/>
            </a:lvl5pPr>
          </a:lstStyle>
          <a:p>
            <a:pPr marL="0" lvl="0" indent="0"/>
            <a:r>
              <a:rPr lang="en-GB" noProof="0" dirty="0"/>
              <a:t>Click to edit name and conference/location</a:t>
            </a:r>
          </a:p>
        </p:txBody>
      </p:sp>
      <p:sp>
        <p:nvSpPr>
          <p:cNvPr id="3" name="Titel 2"/>
          <p:cNvSpPr>
            <a:spLocks noGrp="1"/>
          </p:cNvSpPr>
          <p:nvPr>
            <p:ph type="title" hasCustomPrompt="1"/>
          </p:nvPr>
        </p:nvSpPr>
        <p:spPr>
          <a:xfrm>
            <a:off x="815412" y="1881675"/>
            <a:ext cx="10472605" cy="1143000"/>
          </a:xfrm>
        </p:spPr>
        <p:txBody>
          <a:bodyPr/>
          <a:lstStyle>
            <a:lvl1pPr algn="ctr">
              <a:defRPr sz="3200"/>
            </a:lvl1pPr>
          </a:lstStyle>
          <a:p>
            <a:r>
              <a:rPr lang="en-GB" noProof="0" dirty="0"/>
              <a:t>Click to edit Master title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s">
    <p:spTree>
      <p:nvGrpSpPr>
        <p:cNvPr id="1" name=""/>
        <p:cNvGrpSpPr/>
        <p:nvPr/>
      </p:nvGrpSpPr>
      <p:grpSpPr>
        <a:xfrm>
          <a:off x="0" y="0"/>
          <a:ext cx="0" cy="0"/>
          <a:chOff x="0" y="0"/>
          <a:chExt cx="0" cy="0"/>
        </a:xfrm>
      </p:grpSpPr>
      <p:sp>
        <p:nvSpPr>
          <p:cNvPr id="106505" name="Rectangle 9"/>
          <p:cNvSpPr>
            <a:spLocks noGrp="1" noChangeArrowheads="1"/>
          </p:cNvSpPr>
          <p:nvPr>
            <p:ph type="ctrTitle" hasCustomPrompt="1"/>
          </p:nvPr>
        </p:nvSpPr>
        <p:spPr>
          <a:xfrm>
            <a:off x="527381" y="2927401"/>
            <a:ext cx="11329259" cy="1221679"/>
          </a:xfrm>
        </p:spPr>
        <p:txBody>
          <a:bodyPr lIns="36000" rIns="36000" anchor="t" anchorCtr="0"/>
          <a:lstStyle>
            <a:lvl1pPr marL="0" marR="0" indent="0" algn="l" defTabSz="914400" rtl="0" eaLnBrk="0" fontAlgn="base" latinLnBrk="0" hangingPunct="0">
              <a:lnSpc>
                <a:spcPct val="100000"/>
              </a:lnSpc>
              <a:spcBef>
                <a:spcPct val="0"/>
              </a:spcBef>
              <a:spcAft>
                <a:spcPct val="0"/>
              </a:spcAft>
              <a:buClrTx/>
              <a:buSzTx/>
              <a:buFontTx/>
              <a:buNone/>
              <a:tabLst/>
              <a:defRPr sz="2400">
                <a:solidFill>
                  <a:schemeClr val="tx1"/>
                </a:solidFill>
              </a:defRPr>
            </a:lvl1pPr>
          </a:lstStyle>
          <a:p>
            <a:r>
              <a:rPr lang="en-GB" noProof="0" dirty="0"/>
              <a:t>Click to add more information…</a:t>
            </a:r>
          </a:p>
        </p:txBody>
      </p:sp>
      <p:sp>
        <p:nvSpPr>
          <p:cNvPr id="3" name="TextBox 2"/>
          <p:cNvSpPr txBox="1"/>
          <p:nvPr userDrawn="1"/>
        </p:nvSpPr>
        <p:spPr>
          <a:xfrm>
            <a:off x="3887755" y="4869160"/>
            <a:ext cx="7968885" cy="1584176"/>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eaLnBrk="0" hangingPunct="0">
              <a:spcBef>
                <a:spcPct val="20000"/>
              </a:spcBef>
              <a:buFontTx/>
              <a:buNone/>
              <a:defRPr sz="1800">
                <a:solidFill>
                  <a:srgbClr val="003399"/>
                </a:solidFill>
                <a:latin typeface="Arial" pitchFamily="34" charset="0"/>
                <a:cs typeface="Arial" pitchFamily="34" charset="0"/>
              </a:defRPr>
            </a:lvl1pPr>
            <a:lvl2pPr marL="742950" indent="-285750" eaLnBrk="0" hangingPunct="0">
              <a:spcBef>
                <a:spcPct val="20000"/>
              </a:spcBef>
              <a:buFont typeface="Arial"/>
              <a:buChar char="•"/>
              <a:defRPr sz="2800">
                <a:solidFill>
                  <a:srgbClr val="003399"/>
                </a:solidFill>
                <a:latin typeface="Arial" pitchFamily="34" charset="0"/>
                <a:cs typeface="Arial" pitchFamily="34" charset="0"/>
              </a:defRPr>
            </a:lvl2pPr>
            <a:lvl3pPr marL="806450" indent="-228600" eaLnBrk="0" hangingPunct="0">
              <a:spcBef>
                <a:spcPct val="20000"/>
              </a:spcBef>
              <a:buSzPct val="100000"/>
              <a:buFont typeface="Wingdings" charset="2"/>
              <a:buChar char="²"/>
              <a:defRPr sz="2800">
                <a:solidFill>
                  <a:srgbClr val="003399"/>
                </a:solidFill>
                <a:latin typeface="Arial" pitchFamily="34" charset="0"/>
                <a:cs typeface="Arial" pitchFamily="34" charset="0"/>
              </a:defRPr>
            </a:lvl3pPr>
            <a:lvl4pPr marL="1600200" indent="-228600" eaLnBrk="0" hangingPunct="0">
              <a:spcBef>
                <a:spcPct val="20000"/>
              </a:spcBef>
              <a:buChar char="–"/>
              <a:defRPr sz="2400">
                <a:solidFill>
                  <a:srgbClr val="003399"/>
                </a:solidFill>
                <a:latin typeface="Arial" pitchFamily="34" charset="0"/>
                <a:cs typeface="Arial" pitchFamily="34" charset="0"/>
              </a:defRPr>
            </a:lvl4pPr>
            <a:lvl5pPr marL="2057400" indent="-228600" eaLnBrk="0" hangingPunct="0">
              <a:spcBef>
                <a:spcPct val="20000"/>
              </a:spcBef>
              <a:buChar char="»"/>
              <a:defRPr sz="2400">
                <a:solidFill>
                  <a:srgbClr val="003399"/>
                </a:solidFill>
                <a:latin typeface="Arial" pitchFamily="34" charset="0"/>
                <a:cs typeface="Arial" pitchFamily="34" charset="0"/>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lgn="r"/>
            <a:r>
              <a:rPr lang="en-GB" sz="1600" kern="1200" noProof="0" dirty="0">
                <a:solidFill>
                  <a:schemeClr val="bg2">
                    <a:lumMod val="50000"/>
                  </a:schemeClr>
                </a:solidFill>
                <a:latin typeface="Arial" pitchFamily="34" charset="0"/>
                <a:ea typeface="+mn-ea"/>
                <a:cs typeface="Calibri"/>
              </a:rPr>
              <a:t>Dr. Daniel Huppmann</a:t>
            </a:r>
          </a:p>
          <a:p>
            <a:pPr lvl="0" algn="r"/>
            <a:r>
              <a:rPr lang="en-GB" sz="1400" noProof="0" dirty="0">
                <a:solidFill>
                  <a:schemeClr val="bg2">
                    <a:lumMod val="50000"/>
                  </a:schemeClr>
                </a:solidFill>
                <a:latin typeface="+mn-lt"/>
                <a:cs typeface="Calibri"/>
              </a:rPr>
              <a:t>Research</a:t>
            </a:r>
            <a:r>
              <a:rPr lang="en-GB" sz="1400" baseline="0" noProof="0" dirty="0">
                <a:solidFill>
                  <a:schemeClr val="bg2">
                    <a:lumMod val="50000"/>
                  </a:schemeClr>
                </a:solidFill>
                <a:latin typeface="+mn-lt"/>
                <a:cs typeface="Calibri"/>
              </a:rPr>
              <a:t> Scholar – Energy Program</a:t>
            </a:r>
            <a:endParaRPr lang="en-GB" sz="1400" noProof="0" dirty="0">
              <a:solidFill>
                <a:schemeClr val="bg2">
                  <a:lumMod val="50000"/>
                </a:schemeClr>
              </a:solidFill>
              <a:latin typeface="+mn-lt"/>
              <a:cs typeface="Calibri"/>
            </a:endParaRPr>
          </a:p>
          <a:p>
            <a:pPr lvl="0" algn="r"/>
            <a:r>
              <a:rPr lang="en-GB" sz="1400" noProof="0" dirty="0">
                <a:solidFill>
                  <a:schemeClr val="bg2">
                    <a:lumMod val="50000"/>
                  </a:schemeClr>
                </a:solidFill>
                <a:latin typeface="+mn-lt"/>
                <a:cs typeface="Calibri"/>
              </a:rPr>
              <a:t>International Institute for Applied Systems Analysis (IIASA)</a:t>
            </a:r>
            <a:br>
              <a:rPr lang="en-GB" sz="1400" noProof="0" dirty="0">
                <a:solidFill>
                  <a:schemeClr val="bg2">
                    <a:lumMod val="50000"/>
                  </a:schemeClr>
                </a:solidFill>
                <a:latin typeface="+mn-lt"/>
                <a:cs typeface="Calibri"/>
              </a:rPr>
            </a:br>
            <a:r>
              <a:rPr lang="en-GB" sz="1400" noProof="0" dirty="0" err="1">
                <a:solidFill>
                  <a:schemeClr val="bg2">
                    <a:lumMod val="50000"/>
                  </a:schemeClr>
                </a:solidFill>
                <a:latin typeface="+mn-lt"/>
                <a:cs typeface="Calibri"/>
              </a:rPr>
              <a:t>Schlossplatz</a:t>
            </a:r>
            <a:r>
              <a:rPr lang="en-GB" sz="1400" noProof="0" dirty="0">
                <a:solidFill>
                  <a:schemeClr val="bg2">
                    <a:lumMod val="50000"/>
                  </a:schemeClr>
                </a:solidFill>
                <a:latin typeface="+mn-lt"/>
                <a:cs typeface="Calibri"/>
              </a:rPr>
              <a:t> 1, A-2361 Laxenburg, Austria</a:t>
            </a:r>
          </a:p>
          <a:p>
            <a:pPr lvl="0" algn="r"/>
            <a:r>
              <a:rPr lang="en-GB" sz="1400" noProof="0" dirty="0">
                <a:solidFill>
                  <a:schemeClr val="tx2"/>
                </a:solidFill>
                <a:latin typeface="+mn-lt"/>
                <a:cs typeface="Calibri"/>
                <a:hlinkClick r:id="rId2">
                  <a:extLst>
                    <a:ext uri="{A12FA001-AC4F-418D-AE19-62706E023703}">
                      <ahyp:hlinkClr xmlns:ahyp="http://schemas.microsoft.com/office/drawing/2018/hyperlinkcolor" val="tx"/>
                    </a:ext>
                  </a:extLst>
                </a:hlinkClick>
              </a:rPr>
              <a:t>huppmann@iiasa.ac.at</a:t>
            </a:r>
            <a:br>
              <a:rPr lang="en-GB" sz="1400" noProof="0" dirty="0">
                <a:solidFill>
                  <a:schemeClr val="tx2"/>
                </a:solidFill>
                <a:latin typeface="+mn-lt"/>
                <a:cs typeface="Calibri"/>
              </a:rPr>
            </a:br>
            <a:r>
              <a:rPr lang="en-GB" sz="1400" noProof="0" dirty="0">
                <a:solidFill>
                  <a:schemeClr val="tx2"/>
                </a:solidFill>
                <a:latin typeface="+mn-lt"/>
                <a:cs typeface="Calibri"/>
                <a:hlinkClick r:id="rId3">
                  <a:extLst>
                    <a:ext uri="{A12FA001-AC4F-418D-AE19-62706E023703}">
                      <ahyp:hlinkClr xmlns:ahyp="http://schemas.microsoft.com/office/drawing/2018/hyperlinkcolor" val="tx"/>
                    </a:ext>
                  </a:extLst>
                </a:hlinkClick>
              </a:rPr>
              <a:t>http://www.iiasa.ac.at/staff/huppmann</a:t>
            </a:r>
            <a:endParaRPr lang="en-GB" sz="1400" noProof="0" dirty="0">
              <a:solidFill>
                <a:schemeClr val="tx2"/>
              </a:solidFill>
              <a:latin typeface="+mn-lt"/>
              <a:cs typeface="Calibri"/>
            </a:endParaRPr>
          </a:p>
          <a:p>
            <a:pPr lvl="0" algn="r"/>
            <a:endParaRPr lang="en-GB" sz="1600" noProof="0" dirty="0">
              <a:solidFill>
                <a:schemeClr val="bg2">
                  <a:lumMod val="50000"/>
                </a:schemeClr>
              </a:solidFill>
              <a:latin typeface="+mn-lt"/>
              <a:cs typeface="Calibri"/>
            </a:endParaRPr>
          </a:p>
          <a:p>
            <a:pPr lvl="0" algn="r"/>
            <a:endParaRPr lang="en-GB" sz="1600" noProof="0" dirty="0">
              <a:solidFill>
                <a:schemeClr val="bg2">
                  <a:lumMod val="50000"/>
                </a:schemeClr>
              </a:solidFill>
              <a:latin typeface="+mn-lt"/>
              <a:cs typeface="Calibri"/>
            </a:endParaRPr>
          </a:p>
        </p:txBody>
      </p:sp>
      <p:sp>
        <p:nvSpPr>
          <p:cNvPr id="5" name="Rectangle 9"/>
          <p:cNvSpPr txBox="1">
            <a:spLocks noChangeArrowheads="1"/>
          </p:cNvSpPr>
          <p:nvPr userDrawn="1"/>
        </p:nvSpPr>
        <p:spPr bwMode="auto">
          <a:xfrm>
            <a:off x="527381" y="2247008"/>
            <a:ext cx="11329259" cy="677937"/>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lvl="0" indent="0" eaLnBrk="0" hangingPunct="0">
              <a:spcBef>
                <a:spcPct val="20000"/>
              </a:spcBef>
              <a:buSzPct val="80000"/>
              <a:buNone/>
              <a:defRPr sz="2400" i="1">
                <a:solidFill>
                  <a:srgbClr val="003399"/>
                </a:solidFill>
                <a:latin typeface="Cambria"/>
                <a:cs typeface="Cambria"/>
              </a:defRPr>
            </a:lvl1pPr>
            <a:lvl2pPr marL="534988" indent="-344488" eaLnBrk="0" hangingPunct="0">
              <a:spcBef>
                <a:spcPct val="20000"/>
              </a:spcBef>
              <a:buSzPct val="100000"/>
              <a:buFontTx/>
              <a:buBlip>
                <a:blip r:embed="rId4"/>
              </a:buBlip>
              <a:defRPr sz="2200">
                <a:latin typeface="Calibri"/>
                <a:cs typeface="Calibri"/>
              </a:defRPr>
            </a:lvl2pPr>
            <a:lvl3pPr marL="446088" indent="-179388" defTabSz="895350" eaLnBrk="0" hangingPunct="0">
              <a:spcBef>
                <a:spcPct val="20000"/>
              </a:spcBef>
              <a:buSzPct val="80000"/>
              <a:buFont typeface="Arial"/>
              <a:buChar char="•"/>
              <a:defRPr sz="2000">
                <a:latin typeface="Calibri"/>
                <a:cs typeface="Calibri"/>
              </a:defRPr>
            </a:lvl3pPr>
            <a:lvl4pPr marL="714375" indent="-357188" defTabSz="714375" eaLnBrk="0" hangingPunct="0">
              <a:spcBef>
                <a:spcPct val="20000"/>
              </a:spcBef>
              <a:buSzPct val="100000"/>
              <a:buFontTx/>
              <a:buBlip>
                <a:blip r:embed="rId4"/>
              </a:buBlip>
              <a:defRPr sz="2000">
                <a:latin typeface="Calibri"/>
                <a:cs typeface="Calibri"/>
              </a:defRPr>
            </a:lvl4pPr>
            <a:lvl5pPr marL="1082675" indent="-228600" eaLnBrk="0" hangingPunct="0">
              <a:spcBef>
                <a:spcPct val="20000"/>
              </a:spcBef>
              <a:buChar char="»"/>
              <a:defRPr sz="1000">
                <a:latin typeface="Calibri"/>
                <a:cs typeface="Calibri"/>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r>
              <a:rPr lang="en-GB" sz="2400" noProof="0" dirty="0">
                <a:solidFill>
                  <a:schemeClr val="tx2"/>
                </a:solidFill>
              </a:rPr>
              <a:t>Thank you very much for your attention!</a:t>
            </a:r>
          </a:p>
        </p:txBody>
      </p:sp>
    </p:spTree>
    <p:extLst>
      <p:ext uri="{BB962C8B-B14F-4D97-AF65-F5344CB8AC3E}">
        <p14:creationId xmlns:p14="http://schemas.microsoft.com/office/powerpoint/2010/main" val="3353691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sz="half" idx="1"/>
          </p:nvPr>
        </p:nvSpPr>
        <p:spPr>
          <a:xfrm>
            <a:off x="912284" y="1052514"/>
            <a:ext cx="5230283" cy="5328815"/>
          </a:xfrm>
          <a:noFill/>
          <a:ln w="9525">
            <a:noFill/>
            <a:miter lim="800000"/>
            <a:headEnd/>
            <a:tailEnd/>
          </a:ln>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US" dirty="0"/>
            </a:lvl5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345767" y="1052514"/>
            <a:ext cx="5230284" cy="5328815"/>
          </a:xfrm>
          <a:noFill/>
          <a:ln w="9525">
            <a:noFill/>
            <a:miter lim="800000"/>
            <a:headEnd/>
            <a:tailEnd/>
          </a:ln>
        </p:spPr>
        <p:txBody>
          <a:bodyPr vert="horz" wrap="square" lIns="0" tIns="0" rIns="0" bIns="0" numCol="1" anchor="t" anchorCtr="0" compatLnSpc="1">
            <a:prstTxWarp prst="textNoShape">
              <a:avLst/>
            </a:prstTxWarp>
          </a:bodyPr>
          <a:lstStyle>
            <a:lvl1pPr>
              <a:defRPr lang="en-US"/>
            </a:lvl1pPr>
            <a:lvl2pPr>
              <a:defRPr lang="en-US"/>
            </a:lvl2pPr>
            <a:lvl3pPr>
              <a:defRPr lang="en-US"/>
            </a:lvl3pPr>
            <a:lvl4pPr>
              <a:defRPr lang="en-US"/>
            </a:lvl4pPr>
            <a:lvl5pPr>
              <a:defRPr lang="en-US"/>
            </a:lvl5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r>
              <a:rPr lang="de-AT"/>
              <a:t>Daniel Huppmann</a:t>
            </a:r>
            <a:endParaRPr lang="hr-HR" dirty="0"/>
          </a:p>
        </p:txBody>
      </p:sp>
      <p:sp>
        <p:nvSpPr>
          <p:cNvPr id="9" name="Footer Placeholder 8"/>
          <p:cNvSpPr>
            <a:spLocks noGrp="1"/>
          </p:cNvSpPr>
          <p:nvPr>
            <p:ph type="ftr" sz="quarter" idx="11"/>
          </p:nvPr>
        </p:nvSpPr>
        <p:spPr/>
        <p:txBody>
          <a:bodyPr/>
          <a:lstStyle/>
          <a:p>
            <a:pPr>
              <a:defRPr/>
            </a:pPr>
            <a:r>
              <a:rPr lang="en-US"/>
              <a:t>Open-Source Energy System Modeling, Lecture 3</a:t>
            </a:r>
            <a:endParaRPr lang="en-US" dirty="0"/>
          </a:p>
        </p:txBody>
      </p:sp>
      <p:sp>
        <p:nvSpPr>
          <p:cNvPr id="10" name="Slide Number Placeholder 9"/>
          <p:cNvSpPr>
            <a:spLocks noGrp="1"/>
          </p:cNvSpPr>
          <p:nvPr>
            <p:ph type="sldNum" sz="quarter" idx="12"/>
          </p:nvPr>
        </p:nvSpPr>
        <p:spPr/>
        <p:txBody>
          <a:bodyPr/>
          <a:lstStyle/>
          <a:p>
            <a:fld id="{7F5633C8-4A1E-AE41-9551-4706842F4652}" type="slidenum">
              <a:rPr lang="uk-UA" smtClean="0"/>
              <a:pPr/>
              <a:t>‹Nr.›</a:t>
            </a:fld>
            <a:endParaRPr lang="uk-UA" dirty="0"/>
          </a:p>
        </p:txBody>
      </p:sp>
    </p:spTree>
    <p:extLst>
      <p:ext uri="{BB962C8B-B14F-4D97-AF65-F5344CB8AC3E}">
        <p14:creationId xmlns:p14="http://schemas.microsoft.com/office/powerpoint/2010/main" val="722660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sCC-BY">
    <p:spTree>
      <p:nvGrpSpPr>
        <p:cNvPr id="1" name=""/>
        <p:cNvGrpSpPr/>
        <p:nvPr/>
      </p:nvGrpSpPr>
      <p:grpSpPr>
        <a:xfrm>
          <a:off x="0" y="0"/>
          <a:ext cx="0" cy="0"/>
          <a:chOff x="0" y="0"/>
          <a:chExt cx="0" cy="0"/>
        </a:xfrm>
      </p:grpSpPr>
      <p:sp>
        <p:nvSpPr>
          <p:cNvPr id="106505" name="Rectangle 9"/>
          <p:cNvSpPr>
            <a:spLocks noGrp="1" noChangeArrowheads="1"/>
          </p:cNvSpPr>
          <p:nvPr>
            <p:ph type="ctrTitle" hasCustomPrompt="1"/>
          </p:nvPr>
        </p:nvSpPr>
        <p:spPr>
          <a:xfrm>
            <a:off x="527381" y="2927401"/>
            <a:ext cx="11329259" cy="1221679"/>
          </a:xfrm>
        </p:spPr>
        <p:txBody>
          <a:bodyPr lIns="36000" rIns="36000" anchor="t" anchorCtr="0"/>
          <a:lstStyle>
            <a:lvl1pPr marL="0" marR="0" indent="0" algn="l" defTabSz="914400" rtl="0" eaLnBrk="0" fontAlgn="base" latinLnBrk="0" hangingPunct="0">
              <a:lnSpc>
                <a:spcPct val="100000"/>
              </a:lnSpc>
              <a:spcBef>
                <a:spcPct val="0"/>
              </a:spcBef>
              <a:spcAft>
                <a:spcPct val="0"/>
              </a:spcAft>
              <a:buClrTx/>
              <a:buSzTx/>
              <a:buFontTx/>
              <a:buNone/>
              <a:tabLst/>
              <a:defRPr sz="2400">
                <a:solidFill>
                  <a:schemeClr val="tx1"/>
                </a:solidFill>
              </a:defRPr>
            </a:lvl1pPr>
          </a:lstStyle>
          <a:p>
            <a:r>
              <a:rPr lang="en-GB" noProof="0" dirty="0"/>
              <a:t>Click to add more information…</a:t>
            </a:r>
          </a:p>
        </p:txBody>
      </p:sp>
      <p:sp>
        <p:nvSpPr>
          <p:cNvPr id="3" name="TextBox 2"/>
          <p:cNvSpPr txBox="1"/>
          <p:nvPr userDrawn="1"/>
        </p:nvSpPr>
        <p:spPr>
          <a:xfrm>
            <a:off x="3887755" y="4365104"/>
            <a:ext cx="7968885" cy="1584176"/>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eaLnBrk="0" hangingPunct="0">
              <a:spcBef>
                <a:spcPct val="20000"/>
              </a:spcBef>
              <a:buFontTx/>
              <a:buNone/>
              <a:defRPr sz="1800">
                <a:solidFill>
                  <a:srgbClr val="003399"/>
                </a:solidFill>
                <a:latin typeface="Arial" pitchFamily="34" charset="0"/>
                <a:cs typeface="Arial" pitchFamily="34" charset="0"/>
              </a:defRPr>
            </a:lvl1pPr>
            <a:lvl2pPr marL="742950" indent="-285750" eaLnBrk="0" hangingPunct="0">
              <a:spcBef>
                <a:spcPct val="20000"/>
              </a:spcBef>
              <a:buFont typeface="Arial"/>
              <a:buChar char="•"/>
              <a:defRPr sz="2800">
                <a:solidFill>
                  <a:srgbClr val="003399"/>
                </a:solidFill>
                <a:latin typeface="Arial" pitchFamily="34" charset="0"/>
                <a:cs typeface="Arial" pitchFamily="34" charset="0"/>
              </a:defRPr>
            </a:lvl2pPr>
            <a:lvl3pPr marL="806450" indent="-228600" eaLnBrk="0" hangingPunct="0">
              <a:spcBef>
                <a:spcPct val="20000"/>
              </a:spcBef>
              <a:buSzPct val="100000"/>
              <a:buFont typeface="Wingdings" charset="2"/>
              <a:buChar char="²"/>
              <a:defRPr sz="2800">
                <a:solidFill>
                  <a:srgbClr val="003399"/>
                </a:solidFill>
                <a:latin typeface="Arial" pitchFamily="34" charset="0"/>
                <a:cs typeface="Arial" pitchFamily="34" charset="0"/>
              </a:defRPr>
            </a:lvl3pPr>
            <a:lvl4pPr marL="1600200" indent="-228600" eaLnBrk="0" hangingPunct="0">
              <a:spcBef>
                <a:spcPct val="20000"/>
              </a:spcBef>
              <a:buChar char="–"/>
              <a:defRPr sz="2400">
                <a:solidFill>
                  <a:srgbClr val="003399"/>
                </a:solidFill>
                <a:latin typeface="Arial" pitchFamily="34" charset="0"/>
                <a:cs typeface="Arial" pitchFamily="34" charset="0"/>
              </a:defRPr>
            </a:lvl4pPr>
            <a:lvl5pPr marL="2057400" indent="-228600" eaLnBrk="0" hangingPunct="0">
              <a:spcBef>
                <a:spcPct val="20000"/>
              </a:spcBef>
              <a:buChar char="»"/>
              <a:defRPr sz="2400">
                <a:solidFill>
                  <a:srgbClr val="003399"/>
                </a:solidFill>
                <a:latin typeface="Arial" pitchFamily="34" charset="0"/>
                <a:cs typeface="Arial" pitchFamily="34" charset="0"/>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lgn="r"/>
            <a:r>
              <a:rPr lang="en-GB" sz="2000" noProof="0" dirty="0">
                <a:solidFill>
                  <a:schemeClr val="bg2">
                    <a:lumMod val="50000"/>
                  </a:schemeClr>
                </a:solidFill>
                <a:latin typeface="+mn-lt"/>
                <a:cs typeface="Calibri"/>
              </a:rPr>
              <a:t>Dr. Daniel Huppmann</a:t>
            </a:r>
          </a:p>
          <a:p>
            <a:pPr lvl="0" algn="r"/>
            <a:r>
              <a:rPr lang="en-GB" sz="1400" noProof="0" dirty="0">
                <a:solidFill>
                  <a:schemeClr val="bg2">
                    <a:lumMod val="50000"/>
                  </a:schemeClr>
                </a:solidFill>
                <a:latin typeface="+mn-lt"/>
                <a:cs typeface="Calibri"/>
              </a:rPr>
              <a:t>Research</a:t>
            </a:r>
            <a:r>
              <a:rPr lang="en-GB" sz="1400" baseline="0" noProof="0" dirty="0">
                <a:solidFill>
                  <a:schemeClr val="bg2">
                    <a:lumMod val="50000"/>
                  </a:schemeClr>
                </a:solidFill>
                <a:latin typeface="+mn-lt"/>
                <a:cs typeface="Calibri"/>
              </a:rPr>
              <a:t> Scholar – Energy Program</a:t>
            </a:r>
            <a:endParaRPr lang="en-GB" sz="1400" noProof="0" dirty="0">
              <a:solidFill>
                <a:schemeClr val="bg2">
                  <a:lumMod val="50000"/>
                </a:schemeClr>
              </a:solidFill>
              <a:latin typeface="+mn-lt"/>
              <a:cs typeface="Calibri"/>
            </a:endParaRPr>
          </a:p>
          <a:p>
            <a:pPr lvl="0" algn="r"/>
            <a:r>
              <a:rPr lang="en-GB" sz="1400" noProof="0" dirty="0">
                <a:solidFill>
                  <a:schemeClr val="bg2">
                    <a:lumMod val="50000"/>
                  </a:schemeClr>
                </a:solidFill>
                <a:latin typeface="+mn-lt"/>
                <a:cs typeface="Calibri"/>
              </a:rPr>
              <a:t>International Institute for Applied Systems Analysis (IIASA)</a:t>
            </a:r>
            <a:br>
              <a:rPr lang="en-GB" sz="1400" noProof="0" dirty="0">
                <a:solidFill>
                  <a:schemeClr val="bg2">
                    <a:lumMod val="50000"/>
                  </a:schemeClr>
                </a:solidFill>
                <a:latin typeface="+mn-lt"/>
                <a:cs typeface="Calibri"/>
              </a:rPr>
            </a:br>
            <a:r>
              <a:rPr lang="en-GB" sz="1400" noProof="0" dirty="0" err="1">
                <a:solidFill>
                  <a:schemeClr val="bg2">
                    <a:lumMod val="50000"/>
                  </a:schemeClr>
                </a:solidFill>
                <a:latin typeface="+mn-lt"/>
                <a:cs typeface="Calibri"/>
              </a:rPr>
              <a:t>Schlossplatz</a:t>
            </a:r>
            <a:r>
              <a:rPr lang="en-GB" sz="1400" noProof="0" dirty="0">
                <a:solidFill>
                  <a:schemeClr val="bg2">
                    <a:lumMod val="50000"/>
                  </a:schemeClr>
                </a:solidFill>
                <a:latin typeface="+mn-lt"/>
                <a:cs typeface="Calibri"/>
              </a:rPr>
              <a:t> 1, A-2361 Laxenburg, Austria</a:t>
            </a:r>
          </a:p>
          <a:p>
            <a:pPr lvl="0" algn="r"/>
            <a:r>
              <a:rPr lang="en-GB" sz="1400" noProof="0" dirty="0">
                <a:solidFill>
                  <a:schemeClr val="tx2"/>
                </a:solidFill>
                <a:latin typeface="+mn-lt"/>
                <a:cs typeface="Calibri"/>
                <a:hlinkClick r:id="rId2">
                  <a:extLst>
                    <a:ext uri="{A12FA001-AC4F-418D-AE19-62706E023703}">
                      <ahyp:hlinkClr xmlns:ahyp="http://schemas.microsoft.com/office/drawing/2018/hyperlinkcolor" val="tx"/>
                    </a:ext>
                  </a:extLst>
                </a:hlinkClick>
              </a:rPr>
              <a:t>huppmann@iiasa.ac.at</a:t>
            </a:r>
            <a:br>
              <a:rPr lang="en-GB" sz="1400" noProof="0" dirty="0">
                <a:solidFill>
                  <a:schemeClr val="tx2"/>
                </a:solidFill>
                <a:latin typeface="+mn-lt"/>
                <a:cs typeface="Calibri"/>
              </a:rPr>
            </a:br>
            <a:r>
              <a:rPr lang="en-GB" sz="1400" noProof="0" dirty="0">
                <a:solidFill>
                  <a:schemeClr val="tx2"/>
                </a:solidFill>
                <a:latin typeface="+mn-lt"/>
                <a:cs typeface="Calibri"/>
                <a:hlinkClick r:id="rId3">
                  <a:extLst>
                    <a:ext uri="{A12FA001-AC4F-418D-AE19-62706E023703}">
                      <ahyp:hlinkClr xmlns:ahyp="http://schemas.microsoft.com/office/drawing/2018/hyperlinkcolor" val="tx"/>
                    </a:ext>
                  </a:extLst>
                </a:hlinkClick>
              </a:rPr>
              <a:t>http://www.iiasa.ac.at/staff/huppmann</a:t>
            </a:r>
            <a:endParaRPr lang="en-GB" sz="1400" noProof="0" dirty="0">
              <a:solidFill>
                <a:schemeClr val="tx2"/>
              </a:solidFill>
              <a:latin typeface="+mn-lt"/>
              <a:cs typeface="Calibri"/>
            </a:endParaRPr>
          </a:p>
          <a:p>
            <a:pPr lvl="0" algn="r"/>
            <a:endParaRPr lang="en-GB" sz="1600" noProof="0" dirty="0">
              <a:solidFill>
                <a:schemeClr val="bg2">
                  <a:lumMod val="50000"/>
                </a:schemeClr>
              </a:solidFill>
              <a:latin typeface="+mn-lt"/>
              <a:cs typeface="Calibri"/>
            </a:endParaRPr>
          </a:p>
          <a:p>
            <a:pPr lvl="0" algn="r"/>
            <a:endParaRPr lang="en-GB" sz="1600" noProof="0" dirty="0">
              <a:solidFill>
                <a:schemeClr val="bg2">
                  <a:lumMod val="50000"/>
                </a:schemeClr>
              </a:solidFill>
              <a:latin typeface="+mn-lt"/>
              <a:cs typeface="Calibri"/>
            </a:endParaRPr>
          </a:p>
        </p:txBody>
      </p:sp>
      <p:sp>
        <p:nvSpPr>
          <p:cNvPr id="5" name="Rectangle 9"/>
          <p:cNvSpPr txBox="1">
            <a:spLocks noChangeArrowheads="1"/>
          </p:cNvSpPr>
          <p:nvPr userDrawn="1"/>
        </p:nvSpPr>
        <p:spPr bwMode="auto">
          <a:xfrm>
            <a:off x="527381" y="2247008"/>
            <a:ext cx="11329259" cy="677937"/>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lvl="0" indent="0" eaLnBrk="0" hangingPunct="0">
              <a:spcBef>
                <a:spcPct val="20000"/>
              </a:spcBef>
              <a:buSzPct val="80000"/>
              <a:buNone/>
              <a:defRPr sz="2400" i="1">
                <a:solidFill>
                  <a:srgbClr val="003399"/>
                </a:solidFill>
                <a:latin typeface="Cambria"/>
                <a:cs typeface="Cambria"/>
              </a:defRPr>
            </a:lvl1pPr>
            <a:lvl2pPr marL="534988" indent="-344488" eaLnBrk="0" hangingPunct="0">
              <a:spcBef>
                <a:spcPct val="20000"/>
              </a:spcBef>
              <a:buSzPct val="100000"/>
              <a:buFontTx/>
              <a:buBlip>
                <a:blip r:embed="rId4"/>
              </a:buBlip>
              <a:defRPr sz="2200">
                <a:latin typeface="Calibri"/>
                <a:cs typeface="Calibri"/>
              </a:defRPr>
            </a:lvl2pPr>
            <a:lvl3pPr marL="446088" indent="-179388" defTabSz="895350" eaLnBrk="0" hangingPunct="0">
              <a:spcBef>
                <a:spcPct val="20000"/>
              </a:spcBef>
              <a:buSzPct val="80000"/>
              <a:buFont typeface="Arial"/>
              <a:buChar char="•"/>
              <a:defRPr sz="2000">
                <a:latin typeface="Calibri"/>
                <a:cs typeface="Calibri"/>
              </a:defRPr>
            </a:lvl3pPr>
            <a:lvl4pPr marL="714375" indent="-357188" defTabSz="714375" eaLnBrk="0" hangingPunct="0">
              <a:spcBef>
                <a:spcPct val="20000"/>
              </a:spcBef>
              <a:buSzPct val="100000"/>
              <a:buFontTx/>
              <a:buBlip>
                <a:blip r:embed="rId4"/>
              </a:buBlip>
              <a:defRPr sz="2000">
                <a:latin typeface="Calibri"/>
                <a:cs typeface="Calibri"/>
              </a:defRPr>
            </a:lvl4pPr>
            <a:lvl5pPr marL="1082675" indent="-228600" eaLnBrk="0" hangingPunct="0">
              <a:spcBef>
                <a:spcPct val="20000"/>
              </a:spcBef>
              <a:buChar char="»"/>
              <a:defRPr sz="1000">
                <a:latin typeface="Calibri"/>
                <a:cs typeface="Calibri"/>
              </a:defRPr>
            </a:lvl5pPr>
            <a:lvl6pPr marL="2514600" indent="-228600" fontAlgn="base">
              <a:spcBef>
                <a:spcPct val="20000"/>
              </a:spcBef>
              <a:spcAft>
                <a:spcPct val="0"/>
              </a:spcAft>
              <a:buChar char="»"/>
              <a:defRPr sz="3200">
                <a:solidFill>
                  <a:srgbClr val="003399"/>
                </a:solidFill>
                <a:latin typeface="+mn-lt"/>
              </a:defRPr>
            </a:lvl6pPr>
            <a:lvl7pPr marL="2971800" indent="-228600" fontAlgn="base">
              <a:spcBef>
                <a:spcPct val="20000"/>
              </a:spcBef>
              <a:spcAft>
                <a:spcPct val="0"/>
              </a:spcAft>
              <a:buChar char="»"/>
              <a:defRPr sz="3200">
                <a:solidFill>
                  <a:srgbClr val="003399"/>
                </a:solidFill>
                <a:latin typeface="+mn-lt"/>
              </a:defRPr>
            </a:lvl7pPr>
            <a:lvl8pPr marL="3429000" indent="-228600" fontAlgn="base">
              <a:spcBef>
                <a:spcPct val="20000"/>
              </a:spcBef>
              <a:spcAft>
                <a:spcPct val="0"/>
              </a:spcAft>
              <a:buChar char="»"/>
              <a:defRPr sz="3200">
                <a:solidFill>
                  <a:srgbClr val="003399"/>
                </a:solidFill>
                <a:latin typeface="+mn-lt"/>
              </a:defRPr>
            </a:lvl8pPr>
            <a:lvl9pPr marL="3886200" indent="-228600" fontAlgn="base">
              <a:spcBef>
                <a:spcPct val="20000"/>
              </a:spcBef>
              <a:spcAft>
                <a:spcPct val="0"/>
              </a:spcAft>
              <a:buChar char="»"/>
              <a:defRPr sz="3200">
                <a:solidFill>
                  <a:srgbClr val="003399"/>
                </a:solidFill>
                <a:latin typeface="+mn-lt"/>
              </a:defRPr>
            </a:lvl9pPr>
          </a:lstStyle>
          <a:p>
            <a:pPr lvl="0"/>
            <a:r>
              <a:rPr lang="en-GB" sz="2400" noProof="0" dirty="0">
                <a:solidFill>
                  <a:schemeClr val="tx2"/>
                </a:solidFill>
              </a:rPr>
              <a:t>Thank you very much for your attention!</a:t>
            </a:r>
          </a:p>
        </p:txBody>
      </p:sp>
      <p:sp>
        <p:nvSpPr>
          <p:cNvPr id="6" name="Rechteck 5">
            <a:extLst>
              <a:ext uri="{FF2B5EF4-FFF2-40B4-BE49-F238E27FC236}">
                <a16:creationId xmlns:a16="http://schemas.microsoft.com/office/drawing/2014/main" id="{5B881C1D-8804-D449-87E0-26AB326013B3}"/>
              </a:ext>
            </a:extLst>
          </p:cNvPr>
          <p:cNvSpPr/>
          <p:nvPr userDrawn="1"/>
        </p:nvSpPr>
        <p:spPr>
          <a:xfrm>
            <a:off x="4536504" y="6060351"/>
            <a:ext cx="6096000" cy="492849"/>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marL="0" lvl="0" indent="0" algn="r" eaLnBrk="0" hangingPunct="0">
              <a:spcBef>
                <a:spcPct val="20000"/>
              </a:spcBef>
              <a:buFontTx/>
              <a:buNone/>
            </a:pPr>
            <a:r>
              <a:rPr lang="en-US" sz="1400" dirty="0">
                <a:solidFill>
                  <a:schemeClr val="bg2">
                    <a:lumMod val="50000"/>
                  </a:schemeClr>
                </a:solidFill>
                <a:latin typeface="+mn-lt"/>
                <a:cs typeface="Calibri"/>
              </a:rPr>
              <a:t>This presentation is licensed under</a:t>
            </a:r>
            <a:br>
              <a:rPr lang="en-US" sz="1400" dirty="0">
                <a:solidFill>
                  <a:schemeClr val="bg2">
                    <a:lumMod val="50000"/>
                  </a:schemeClr>
                </a:solidFill>
                <a:latin typeface="+mn-lt"/>
                <a:cs typeface="Calibri"/>
              </a:rPr>
            </a:br>
            <a:r>
              <a:rPr lang="en-US" sz="1400" dirty="0">
                <a:solidFill>
                  <a:schemeClr val="bg2">
                    <a:lumMod val="50000"/>
                  </a:schemeClr>
                </a:solidFill>
                <a:latin typeface="+mn-lt"/>
                <a:cs typeface="Calibri"/>
              </a:rPr>
              <a:t>a </a:t>
            </a:r>
            <a:r>
              <a:rPr lang="en-US" sz="1400" dirty="0">
                <a:solidFill>
                  <a:schemeClr val="tx2"/>
                </a:solidFill>
                <a:latin typeface="+mn-lt"/>
                <a:cs typeface="Calibri"/>
                <a:hlinkClick r:id="rId5">
                  <a:extLst>
                    <a:ext uri="{A12FA001-AC4F-418D-AE19-62706E023703}">
                      <ahyp:hlinkClr xmlns:ahyp="http://schemas.microsoft.com/office/drawing/2018/hyperlinkcolor" val="tx"/>
                    </a:ext>
                  </a:extLst>
                </a:hlinkClick>
              </a:rPr>
              <a:t>Creative Commons Attribution 4.0 International License </a:t>
            </a:r>
            <a:endParaRPr lang="en-US" sz="1400" dirty="0">
              <a:solidFill>
                <a:schemeClr val="tx2"/>
              </a:solidFill>
              <a:latin typeface="+mn-lt"/>
              <a:cs typeface="Calibri"/>
            </a:endParaRPr>
          </a:p>
        </p:txBody>
      </p:sp>
      <p:pic>
        <p:nvPicPr>
          <p:cNvPr id="7" name="Picture 8">
            <a:extLst>
              <a:ext uri="{FF2B5EF4-FFF2-40B4-BE49-F238E27FC236}">
                <a16:creationId xmlns:a16="http://schemas.microsoft.com/office/drawing/2014/main" id="{A0F55128-5E99-D54C-9C48-1DA725F9FB21}"/>
              </a:ext>
            </a:extLst>
          </p:cNvPr>
          <p:cNvPicPr>
            <a:picLocks noChangeAspect="1"/>
          </p:cNvPicPr>
          <p:nvPr userDrawn="1"/>
        </p:nvPicPr>
        <p:blipFill>
          <a:blip r:embed="rId6"/>
          <a:stretch>
            <a:fillRect/>
          </a:stretch>
        </p:blipFill>
        <p:spPr>
          <a:xfrm>
            <a:off x="10739040" y="6089441"/>
            <a:ext cx="1117600" cy="393700"/>
          </a:xfrm>
          <a:prstGeom prst="rect">
            <a:avLst/>
          </a:prstGeom>
        </p:spPr>
      </p:pic>
    </p:spTree>
    <p:extLst>
      <p:ext uri="{BB962C8B-B14F-4D97-AF65-F5344CB8AC3E}">
        <p14:creationId xmlns:p14="http://schemas.microsoft.com/office/powerpoint/2010/main" val="614175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with CC-BY">
    <p:spTree>
      <p:nvGrpSpPr>
        <p:cNvPr id="1" name=""/>
        <p:cNvGrpSpPr/>
        <p:nvPr/>
      </p:nvGrpSpPr>
      <p:grpSpPr>
        <a:xfrm>
          <a:off x="0" y="0"/>
          <a:ext cx="0" cy="0"/>
          <a:chOff x="0" y="0"/>
          <a:chExt cx="0" cy="0"/>
        </a:xfrm>
      </p:grpSpPr>
      <p:sp>
        <p:nvSpPr>
          <p:cNvPr id="106506" name="Rectangle 10"/>
          <p:cNvSpPr>
            <a:spLocks noGrp="1" noChangeArrowheads="1"/>
          </p:cNvSpPr>
          <p:nvPr>
            <p:ph type="subTitle" idx="1"/>
          </p:nvPr>
        </p:nvSpPr>
        <p:spPr>
          <a:xfrm>
            <a:off x="815414" y="3465851"/>
            <a:ext cx="10472605" cy="1763349"/>
          </a:xfrm>
        </p:spPr>
        <p:txBody>
          <a:bodyPr lIns="0" rIns="0"/>
          <a:lstStyle>
            <a:lvl1pPr marL="0" indent="0" algn="ctr">
              <a:buFontTx/>
              <a:buNone/>
              <a:defRPr sz="2400">
                <a:latin typeface="+mn-lt"/>
              </a:defRPr>
            </a:lvl1pPr>
          </a:lstStyle>
          <a:p>
            <a:r>
              <a:rPr lang="en-GB" dirty="0"/>
              <a:t>Click to edit </a:t>
            </a:r>
            <a:r>
              <a:rPr lang="en-GB" noProof="0" dirty="0"/>
              <a:t>Master</a:t>
            </a:r>
            <a:r>
              <a:rPr lang="en-GB" dirty="0"/>
              <a:t> subtitle</a:t>
            </a:r>
          </a:p>
        </p:txBody>
      </p:sp>
      <p:sp>
        <p:nvSpPr>
          <p:cNvPr id="5" name="Text Placeholder 4"/>
          <p:cNvSpPr>
            <a:spLocks noGrp="1"/>
          </p:cNvSpPr>
          <p:nvPr>
            <p:ph type="body" sz="quarter" idx="10" hasCustomPrompt="1"/>
          </p:nvPr>
        </p:nvSpPr>
        <p:spPr>
          <a:xfrm>
            <a:off x="815414" y="5373216"/>
            <a:ext cx="10472605" cy="648295"/>
          </a:xfrm>
          <a:noFill/>
          <a:ln w="9525">
            <a:noFill/>
            <a:miter lim="800000"/>
            <a:headEnd/>
            <a:tailEnd/>
          </a:ln>
        </p:spPr>
        <p:txBody>
          <a:bodyPr vert="horz" wrap="square" lIns="0" tIns="0" rIns="0" bIns="0" numCol="1" anchor="b" anchorCtr="0" compatLnSpc="1">
            <a:prstTxWarp prst="textNoShape">
              <a:avLst/>
            </a:prstTxWarp>
          </a:bodyPr>
          <a:lstStyle>
            <a:lvl1pPr marL="271463" indent="-271463" algn="r">
              <a:buNone/>
              <a:defRPr lang="de-AT" sz="1800" smtClean="0">
                <a:solidFill>
                  <a:srgbClr val="808080"/>
                </a:solidFill>
                <a:latin typeface="+mn-lt"/>
              </a:defRPr>
            </a:lvl1pPr>
            <a:lvl2pPr>
              <a:defRPr lang="de-AT" smtClean="0"/>
            </a:lvl2pPr>
            <a:lvl3pPr>
              <a:defRPr lang="de-AT" smtClean="0"/>
            </a:lvl3pPr>
            <a:lvl4pPr>
              <a:defRPr lang="de-AT" smtClean="0"/>
            </a:lvl4pPr>
            <a:lvl5pPr>
              <a:defRPr lang="en-US"/>
            </a:lvl5pPr>
          </a:lstStyle>
          <a:p>
            <a:pPr marL="0" lvl="0" indent="0"/>
            <a:r>
              <a:rPr lang="en-GB" noProof="0" dirty="0"/>
              <a:t>Click to edit name and conference/location</a:t>
            </a:r>
          </a:p>
        </p:txBody>
      </p:sp>
      <p:sp>
        <p:nvSpPr>
          <p:cNvPr id="3" name="Titel 2"/>
          <p:cNvSpPr>
            <a:spLocks noGrp="1"/>
          </p:cNvSpPr>
          <p:nvPr>
            <p:ph type="title" hasCustomPrompt="1"/>
          </p:nvPr>
        </p:nvSpPr>
        <p:spPr>
          <a:xfrm>
            <a:off x="815412" y="1881675"/>
            <a:ext cx="10472605" cy="1143000"/>
          </a:xfrm>
        </p:spPr>
        <p:txBody>
          <a:bodyPr/>
          <a:lstStyle>
            <a:lvl1pPr algn="ctr">
              <a:defRPr sz="3200"/>
            </a:lvl1pPr>
          </a:lstStyle>
          <a:p>
            <a:r>
              <a:rPr lang="en-GB" noProof="0" dirty="0"/>
              <a:t>Click to edit Master title</a:t>
            </a:r>
          </a:p>
        </p:txBody>
      </p:sp>
      <p:sp>
        <p:nvSpPr>
          <p:cNvPr id="7" name="Rechteck 6">
            <a:extLst>
              <a:ext uri="{FF2B5EF4-FFF2-40B4-BE49-F238E27FC236}">
                <a16:creationId xmlns:a16="http://schemas.microsoft.com/office/drawing/2014/main" id="{D08A5CE4-AF6D-2841-AEED-E154ABAC48A1}"/>
              </a:ext>
            </a:extLst>
          </p:cNvPr>
          <p:cNvSpPr/>
          <p:nvPr userDrawn="1"/>
        </p:nvSpPr>
        <p:spPr>
          <a:xfrm>
            <a:off x="4752528" y="6314703"/>
            <a:ext cx="6096000" cy="492849"/>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marL="0" lvl="0" indent="0" algn="r" eaLnBrk="0" hangingPunct="0">
              <a:spcBef>
                <a:spcPct val="20000"/>
              </a:spcBef>
              <a:buFontTx/>
              <a:buNone/>
            </a:pPr>
            <a:r>
              <a:rPr lang="en-US" sz="1400" dirty="0">
                <a:solidFill>
                  <a:schemeClr val="bg2">
                    <a:lumMod val="50000"/>
                  </a:schemeClr>
                </a:solidFill>
                <a:latin typeface="+mn-lt"/>
                <a:cs typeface="Calibri"/>
              </a:rPr>
              <a:t>This presentation is licensed under</a:t>
            </a:r>
            <a:br>
              <a:rPr lang="en-US" sz="1400" dirty="0">
                <a:solidFill>
                  <a:schemeClr val="bg2">
                    <a:lumMod val="50000"/>
                  </a:schemeClr>
                </a:solidFill>
                <a:latin typeface="+mn-lt"/>
                <a:cs typeface="Calibri"/>
              </a:rPr>
            </a:br>
            <a:r>
              <a:rPr lang="en-US" sz="1400" dirty="0">
                <a:solidFill>
                  <a:schemeClr val="bg2">
                    <a:lumMod val="50000"/>
                  </a:schemeClr>
                </a:solidFill>
                <a:latin typeface="+mn-lt"/>
                <a:cs typeface="Calibri"/>
              </a:rPr>
              <a:t>a </a:t>
            </a:r>
            <a:r>
              <a:rPr lang="en-US" sz="1400" dirty="0">
                <a:solidFill>
                  <a:schemeClr val="tx2"/>
                </a:solidFill>
                <a:latin typeface="+mn-lt"/>
                <a:cs typeface="Calibri"/>
                <a:hlinkClick r:id="rId2">
                  <a:extLst>
                    <a:ext uri="{A12FA001-AC4F-418D-AE19-62706E023703}">
                      <ahyp:hlinkClr xmlns:ahyp="http://schemas.microsoft.com/office/drawing/2018/hyperlinkcolor" val="tx"/>
                    </a:ext>
                  </a:extLst>
                </a:hlinkClick>
              </a:rPr>
              <a:t>Creative Commons Attribution 4.0 International License </a:t>
            </a:r>
            <a:endParaRPr lang="en-US" sz="1400" dirty="0">
              <a:solidFill>
                <a:schemeClr val="tx2"/>
              </a:solidFill>
              <a:latin typeface="+mn-lt"/>
              <a:cs typeface="Calibri"/>
            </a:endParaRPr>
          </a:p>
        </p:txBody>
      </p:sp>
      <p:pic>
        <p:nvPicPr>
          <p:cNvPr id="9" name="Picture 8">
            <a:extLst>
              <a:ext uri="{FF2B5EF4-FFF2-40B4-BE49-F238E27FC236}">
                <a16:creationId xmlns:a16="http://schemas.microsoft.com/office/drawing/2014/main" id="{A82F99E0-AE91-AF47-86ED-7E85D0F62E5F}"/>
              </a:ext>
            </a:extLst>
          </p:cNvPr>
          <p:cNvPicPr>
            <a:picLocks noChangeAspect="1"/>
          </p:cNvPicPr>
          <p:nvPr userDrawn="1"/>
        </p:nvPicPr>
        <p:blipFill>
          <a:blip r:embed="rId3"/>
          <a:stretch>
            <a:fillRect/>
          </a:stretch>
        </p:blipFill>
        <p:spPr>
          <a:xfrm>
            <a:off x="10955064" y="6343793"/>
            <a:ext cx="1117600" cy="393700"/>
          </a:xfrm>
          <a:prstGeom prst="rect">
            <a:avLst/>
          </a:prstGeom>
        </p:spPr>
      </p:pic>
    </p:spTree>
    <p:extLst>
      <p:ext uri="{BB962C8B-B14F-4D97-AF65-F5344CB8AC3E}">
        <p14:creationId xmlns:p14="http://schemas.microsoft.com/office/powerpoint/2010/main" val="130379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la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a:xfrm>
            <a:off x="912284" y="1628800"/>
            <a:ext cx="10663767" cy="4752529"/>
          </a:xfrm>
          <a:noFill/>
          <a:ln w="9525">
            <a:noFill/>
            <a:miter lim="800000"/>
            <a:headEnd/>
            <a:tailEnd/>
          </a:ln>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US" dirty="0"/>
            </a:lvl5pPr>
          </a:lstStyle>
          <a:p>
            <a:pPr lvl="0"/>
            <a:r>
              <a:rPr lang="de-DE"/>
              <a:t>Mastertextformat bearbeiten
Zweite Ebene
Dritte Ebene
Vierte Ebene
Fünfte Ebene</a:t>
            </a:r>
            <a:endParaRPr lang="en-US" dirty="0"/>
          </a:p>
        </p:txBody>
      </p:sp>
      <p:sp>
        <p:nvSpPr>
          <p:cNvPr id="7" name="Text Placeholder 6"/>
          <p:cNvSpPr>
            <a:spLocks noGrp="1"/>
          </p:cNvSpPr>
          <p:nvPr>
            <p:ph type="body" sz="quarter" idx="12" hasCustomPrompt="1"/>
          </p:nvPr>
        </p:nvSpPr>
        <p:spPr>
          <a:xfrm>
            <a:off x="912285" y="980728"/>
            <a:ext cx="10655300" cy="432271"/>
          </a:xfrm>
        </p:spPr>
        <p:txBody>
          <a:bodyPr/>
          <a:lstStyle>
            <a:lvl1pPr marL="0" indent="0">
              <a:buNone/>
              <a:defRPr sz="2600" i="1" baseline="0">
                <a:solidFill>
                  <a:schemeClr val="tx2"/>
                </a:solidFill>
                <a:latin typeface="Cambria"/>
                <a:cs typeface="Cambria"/>
              </a:defRPr>
            </a:lvl1pPr>
          </a:lstStyle>
          <a:p>
            <a:pPr lvl="0"/>
            <a:r>
              <a:rPr lang="en-US" noProof="0" dirty="0"/>
              <a:t>Click to add Claim</a:t>
            </a:r>
          </a:p>
        </p:txBody>
      </p:sp>
      <p:sp>
        <p:nvSpPr>
          <p:cNvPr id="8" name="Date Placeholder 7"/>
          <p:cNvSpPr>
            <a:spLocks noGrp="1"/>
          </p:cNvSpPr>
          <p:nvPr>
            <p:ph type="dt" sz="half" idx="13"/>
          </p:nvPr>
        </p:nvSpPr>
        <p:spPr/>
        <p:txBody>
          <a:bodyPr/>
          <a:lstStyle/>
          <a:p>
            <a:r>
              <a:rPr lang="de-AT"/>
              <a:t>Daniel Huppmann</a:t>
            </a:r>
            <a:endParaRPr lang="hr-HR" dirty="0"/>
          </a:p>
        </p:txBody>
      </p:sp>
      <p:sp>
        <p:nvSpPr>
          <p:cNvPr id="9" name="Footer Placeholder 8"/>
          <p:cNvSpPr>
            <a:spLocks noGrp="1"/>
          </p:cNvSpPr>
          <p:nvPr>
            <p:ph type="ftr" sz="quarter" idx="14"/>
          </p:nvPr>
        </p:nvSpPr>
        <p:spPr/>
        <p:txBody>
          <a:bodyPr/>
          <a:lstStyle/>
          <a:p>
            <a:pPr>
              <a:defRPr/>
            </a:pPr>
            <a:r>
              <a:rPr lang="en-US"/>
              <a:t>Open-Source Energy System Modeling, Lecture 3</a:t>
            </a:r>
            <a:endParaRPr lang="en-US" dirty="0"/>
          </a:p>
        </p:txBody>
      </p:sp>
      <p:sp>
        <p:nvSpPr>
          <p:cNvPr id="10" name="Slide Number Placeholder 9"/>
          <p:cNvSpPr>
            <a:spLocks noGrp="1"/>
          </p:cNvSpPr>
          <p:nvPr>
            <p:ph type="sldNum" sz="quarter" idx="15"/>
          </p:nvPr>
        </p:nvSpPr>
        <p:spPr/>
        <p:txBody>
          <a:bodyPr/>
          <a:lstStyle/>
          <a:p>
            <a:fld id="{7F5633C8-4A1E-AE41-9551-4706842F4652}" type="slidenum">
              <a:rPr lang="uk-UA" smtClean="0"/>
              <a:pPr/>
              <a:t>‹Nr.›</a:t>
            </a:fld>
            <a:endParaRPr lang="uk-UA" dirty="0"/>
          </a:p>
        </p:txBody>
      </p:sp>
    </p:spTree>
    <p:extLst>
      <p:ext uri="{BB962C8B-B14F-4D97-AF65-F5344CB8AC3E}">
        <p14:creationId xmlns:p14="http://schemas.microsoft.com/office/powerpoint/2010/main" val="4164333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laim and capti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en-GB" noProof="0" dirty="0"/>
          </a:p>
        </p:txBody>
      </p:sp>
      <p:sp>
        <p:nvSpPr>
          <p:cNvPr id="17" name="Inhaltsplatzhalter 16"/>
          <p:cNvSpPr>
            <a:spLocks noGrp="1"/>
          </p:cNvSpPr>
          <p:nvPr>
            <p:ph sz="quarter" idx="24"/>
          </p:nvPr>
        </p:nvSpPr>
        <p:spPr>
          <a:xfrm>
            <a:off x="911426" y="1628824"/>
            <a:ext cx="10657184" cy="43924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de-DE"/>
              <a:t>Mastertextformat bearbeiten
Zweite Ebene
Dritte Ebene
Vierte Ebene
Fünfte Ebene</a:t>
            </a:r>
            <a:endParaRPr lang="en-US" dirty="0"/>
          </a:p>
        </p:txBody>
      </p:sp>
      <p:sp>
        <p:nvSpPr>
          <p:cNvPr id="9" name="Text Placeholder 7"/>
          <p:cNvSpPr>
            <a:spLocks noGrp="1"/>
          </p:cNvSpPr>
          <p:nvPr>
            <p:ph type="body" sz="quarter" idx="23" hasCustomPrompt="1"/>
          </p:nvPr>
        </p:nvSpPr>
        <p:spPr>
          <a:xfrm>
            <a:off x="911426" y="6093296"/>
            <a:ext cx="10657184" cy="288008"/>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Subtitle</a:t>
            </a:r>
          </a:p>
        </p:txBody>
      </p:sp>
      <p:sp>
        <p:nvSpPr>
          <p:cNvPr id="10" name="Text Placeholder 6"/>
          <p:cNvSpPr>
            <a:spLocks noGrp="1"/>
          </p:cNvSpPr>
          <p:nvPr>
            <p:ph type="body" sz="quarter" idx="12" hasCustomPrompt="1"/>
          </p:nvPr>
        </p:nvSpPr>
        <p:spPr>
          <a:xfrm>
            <a:off x="912285" y="980728"/>
            <a:ext cx="10656324" cy="432269"/>
          </a:xfrm>
        </p:spPr>
        <p:txBody>
          <a:bodyPr/>
          <a:lstStyle>
            <a:lvl1pPr marL="0" indent="0">
              <a:buNone/>
              <a:defRPr sz="2600" i="1">
                <a:solidFill>
                  <a:schemeClr val="tx2"/>
                </a:solidFill>
                <a:latin typeface="Cambria"/>
                <a:cs typeface="Cambria"/>
              </a:defRPr>
            </a:lvl1pPr>
          </a:lstStyle>
          <a:p>
            <a:pPr lvl="0"/>
            <a:r>
              <a:rPr lang="en-US" noProof="0" dirty="0"/>
              <a:t>Click to add Claim</a:t>
            </a:r>
          </a:p>
        </p:txBody>
      </p:sp>
      <p:sp>
        <p:nvSpPr>
          <p:cNvPr id="3" name="Date Placeholder 2"/>
          <p:cNvSpPr>
            <a:spLocks noGrp="1"/>
          </p:cNvSpPr>
          <p:nvPr>
            <p:ph type="dt" sz="half" idx="25"/>
          </p:nvPr>
        </p:nvSpPr>
        <p:spPr/>
        <p:txBody>
          <a:bodyPr/>
          <a:lstStyle/>
          <a:p>
            <a:r>
              <a:rPr lang="de-AT"/>
              <a:t>Daniel Huppmann</a:t>
            </a:r>
            <a:endParaRPr lang="hr-HR" dirty="0"/>
          </a:p>
        </p:txBody>
      </p:sp>
      <p:sp>
        <p:nvSpPr>
          <p:cNvPr id="4" name="Footer Placeholder 3"/>
          <p:cNvSpPr>
            <a:spLocks noGrp="1"/>
          </p:cNvSpPr>
          <p:nvPr>
            <p:ph type="ftr" sz="quarter" idx="26"/>
          </p:nvPr>
        </p:nvSpPr>
        <p:spPr/>
        <p:txBody>
          <a:bodyPr/>
          <a:lstStyle/>
          <a:p>
            <a:pPr>
              <a:defRPr/>
            </a:pPr>
            <a:r>
              <a:rPr lang="en-US"/>
              <a:t>Open-Source Energy System Modeling, Lecture 3</a:t>
            </a:r>
            <a:endParaRPr lang="en-US" dirty="0"/>
          </a:p>
        </p:txBody>
      </p:sp>
      <p:sp>
        <p:nvSpPr>
          <p:cNvPr id="6" name="Slide Number Placeholder 5"/>
          <p:cNvSpPr>
            <a:spLocks noGrp="1"/>
          </p:cNvSpPr>
          <p:nvPr>
            <p:ph type="sldNum" sz="quarter" idx="27"/>
          </p:nvPr>
        </p:nvSpPr>
        <p:spPr/>
        <p:txBody>
          <a:bodyPr/>
          <a:lstStyle/>
          <a:p>
            <a:fld id="{7F5633C8-4A1E-AE41-9551-4706842F4652}" type="slidenum">
              <a:rPr lang="uk-UA" smtClean="0"/>
              <a:pPr/>
              <a:t>‹Nr.›</a:t>
            </a:fld>
            <a:endParaRPr lang="uk-UA" dirty="0"/>
          </a:p>
        </p:txBody>
      </p:sp>
    </p:spTree>
    <p:extLst>
      <p:ext uri="{BB962C8B-B14F-4D97-AF65-F5344CB8AC3E}">
        <p14:creationId xmlns:p14="http://schemas.microsoft.com/office/powerpoint/2010/main" val="2973583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laim and two captio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en-GB" noProof="0" dirty="0"/>
          </a:p>
        </p:txBody>
      </p:sp>
      <p:sp>
        <p:nvSpPr>
          <p:cNvPr id="17" name="Inhaltsplatzhalter 16"/>
          <p:cNvSpPr>
            <a:spLocks noGrp="1"/>
          </p:cNvSpPr>
          <p:nvPr>
            <p:ph sz="quarter" idx="24"/>
          </p:nvPr>
        </p:nvSpPr>
        <p:spPr>
          <a:xfrm>
            <a:off x="1103416" y="1628824"/>
            <a:ext cx="10465194" cy="43924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de-DE"/>
              <a:t>Mastertextformat bearbeiten
Zweite Ebene
Dritte Ebene
Vierte Ebene
Fünfte Ebene</a:t>
            </a:r>
            <a:endParaRPr lang="en-US" dirty="0"/>
          </a:p>
        </p:txBody>
      </p:sp>
      <p:sp>
        <p:nvSpPr>
          <p:cNvPr id="9" name="Text Placeholder 7"/>
          <p:cNvSpPr>
            <a:spLocks noGrp="1"/>
          </p:cNvSpPr>
          <p:nvPr>
            <p:ph type="body" sz="quarter" idx="23" hasCustomPrompt="1"/>
          </p:nvPr>
        </p:nvSpPr>
        <p:spPr>
          <a:xfrm>
            <a:off x="911426" y="6093296"/>
            <a:ext cx="10657184" cy="288008"/>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Subtitle</a:t>
            </a:r>
          </a:p>
        </p:txBody>
      </p:sp>
      <p:sp>
        <p:nvSpPr>
          <p:cNvPr id="10" name="Text Placeholder 6"/>
          <p:cNvSpPr>
            <a:spLocks noGrp="1"/>
          </p:cNvSpPr>
          <p:nvPr>
            <p:ph type="body" sz="quarter" idx="12" hasCustomPrompt="1"/>
          </p:nvPr>
        </p:nvSpPr>
        <p:spPr>
          <a:xfrm>
            <a:off x="912285" y="980728"/>
            <a:ext cx="10656324" cy="432269"/>
          </a:xfrm>
        </p:spPr>
        <p:txBody>
          <a:bodyPr/>
          <a:lstStyle>
            <a:lvl1pPr marL="0" indent="0">
              <a:buNone/>
              <a:defRPr sz="2600" i="1">
                <a:solidFill>
                  <a:schemeClr val="tx2"/>
                </a:solidFill>
                <a:latin typeface="Cambria"/>
                <a:cs typeface="Cambria"/>
              </a:defRPr>
            </a:lvl1pPr>
          </a:lstStyle>
          <a:p>
            <a:pPr lvl="0"/>
            <a:r>
              <a:rPr lang="en-US" noProof="0" dirty="0"/>
              <a:t>Click to add Claim</a:t>
            </a:r>
          </a:p>
        </p:txBody>
      </p:sp>
      <p:sp>
        <p:nvSpPr>
          <p:cNvPr id="3" name="Date Placeholder 2"/>
          <p:cNvSpPr>
            <a:spLocks noGrp="1"/>
          </p:cNvSpPr>
          <p:nvPr>
            <p:ph type="dt" sz="half" idx="25"/>
          </p:nvPr>
        </p:nvSpPr>
        <p:spPr/>
        <p:txBody>
          <a:bodyPr/>
          <a:lstStyle/>
          <a:p>
            <a:r>
              <a:rPr lang="de-AT"/>
              <a:t>Daniel Huppmann</a:t>
            </a:r>
            <a:endParaRPr lang="hr-HR" dirty="0"/>
          </a:p>
        </p:txBody>
      </p:sp>
      <p:sp>
        <p:nvSpPr>
          <p:cNvPr id="4" name="Footer Placeholder 3"/>
          <p:cNvSpPr>
            <a:spLocks noGrp="1"/>
          </p:cNvSpPr>
          <p:nvPr>
            <p:ph type="ftr" sz="quarter" idx="26"/>
          </p:nvPr>
        </p:nvSpPr>
        <p:spPr/>
        <p:txBody>
          <a:bodyPr/>
          <a:lstStyle/>
          <a:p>
            <a:pPr>
              <a:defRPr/>
            </a:pPr>
            <a:r>
              <a:rPr lang="en-US"/>
              <a:t>Open-Source Energy System Modeling, Lecture 3</a:t>
            </a:r>
            <a:endParaRPr lang="en-US" dirty="0"/>
          </a:p>
        </p:txBody>
      </p:sp>
      <p:sp>
        <p:nvSpPr>
          <p:cNvPr id="6" name="Slide Number Placeholder 5"/>
          <p:cNvSpPr>
            <a:spLocks noGrp="1"/>
          </p:cNvSpPr>
          <p:nvPr>
            <p:ph type="sldNum" sz="quarter" idx="27"/>
          </p:nvPr>
        </p:nvSpPr>
        <p:spPr/>
        <p:txBody>
          <a:bodyPr/>
          <a:lstStyle/>
          <a:p>
            <a:fld id="{7F5633C8-4A1E-AE41-9551-4706842F4652}" type="slidenum">
              <a:rPr lang="uk-UA" smtClean="0"/>
              <a:pPr/>
              <a:t>‹Nr.›</a:t>
            </a:fld>
            <a:endParaRPr lang="uk-UA" dirty="0"/>
          </a:p>
        </p:txBody>
      </p:sp>
      <p:sp>
        <p:nvSpPr>
          <p:cNvPr id="11" name="Text Placeholder 7">
            <a:extLst>
              <a:ext uri="{FF2B5EF4-FFF2-40B4-BE49-F238E27FC236}">
                <a16:creationId xmlns:a16="http://schemas.microsoft.com/office/drawing/2014/main" id="{303A271A-8BB6-F441-A493-B4239DD75007}"/>
              </a:ext>
            </a:extLst>
          </p:cNvPr>
          <p:cNvSpPr>
            <a:spLocks noGrp="1"/>
          </p:cNvSpPr>
          <p:nvPr>
            <p:ph type="body" sz="quarter" idx="28" hasCustomPrompt="1"/>
          </p:nvPr>
        </p:nvSpPr>
        <p:spPr>
          <a:xfrm rot="16200000">
            <a:off x="-1284821" y="3633050"/>
            <a:ext cx="4392464" cy="384011"/>
          </a:xfrm>
          <a:prstGeom prst="rect">
            <a:avLst/>
          </a:prstGeom>
        </p:spPr>
        <p:txBody>
          <a:bodyPr vert="horz" lIns="0" tIns="0" rIns="180000" bIns="36000" rtlCol="0" anchor="ctr" anchorCtr="0">
            <a:normAutofit/>
          </a:bodyPr>
          <a:lstStyle>
            <a:lvl1pPr>
              <a:defRPr lang="en-GB" sz="1600" baseline="0" dirty="0">
                <a:solidFill>
                  <a:srgbClr val="7F7F7F"/>
                </a:solidFill>
              </a:defRPr>
            </a:lvl1pPr>
          </a:lstStyle>
          <a:p>
            <a:pPr marL="0" lvl="0" indent="0" algn="r">
              <a:buNone/>
            </a:pPr>
            <a:r>
              <a:rPr lang="en-GB" noProof="0" dirty="0"/>
              <a:t>Click to edit Secondary Subtitle</a:t>
            </a:r>
          </a:p>
        </p:txBody>
      </p:sp>
    </p:spTree>
    <p:extLst>
      <p:ext uri="{BB962C8B-B14F-4D97-AF65-F5344CB8AC3E}">
        <p14:creationId xmlns:p14="http://schemas.microsoft.com/office/powerpoint/2010/main" val="359144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column content with cla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912284" y="1600200"/>
            <a:ext cx="5230283" cy="4781128"/>
          </a:xfrm>
          <a:noFill/>
          <a:ln w="9525">
            <a:noFill/>
            <a:miter lim="800000"/>
            <a:headEnd/>
            <a:tailEnd/>
          </a:ln>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US" dirty="0"/>
            </a:lvl5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345767" y="1600200"/>
            <a:ext cx="5230284" cy="4781128"/>
          </a:xfrm>
          <a:noFill/>
          <a:ln w="9525">
            <a:noFill/>
            <a:miter lim="800000"/>
            <a:headEnd/>
            <a:tailEnd/>
          </a:ln>
        </p:spPr>
        <p:txBody>
          <a:bodyPr vert="horz" wrap="square" lIns="0" tIns="0" rIns="0" bIns="0" numCol="1" anchor="t" anchorCtr="0" compatLnSpc="1">
            <a:prstTxWarp prst="textNoShape">
              <a:avLst/>
            </a:prstTxWarp>
          </a:bodyPr>
          <a:lstStyle>
            <a:lvl1pPr>
              <a:defRPr lang="en-US"/>
            </a:lvl1pPr>
            <a:lvl2pPr>
              <a:defRPr lang="en-US"/>
            </a:lvl2pPr>
            <a:lvl3pPr>
              <a:defRPr lang="en-US"/>
            </a:lvl3pPr>
            <a:lvl4pPr>
              <a:defRPr lang="en-US"/>
            </a:lvl4pPr>
            <a:lvl5pPr>
              <a:defRPr lang="en-US"/>
            </a:lvl5pPr>
          </a:lstStyle>
          <a:p>
            <a:pPr lvl="0"/>
            <a:r>
              <a:rPr lang="de-DE"/>
              <a:t>Mastertextformat bearbeiten
Zweite Ebene
Dritte Ebene
Vierte Ebene
Fünfte Ebene</a:t>
            </a:r>
            <a:endParaRPr lang="en-US" dirty="0"/>
          </a:p>
        </p:txBody>
      </p:sp>
      <p:sp>
        <p:nvSpPr>
          <p:cNvPr id="7" name="Text Placeholder 6"/>
          <p:cNvSpPr>
            <a:spLocks noGrp="1"/>
          </p:cNvSpPr>
          <p:nvPr>
            <p:ph type="body" sz="quarter" idx="12" hasCustomPrompt="1"/>
          </p:nvPr>
        </p:nvSpPr>
        <p:spPr>
          <a:xfrm>
            <a:off x="912285" y="980728"/>
            <a:ext cx="10655300" cy="432271"/>
          </a:xfrm>
        </p:spPr>
        <p:txBody>
          <a:bodyPr/>
          <a:lstStyle>
            <a:lvl1pPr marL="0" indent="0">
              <a:buNone/>
              <a:defRPr sz="2600" i="1">
                <a:solidFill>
                  <a:schemeClr val="tx2"/>
                </a:solidFill>
                <a:latin typeface="Cambria"/>
                <a:cs typeface="Cambria"/>
              </a:defRPr>
            </a:lvl1pPr>
          </a:lstStyle>
          <a:p>
            <a:pPr lvl="0"/>
            <a:r>
              <a:rPr lang="en-US" noProof="0" dirty="0"/>
              <a:t>Click to add Claim</a:t>
            </a:r>
          </a:p>
        </p:txBody>
      </p:sp>
      <p:sp>
        <p:nvSpPr>
          <p:cNvPr id="5" name="Date Placeholder 4"/>
          <p:cNvSpPr>
            <a:spLocks noGrp="1"/>
          </p:cNvSpPr>
          <p:nvPr>
            <p:ph type="dt" sz="half" idx="13"/>
          </p:nvPr>
        </p:nvSpPr>
        <p:spPr/>
        <p:txBody>
          <a:bodyPr/>
          <a:lstStyle/>
          <a:p>
            <a:r>
              <a:rPr lang="de-AT"/>
              <a:t>Daniel Huppmann</a:t>
            </a:r>
            <a:endParaRPr lang="hr-HR" dirty="0"/>
          </a:p>
        </p:txBody>
      </p:sp>
      <p:sp>
        <p:nvSpPr>
          <p:cNvPr id="10" name="Footer Placeholder 9"/>
          <p:cNvSpPr>
            <a:spLocks noGrp="1"/>
          </p:cNvSpPr>
          <p:nvPr>
            <p:ph type="ftr" sz="quarter" idx="14"/>
          </p:nvPr>
        </p:nvSpPr>
        <p:spPr/>
        <p:txBody>
          <a:bodyPr/>
          <a:lstStyle/>
          <a:p>
            <a:pPr>
              <a:defRPr/>
            </a:pPr>
            <a:r>
              <a:rPr lang="en-US"/>
              <a:t>Open-Source Energy System Modeling, Lecture 3</a:t>
            </a:r>
            <a:endParaRPr lang="en-US" dirty="0"/>
          </a:p>
        </p:txBody>
      </p:sp>
      <p:sp>
        <p:nvSpPr>
          <p:cNvPr id="11" name="Slide Number Placeholder 10"/>
          <p:cNvSpPr>
            <a:spLocks noGrp="1"/>
          </p:cNvSpPr>
          <p:nvPr>
            <p:ph type="sldNum" sz="quarter" idx="15"/>
          </p:nvPr>
        </p:nvSpPr>
        <p:spPr/>
        <p:txBody>
          <a:bodyPr/>
          <a:lstStyle/>
          <a:p>
            <a:fld id="{7F5633C8-4A1E-AE41-9551-4706842F4652}" type="slidenum">
              <a:rPr lang="uk-UA" smtClean="0"/>
              <a:pPr/>
              <a:t>‹Nr.›</a:t>
            </a:fld>
            <a:endParaRPr lang="uk-UA" dirty="0"/>
          </a:p>
        </p:txBody>
      </p:sp>
    </p:spTree>
    <p:extLst>
      <p:ext uri="{BB962C8B-B14F-4D97-AF65-F5344CB8AC3E}">
        <p14:creationId xmlns:p14="http://schemas.microsoft.com/office/powerpoint/2010/main" val="3414146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content with claim and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912284" y="1600200"/>
            <a:ext cx="5230283" cy="4377681"/>
          </a:xfrm>
          <a:noFill/>
          <a:ln w="9525">
            <a:noFill/>
            <a:miter lim="800000"/>
            <a:headEnd/>
            <a:tailEnd/>
          </a:ln>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US" dirty="0"/>
            </a:lvl5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345767" y="1600200"/>
            <a:ext cx="5230284" cy="4377681"/>
          </a:xfrm>
          <a:noFill/>
          <a:ln w="9525">
            <a:noFill/>
            <a:miter lim="800000"/>
            <a:headEnd/>
            <a:tailEnd/>
          </a:ln>
        </p:spPr>
        <p:txBody>
          <a:bodyPr vert="horz" wrap="square" lIns="0" tIns="0" rIns="0" bIns="0" numCol="1" anchor="t" anchorCtr="0" compatLnSpc="1">
            <a:prstTxWarp prst="textNoShape">
              <a:avLst/>
            </a:prstTxWarp>
          </a:bodyPr>
          <a:lstStyle>
            <a:lvl1pPr>
              <a:defRPr lang="en-US"/>
            </a:lvl1pPr>
            <a:lvl2pPr>
              <a:defRPr lang="en-US"/>
            </a:lvl2pPr>
            <a:lvl3pPr>
              <a:defRPr lang="en-US"/>
            </a:lvl3pPr>
            <a:lvl4pPr>
              <a:defRPr lang="en-US"/>
            </a:lvl4pPr>
            <a:lvl5pPr>
              <a:defRPr lang="en-US"/>
            </a:lvl5pPr>
          </a:lstStyle>
          <a:p>
            <a:pPr lvl="0"/>
            <a:r>
              <a:rPr lang="de-DE"/>
              <a:t>Mastertextformat bearbeiten
Zweite Ebene
Dritte Ebene
Vierte Ebene
Fünfte Ebene</a:t>
            </a:r>
            <a:endParaRPr lang="en-US" dirty="0"/>
          </a:p>
        </p:txBody>
      </p:sp>
      <p:sp>
        <p:nvSpPr>
          <p:cNvPr id="7" name="Text Placeholder 6"/>
          <p:cNvSpPr>
            <a:spLocks noGrp="1"/>
          </p:cNvSpPr>
          <p:nvPr>
            <p:ph type="body" sz="quarter" idx="12" hasCustomPrompt="1"/>
          </p:nvPr>
        </p:nvSpPr>
        <p:spPr>
          <a:xfrm>
            <a:off x="912285" y="980728"/>
            <a:ext cx="10655300" cy="432271"/>
          </a:xfrm>
        </p:spPr>
        <p:txBody>
          <a:bodyPr/>
          <a:lstStyle>
            <a:lvl1pPr marL="0" indent="0">
              <a:buNone/>
              <a:defRPr sz="2600" i="1">
                <a:solidFill>
                  <a:schemeClr val="tx2"/>
                </a:solidFill>
                <a:latin typeface="Cambria"/>
                <a:cs typeface="Cambria"/>
              </a:defRPr>
            </a:lvl1pPr>
          </a:lstStyle>
          <a:p>
            <a:pPr lvl="0"/>
            <a:r>
              <a:rPr lang="en-US" noProof="0" dirty="0"/>
              <a:t>Click to add Claim</a:t>
            </a:r>
          </a:p>
        </p:txBody>
      </p:sp>
      <p:sp>
        <p:nvSpPr>
          <p:cNvPr id="5" name="Date Placeholder 4"/>
          <p:cNvSpPr>
            <a:spLocks noGrp="1"/>
          </p:cNvSpPr>
          <p:nvPr>
            <p:ph type="dt" sz="half" idx="13"/>
          </p:nvPr>
        </p:nvSpPr>
        <p:spPr/>
        <p:txBody>
          <a:bodyPr/>
          <a:lstStyle/>
          <a:p>
            <a:r>
              <a:rPr lang="de-AT"/>
              <a:t>Daniel Huppmann</a:t>
            </a:r>
            <a:endParaRPr lang="hr-HR" dirty="0"/>
          </a:p>
        </p:txBody>
      </p:sp>
      <p:sp>
        <p:nvSpPr>
          <p:cNvPr id="10" name="Footer Placeholder 9"/>
          <p:cNvSpPr>
            <a:spLocks noGrp="1"/>
          </p:cNvSpPr>
          <p:nvPr>
            <p:ph type="ftr" sz="quarter" idx="14"/>
          </p:nvPr>
        </p:nvSpPr>
        <p:spPr/>
        <p:txBody>
          <a:bodyPr/>
          <a:lstStyle/>
          <a:p>
            <a:pPr>
              <a:defRPr/>
            </a:pPr>
            <a:r>
              <a:rPr lang="en-US"/>
              <a:t>Open-Source Energy System Modeling, Lecture 3</a:t>
            </a:r>
            <a:endParaRPr lang="en-US" dirty="0"/>
          </a:p>
        </p:txBody>
      </p:sp>
      <p:sp>
        <p:nvSpPr>
          <p:cNvPr id="11" name="Slide Number Placeholder 10"/>
          <p:cNvSpPr>
            <a:spLocks noGrp="1"/>
          </p:cNvSpPr>
          <p:nvPr>
            <p:ph type="sldNum" sz="quarter" idx="15"/>
          </p:nvPr>
        </p:nvSpPr>
        <p:spPr/>
        <p:txBody>
          <a:bodyPr/>
          <a:lstStyle/>
          <a:p>
            <a:fld id="{7F5633C8-4A1E-AE41-9551-4706842F4652}" type="slidenum">
              <a:rPr lang="uk-UA" smtClean="0"/>
              <a:pPr/>
              <a:t>‹Nr.›</a:t>
            </a:fld>
            <a:endParaRPr lang="uk-UA" dirty="0"/>
          </a:p>
        </p:txBody>
      </p:sp>
      <p:sp>
        <p:nvSpPr>
          <p:cNvPr id="9" name="Text Placeholder 7">
            <a:extLst>
              <a:ext uri="{FF2B5EF4-FFF2-40B4-BE49-F238E27FC236}">
                <a16:creationId xmlns:a16="http://schemas.microsoft.com/office/drawing/2014/main" id="{35C2DF0B-4286-944C-9954-5138A4A1E95A}"/>
              </a:ext>
            </a:extLst>
          </p:cNvPr>
          <p:cNvSpPr>
            <a:spLocks noGrp="1"/>
          </p:cNvSpPr>
          <p:nvPr>
            <p:ph type="body" sz="quarter" idx="23" hasCustomPrompt="1"/>
          </p:nvPr>
        </p:nvSpPr>
        <p:spPr>
          <a:xfrm>
            <a:off x="911426" y="6093296"/>
            <a:ext cx="5231141" cy="288032"/>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Subtitle</a:t>
            </a:r>
          </a:p>
        </p:txBody>
      </p:sp>
      <p:sp>
        <p:nvSpPr>
          <p:cNvPr id="12" name="Text Placeholder 7">
            <a:extLst>
              <a:ext uri="{FF2B5EF4-FFF2-40B4-BE49-F238E27FC236}">
                <a16:creationId xmlns:a16="http://schemas.microsoft.com/office/drawing/2014/main" id="{3DA57D45-5B58-824A-930C-1567D36F28F2}"/>
              </a:ext>
            </a:extLst>
          </p:cNvPr>
          <p:cNvSpPr>
            <a:spLocks noGrp="1"/>
          </p:cNvSpPr>
          <p:nvPr>
            <p:ph type="body" sz="quarter" idx="24" hasCustomPrompt="1"/>
          </p:nvPr>
        </p:nvSpPr>
        <p:spPr>
          <a:xfrm>
            <a:off x="6345767" y="6093296"/>
            <a:ext cx="5231141" cy="288032"/>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Subtitle</a:t>
            </a:r>
          </a:p>
        </p:txBody>
      </p:sp>
    </p:spTree>
    <p:extLst>
      <p:ext uri="{BB962C8B-B14F-4D97-AF65-F5344CB8AC3E}">
        <p14:creationId xmlns:p14="http://schemas.microsoft.com/office/powerpoint/2010/main" val="3722105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lai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a:xfrm>
            <a:off x="912284" y="1988840"/>
            <a:ext cx="10663767" cy="4392488"/>
          </a:xfrm>
          <a:noFill/>
          <a:ln w="9525">
            <a:noFill/>
            <a:miter lim="800000"/>
            <a:headEnd/>
            <a:tailEnd/>
          </a:ln>
        </p:spPr>
        <p:txBody>
          <a:bodyPr vert="horz" wrap="square" lIns="0" tIns="0" rIns="0" bIns="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US" dirty="0"/>
            </a:lvl5pPr>
          </a:lstStyle>
          <a:p>
            <a:pPr lvl="0"/>
            <a:r>
              <a:rPr lang="de-DE"/>
              <a:t>Mastertextformat bearbeiten
Zweite Ebene
Dritte Ebene
Vierte Ebene
Fünfte Ebene</a:t>
            </a:r>
            <a:endParaRPr lang="en-US" dirty="0"/>
          </a:p>
        </p:txBody>
      </p:sp>
      <p:sp>
        <p:nvSpPr>
          <p:cNvPr id="7" name="Text Placeholder 6"/>
          <p:cNvSpPr>
            <a:spLocks noGrp="1"/>
          </p:cNvSpPr>
          <p:nvPr>
            <p:ph type="body" sz="quarter" idx="12" hasCustomPrompt="1"/>
          </p:nvPr>
        </p:nvSpPr>
        <p:spPr>
          <a:xfrm>
            <a:off x="912285" y="980727"/>
            <a:ext cx="10656324" cy="828000"/>
          </a:xfrm>
        </p:spPr>
        <p:txBody>
          <a:bodyPr/>
          <a:lstStyle>
            <a:lvl1pPr marL="0" indent="0">
              <a:buNone/>
              <a:defRPr sz="2600" i="1">
                <a:solidFill>
                  <a:schemeClr val="tx2"/>
                </a:solidFill>
                <a:latin typeface="Cambria"/>
                <a:cs typeface="Cambria"/>
              </a:defRPr>
            </a:lvl1pPr>
          </a:lstStyle>
          <a:p>
            <a:pPr lvl="0"/>
            <a:r>
              <a:rPr lang="en-US" noProof="0" dirty="0"/>
              <a:t>Click to add Claim</a:t>
            </a:r>
          </a:p>
        </p:txBody>
      </p:sp>
      <p:sp>
        <p:nvSpPr>
          <p:cNvPr id="4" name="Date Placeholder 3"/>
          <p:cNvSpPr>
            <a:spLocks noGrp="1"/>
          </p:cNvSpPr>
          <p:nvPr>
            <p:ph type="dt" sz="half" idx="13"/>
          </p:nvPr>
        </p:nvSpPr>
        <p:spPr/>
        <p:txBody>
          <a:bodyPr/>
          <a:lstStyle/>
          <a:p>
            <a:r>
              <a:rPr lang="de-AT"/>
              <a:t>Daniel Huppmann</a:t>
            </a:r>
            <a:endParaRPr lang="hr-HR" dirty="0"/>
          </a:p>
        </p:txBody>
      </p:sp>
      <p:sp>
        <p:nvSpPr>
          <p:cNvPr id="9" name="Footer Placeholder 8"/>
          <p:cNvSpPr>
            <a:spLocks noGrp="1"/>
          </p:cNvSpPr>
          <p:nvPr>
            <p:ph type="ftr" sz="quarter" idx="14"/>
          </p:nvPr>
        </p:nvSpPr>
        <p:spPr/>
        <p:txBody>
          <a:bodyPr/>
          <a:lstStyle/>
          <a:p>
            <a:pPr>
              <a:defRPr/>
            </a:pPr>
            <a:r>
              <a:rPr lang="en-US"/>
              <a:t>Open-Source Energy System Modeling, Lecture 3</a:t>
            </a:r>
            <a:endParaRPr lang="en-US" dirty="0"/>
          </a:p>
        </p:txBody>
      </p:sp>
      <p:sp>
        <p:nvSpPr>
          <p:cNvPr id="10" name="Slide Number Placeholder 9"/>
          <p:cNvSpPr>
            <a:spLocks noGrp="1"/>
          </p:cNvSpPr>
          <p:nvPr>
            <p:ph type="sldNum" sz="quarter" idx="15"/>
          </p:nvPr>
        </p:nvSpPr>
        <p:spPr/>
        <p:txBody>
          <a:bodyPr/>
          <a:lstStyle/>
          <a:p>
            <a:fld id="{7F5633C8-4A1E-AE41-9551-4706842F4652}" type="slidenum">
              <a:rPr lang="uk-UA" smtClean="0"/>
              <a:pPr/>
              <a:t>‹Nr.›</a:t>
            </a:fld>
            <a:endParaRPr lang="uk-UA" dirty="0"/>
          </a:p>
        </p:txBody>
      </p:sp>
    </p:spTree>
    <p:extLst>
      <p:ext uri="{BB962C8B-B14F-4D97-AF65-F5344CB8AC3E}">
        <p14:creationId xmlns:p14="http://schemas.microsoft.com/office/powerpoint/2010/main" val="837713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laim (2) and capti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en-GB" noProof="0" dirty="0"/>
          </a:p>
        </p:txBody>
      </p:sp>
      <p:sp>
        <p:nvSpPr>
          <p:cNvPr id="17" name="Inhaltsplatzhalter 16"/>
          <p:cNvSpPr>
            <a:spLocks noGrp="1"/>
          </p:cNvSpPr>
          <p:nvPr>
            <p:ph sz="quarter" idx="24"/>
          </p:nvPr>
        </p:nvSpPr>
        <p:spPr>
          <a:xfrm>
            <a:off x="911426" y="1988864"/>
            <a:ext cx="10657184" cy="410443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de-DE"/>
              <a:t>Mastertextformat bearbeiten
Zweite Ebene
Dritte Ebene
Vierte Ebene
Fünfte Ebene</a:t>
            </a:r>
            <a:endParaRPr lang="en-US" dirty="0"/>
          </a:p>
        </p:txBody>
      </p:sp>
      <p:sp>
        <p:nvSpPr>
          <p:cNvPr id="9" name="Text Placeholder 7"/>
          <p:cNvSpPr>
            <a:spLocks noGrp="1"/>
          </p:cNvSpPr>
          <p:nvPr>
            <p:ph type="body" sz="quarter" idx="23" hasCustomPrompt="1"/>
          </p:nvPr>
        </p:nvSpPr>
        <p:spPr>
          <a:xfrm>
            <a:off x="911426" y="6093296"/>
            <a:ext cx="10657184" cy="288008"/>
          </a:xfrm>
          <a:prstGeom prst="rect">
            <a:avLst/>
          </a:prstGeom>
        </p:spPr>
        <p:txBody>
          <a:bodyPr lIns="0" tIns="0" rIns="0" bIns="0"/>
          <a:lstStyle>
            <a:lvl1pPr marL="0" indent="0" algn="ctr">
              <a:buNone/>
              <a:defRPr sz="1600">
                <a:solidFill>
                  <a:srgbClr val="7F7F7F"/>
                </a:solidFill>
              </a:defRPr>
            </a:lvl1pPr>
          </a:lstStyle>
          <a:p>
            <a:pPr lvl="0"/>
            <a:r>
              <a:rPr lang="en-GB" noProof="0" dirty="0"/>
              <a:t>Click to edit Subtitle</a:t>
            </a:r>
          </a:p>
        </p:txBody>
      </p:sp>
      <p:sp>
        <p:nvSpPr>
          <p:cNvPr id="10" name="Text Placeholder 6"/>
          <p:cNvSpPr>
            <a:spLocks noGrp="1"/>
          </p:cNvSpPr>
          <p:nvPr>
            <p:ph type="body" sz="quarter" idx="12" hasCustomPrompt="1"/>
          </p:nvPr>
        </p:nvSpPr>
        <p:spPr>
          <a:xfrm>
            <a:off x="912285" y="980727"/>
            <a:ext cx="10656324" cy="828000"/>
          </a:xfrm>
        </p:spPr>
        <p:txBody>
          <a:bodyPr/>
          <a:lstStyle>
            <a:lvl1pPr marL="0" indent="0">
              <a:buNone/>
              <a:defRPr sz="2600" i="1">
                <a:solidFill>
                  <a:schemeClr val="tx2"/>
                </a:solidFill>
                <a:latin typeface="Cambria"/>
                <a:cs typeface="Cambria"/>
              </a:defRPr>
            </a:lvl1pPr>
          </a:lstStyle>
          <a:p>
            <a:pPr lvl="0"/>
            <a:r>
              <a:rPr lang="en-US" noProof="0" dirty="0"/>
              <a:t>Click to add Claim</a:t>
            </a:r>
          </a:p>
        </p:txBody>
      </p:sp>
      <p:sp>
        <p:nvSpPr>
          <p:cNvPr id="3" name="Date Placeholder 2"/>
          <p:cNvSpPr>
            <a:spLocks noGrp="1"/>
          </p:cNvSpPr>
          <p:nvPr>
            <p:ph type="dt" sz="half" idx="25"/>
          </p:nvPr>
        </p:nvSpPr>
        <p:spPr/>
        <p:txBody>
          <a:bodyPr/>
          <a:lstStyle/>
          <a:p>
            <a:r>
              <a:rPr lang="de-AT"/>
              <a:t>Daniel Huppmann</a:t>
            </a:r>
            <a:endParaRPr lang="hr-HR" dirty="0"/>
          </a:p>
        </p:txBody>
      </p:sp>
      <p:sp>
        <p:nvSpPr>
          <p:cNvPr id="4" name="Footer Placeholder 3"/>
          <p:cNvSpPr>
            <a:spLocks noGrp="1"/>
          </p:cNvSpPr>
          <p:nvPr>
            <p:ph type="ftr" sz="quarter" idx="26"/>
          </p:nvPr>
        </p:nvSpPr>
        <p:spPr/>
        <p:txBody>
          <a:bodyPr/>
          <a:lstStyle/>
          <a:p>
            <a:pPr>
              <a:defRPr/>
            </a:pPr>
            <a:r>
              <a:rPr lang="en-US"/>
              <a:t>Open-Source Energy System Modeling, Lecture 3</a:t>
            </a:r>
            <a:endParaRPr lang="en-US" dirty="0"/>
          </a:p>
        </p:txBody>
      </p:sp>
      <p:sp>
        <p:nvSpPr>
          <p:cNvPr id="6" name="Slide Number Placeholder 5"/>
          <p:cNvSpPr>
            <a:spLocks noGrp="1"/>
          </p:cNvSpPr>
          <p:nvPr>
            <p:ph type="sldNum" sz="quarter" idx="27"/>
          </p:nvPr>
        </p:nvSpPr>
        <p:spPr/>
        <p:txBody>
          <a:bodyPr/>
          <a:lstStyle/>
          <a:p>
            <a:fld id="{7F5633C8-4A1E-AE41-9551-4706842F4652}" type="slidenum">
              <a:rPr lang="uk-UA" smtClean="0"/>
              <a:pPr/>
              <a:t>‹Nr.›</a:t>
            </a:fld>
            <a:endParaRPr lang="uk-UA" dirty="0"/>
          </a:p>
        </p:txBody>
      </p:sp>
    </p:spTree>
    <p:extLst>
      <p:ext uri="{BB962C8B-B14F-4D97-AF65-F5344CB8AC3E}">
        <p14:creationId xmlns:p14="http://schemas.microsoft.com/office/powerpoint/2010/main" val="1817975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5481" name="Rectangle 9"/>
          <p:cNvSpPr>
            <a:spLocks noGrp="1" noChangeArrowheads="1"/>
          </p:cNvSpPr>
          <p:nvPr>
            <p:ph type="ftr" sz="quarter" idx="3"/>
          </p:nvPr>
        </p:nvSpPr>
        <p:spPr bwMode="auto">
          <a:xfrm>
            <a:off x="911425" y="6525344"/>
            <a:ext cx="6336704" cy="324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400">
                <a:solidFill>
                  <a:srgbClr val="808080"/>
                </a:solidFill>
                <a:latin typeface="+mn-lt"/>
                <a:cs typeface="Arial" panose="020B0604020202020204" pitchFamily="34" charset="0"/>
              </a:defRPr>
            </a:lvl1pPr>
          </a:lstStyle>
          <a:p>
            <a:pPr>
              <a:defRPr/>
            </a:pPr>
            <a:r>
              <a:rPr lang="en-US"/>
              <a:t>Open-Source Energy System Modeling, Lecture 3</a:t>
            </a:r>
            <a:endParaRPr lang="en-US" dirty="0"/>
          </a:p>
        </p:txBody>
      </p:sp>
      <p:sp>
        <p:nvSpPr>
          <p:cNvPr id="37893" name="Rectangle 11"/>
          <p:cNvSpPr>
            <a:spLocks noGrp="1" noChangeArrowheads="1"/>
          </p:cNvSpPr>
          <p:nvPr>
            <p:ph type="title"/>
          </p:nvPr>
        </p:nvSpPr>
        <p:spPr bwMode="auto">
          <a:xfrm>
            <a:off x="912284" y="341784"/>
            <a:ext cx="10663767" cy="4949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a:t>
            </a:r>
          </a:p>
        </p:txBody>
      </p:sp>
      <p:sp>
        <p:nvSpPr>
          <p:cNvPr id="37894" name="Rectangle 12"/>
          <p:cNvSpPr>
            <a:spLocks noGrp="1" noChangeArrowheads="1"/>
          </p:cNvSpPr>
          <p:nvPr>
            <p:ph type="body" idx="1"/>
          </p:nvPr>
        </p:nvSpPr>
        <p:spPr bwMode="auto">
          <a:xfrm>
            <a:off x="912284" y="1052737"/>
            <a:ext cx="10663767" cy="53285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1583831" y="6525344"/>
            <a:ext cx="488833" cy="324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lang="en-US" sz="1400" smtClean="0">
                <a:solidFill>
                  <a:srgbClr val="143C86"/>
                </a:solidFill>
                <a:latin typeface="+mn-lt"/>
                <a:cs typeface="Arial" panose="020B0604020202020204" pitchFamily="34" charset="0"/>
              </a:defRPr>
            </a:lvl1pPr>
          </a:lstStyle>
          <a:p>
            <a:fld id="{7F5633C8-4A1E-AE41-9551-4706842F4652}" type="slidenum">
              <a:rPr lang="uk-UA" smtClean="0"/>
              <a:pPr/>
              <a:t>‹Nr.›</a:t>
            </a:fld>
            <a:endParaRPr lang="uk-UA" dirty="0"/>
          </a:p>
        </p:txBody>
      </p:sp>
      <p:sp>
        <p:nvSpPr>
          <p:cNvPr id="2" name="Date Placeholder 1"/>
          <p:cNvSpPr>
            <a:spLocks noGrp="1"/>
          </p:cNvSpPr>
          <p:nvPr>
            <p:ph type="dt" sz="half" idx="2"/>
          </p:nvPr>
        </p:nvSpPr>
        <p:spPr>
          <a:xfrm>
            <a:off x="7431370" y="6525344"/>
            <a:ext cx="4032448" cy="324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lang="en-US" sz="1400" smtClean="0">
                <a:solidFill>
                  <a:srgbClr val="808080"/>
                </a:solidFill>
                <a:latin typeface="+mn-lt"/>
                <a:cs typeface="Arial" panose="020B0604020202020204" pitchFamily="34" charset="0"/>
              </a:defRPr>
            </a:lvl1pPr>
          </a:lstStyle>
          <a:p>
            <a:r>
              <a:rPr lang="de-AT" noProof="0"/>
              <a:t>Daniel Huppmann</a:t>
            </a:r>
            <a:endParaRPr lang="en-GB" noProof="0"/>
          </a:p>
        </p:txBody>
      </p:sp>
    </p:spTree>
    <p:extLst>
      <p:ext uri="{BB962C8B-B14F-4D97-AF65-F5344CB8AC3E}">
        <p14:creationId xmlns:p14="http://schemas.microsoft.com/office/powerpoint/2010/main" val="2016281758"/>
      </p:ext>
    </p:extLst>
  </p:cSld>
  <p:clrMap bg1="lt1" tx1="dk1" bg2="lt2" tx2="dk2" accent1="accent1" accent2="accent2" accent3="accent3" accent4="accent4" accent5="accent5" accent6="accent6" hlink="hlink" folHlink="folHlink"/>
  <p:sldLayoutIdLst>
    <p:sldLayoutId id="2147483763" r:id="rId1"/>
    <p:sldLayoutId id="2147483772" r:id="rId2"/>
    <p:sldLayoutId id="2147483755" r:id="rId3"/>
    <p:sldLayoutId id="2147483784" r:id="rId4"/>
    <p:sldLayoutId id="2147483786" r:id="rId5"/>
    <p:sldLayoutId id="2147483756" r:id="rId6"/>
    <p:sldLayoutId id="2147483785" r:id="rId7"/>
    <p:sldLayoutId id="2147483764" r:id="rId8"/>
    <p:sldLayoutId id="2147483759" r:id="rId9"/>
    <p:sldLayoutId id="2147483760" r:id="rId10"/>
    <p:sldLayoutId id="2147483788" r:id="rId11"/>
    <p:sldLayoutId id="2147483789" r:id="rId12"/>
    <p:sldLayoutId id="2147483790" r:id="rId13"/>
    <p:sldLayoutId id="2147483791" r:id="rId14"/>
    <p:sldLayoutId id="2147483794" r:id="rId15"/>
  </p:sldLayoutIdLst>
  <p:hf hdr="0"/>
  <p:txStyles>
    <p:titleStyle>
      <a:lvl1pPr algn="l" rtl="0" eaLnBrk="1" fontAlgn="base" hangingPunct="1">
        <a:spcBef>
          <a:spcPct val="0"/>
        </a:spcBef>
        <a:spcAft>
          <a:spcPct val="0"/>
        </a:spcAft>
        <a:defRPr sz="2800">
          <a:solidFill>
            <a:schemeClr val="tx1"/>
          </a:solidFill>
          <a:latin typeface="+mj-lt"/>
          <a:ea typeface="+mj-ea"/>
          <a:cs typeface="Calibri"/>
        </a:defRPr>
      </a:lvl1pPr>
      <a:lvl2pPr algn="l" rtl="0" eaLnBrk="1" fontAlgn="base" hangingPunct="1">
        <a:spcBef>
          <a:spcPct val="0"/>
        </a:spcBef>
        <a:spcAft>
          <a:spcPct val="0"/>
        </a:spcAft>
        <a:defRPr sz="4000">
          <a:solidFill>
            <a:srgbClr val="003399"/>
          </a:solidFill>
          <a:latin typeface="Arial Narrow" pitchFamily="34" charset="0"/>
        </a:defRPr>
      </a:lvl2pPr>
      <a:lvl3pPr algn="l" rtl="0" eaLnBrk="1" fontAlgn="base" hangingPunct="1">
        <a:spcBef>
          <a:spcPct val="0"/>
        </a:spcBef>
        <a:spcAft>
          <a:spcPct val="0"/>
        </a:spcAft>
        <a:defRPr sz="4000">
          <a:solidFill>
            <a:srgbClr val="003399"/>
          </a:solidFill>
          <a:latin typeface="Arial Narrow" pitchFamily="34" charset="0"/>
        </a:defRPr>
      </a:lvl3pPr>
      <a:lvl4pPr algn="l" rtl="0" eaLnBrk="1" fontAlgn="base" hangingPunct="1">
        <a:spcBef>
          <a:spcPct val="0"/>
        </a:spcBef>
        <a:spcAft>
          <a:spcPct val="0"/>
        </a:spcAft>
        <a:defRPr sz="4000">
          <a:solidFill>
            <a:srgbClr val="003399"/>
          </a:solidFill>
          <a:latin typeface="Arial Narrow" pitchFamily="34" charset="0"/>
        </a:defRPr>
      </a:lvl4pPr>
      <a:lvl5pPr algn="l" rtl="0" eaLnBrk="1" fontAlgn="base" hangingPunct="1">
        <a:spcBef>
          <a:spcPct val="0"/>
        </a:spcBef>
        <a:spcAft>
          <a:spcPct val="0"/>
        </a:spcAft>
        <a:defRPr sz="4000">
          <a:solidFill>
            <a:srgbClr val="003399"/>
          </a:solidFill>
          <a:latin typeface="Arial Narrow" pitchFamily="34" charset="0"/>
        </a:defRPr>
      </a:lvl5pPr>
      <a:lvl6pPr marL="457200" algn="l" rtl="0" eaLnBrk="1" fontAlgn="base" hangingPunct="1">
        <a:spcBef>
          <a:spcPct val="0"/>
        </a:spcBef>
        <a:spcAft>
          <a:spcPct val="0"/>
        </a:spcAft>
        <a:defRPr sz="4000">
          <a:solidFill>
            <a:srgbClr val="003399"/>
          </a:solidFill>
          <a:latin typeface="Arial Narrow" pitchFamily="34" charset="0"/>
        </a:defRPr>
      </a:lvl6pPr>
      <a:lvl7pPr marL="914400" algn="l" rtl="0" eaLnBrk="1" fontAlgn="base" hangingPunct="1">
        <a:spcBef>
          <a:spcPct val="0"/>
        </a:spcBef>
        <a:spcAft>
          <a:spcPct val="0"/>
        </a:spcAft>
        <a:defRPr sz="4000">
          <a:solidFill>
            <a:srgbClr val="003399"/>
          </a:solidFill>
          <a:latin typeface="Arial Narrow" pitchFamily="34" charset="0"/>
        </a:defRPr>
      </a:lvl7pPr>
      <a:lvl8pPr marL="1371600" algn="l" rtl="0" eaLnBrk="1" fontAlgn="base" hangingPunct="1">
        <a:spcBef>
          <a:spcPct val="0"/>
        </a:spcBef>
        <a:spcAft>
          <a:spcPct val="0"/>
        </a:spcAft>
        <a:defRPr sz="4000">
          <a:solidFill>
            <a:srgbClr val="003399"/>
          </a:solidFill>
          <a:latin typeface="Arial Narrow" pitchFamily="34" charset="0"/>
        </a:defRPr>
      </a:lvl8pPr>
      <a:lvl9pPr marL="1828800" algn="l" rtl="0" eaLnBrk="1" fontAlgn="base" hangingPunct="1">
        <a:spcBef>
          <a:spcPct val="0"/>
        </a:spcBef>
        <a:spcAft>
          <a:spcPct val="0"/>
        </a:spcAft>
        <a:defRPr sz="4000">
          <a:solidFill>
            <a:srgbClr val="003399"/>
          </a:solidFill>
          <a:latin typeface="Arial Narrow" pitchFamily="34" charset="0"/>
        </a:defRPr>
      </a:lvl9pPr>
    </p:titleStyle>
    <p:bodyStyle>
      <a:lvl1pPr marL="271463" indent="-271463" algn="l" rtl="0" eaLnBrk="1" fontAlgn="base" hangingPunct="1">
        <a:spcBef>
          <a:spcPts val="1000"/>
        </a:spcBef>
        <a:spcAft>
          <a:spcPct val="0"/>
        </a:spcAft>
        <a:buSzPct val="80000"/>
        <a:buChar char="•"/>
        <a:defRPr sz="2200">
          <a:solidFill>
            <a:schemeClr val="tx1"/>
          </a:solidFill>
          <a:latin typeface="+mn-lt"/>
          <a:ea typeface="+mn-ea"/>
          <a:cs typeface="Calibri"/>
        </a:defRPr>
      </a:lvl1pPr>
      <a:lvl2pPr marL="534988" indent="-344488" algn="l" rtl="0" eaLnBrk="1" fontAlgn="base" hangingPunct="1">
        <a:spcBef>
          <a:spcPct val="20000"/>
        </a:spcBef>
        <a:spcAft>
          <a:spcPct val="0"/>
        </a:spcAft>
        <a:buSzPct val="100000"/>
        <a:buFontTx/>
        <a:buBlip>
          <a:blip r:embed="rId17"/>
        </a:buBlip>
        <a:defRPr sz="2200">
          <a:solidFill>
            <a:schemeClr val="tx1"/>
          </a:solidFill>
          <a:latin typeface="+mn-lt"/>
          <a:cs typeface="Calibri"/>
        </a:defRPr>
      </a:lvl2pPr>
      <a:lvl3pPr marL="446088" indent="-179388" algn="l" defTabSz="895350" rtl="0" eaLnBrk="1" fontAlgn="base" hangingPunct="1">
        <a:spcBef>
          <a:spcPct val="20000"/>
        </a:spcBef>
        <a:spcAft>
          <a:spcPct val="0"/>
        </a:spcAft>
        <a:buSzPct val="80000"/>
        <a:buFont typeface="Arial"/>
        <a:buChar char="•"/>
        <a:defRPr sz="2000">
          <a:solidFill>
            <a:schemeClr val="tx1"/>
          </a:solidFill>
          <a:latin typeface="+mn-lt"/>
          <a:cs typeface="Calibri"/>
        </a:defRPr>
      </a:lvl3pPr>
      <a:lvl4pPr marL="714375" indent="-357188" algn="l" defTabSz="714375" rtl="0" eaLnBrk="1" fontAlgn="base" hangingPunct="1">
        <a:spcBef>
          <a:spcPct val="20000"/>
        </a:spcBef>
        <a:spcAft>
          <a:spcPct val="0"/>
        </a:spcAft>
        <a:buSzPct val="100000"/>
        <a:buFontTx/>
        <a:buBlip>
          <a:blip r:embed="rId17"/>
        </a:buBlip>
        <a:defRPr sz="2000">
          <a:solidFill>
            <a:schemeClr val="tx1"/>
          </a:solidFill>
          <a:latin typeface="+mn-lt"/>
          <a:cs typeface="Calibri"/>
        </a:defRPr>
      </a:lvl4pPr>
      <a:lvl5pPr marL="1082675" indent="-228600" algn="l" rtl="0" eaLnBrk="1" fontAlgn="base" hangingPunct="1">
        <a:spcBef>
          <a:spcPct val="20000"/>
        </a:spcBef>
        <a:spcAft>
          <a:spcPct val="0"/>
        </a:spcAft>
        <a:buChar char="»"/>
        <a:defRPr sz="1000">
          <a:solidFill>
            <a:schemeClr val="tx1"/>
          </a:solidFill>
          <a:latin typeface="+mn-lt"/>
          <a:cs typeface="Calibri"/>
        </a:defRPr>
      </a:lvl5pPr>
      <a:lvl6pPr marL="2514600" indent="-228600" algn="l" rtl="0" eaLnBrk="1" fontAlgn="base" hangingPunct="1">
        <a:spcBef>
          <a:spcPct val="20000"/>
        </a:spcBef>
        <a:spcAft>
          <a:spcPct val="0"/>
        </a:spcAft>
        <a:buChar char="»"/>
        <a:defRPr sz="3200">
          <a:solidFill>
            <a:srgbClr val="003399"/>
          </a:solidFill>
          <a:latin typeface="+mn-lt"/>
        </a:defRPr>
      </a:lvl6pPr>
      <a:lvl7pPr marL="2971800" indent="-228600" algn="l" rtl="0" eaLnBrk="1" fontAlgn="base" hangingPunct="1">
        <a:spcBef>
          <a:spcPct val="20000"/>
        </a:spcBef>
        <a:spcAft>
          <a:spcPct val="0"/>
        </a:spcAft>
        <a:buChar char="»"/>
        <a:defRPr sz="3200">
          <a:solidFill>
            <a:srgbClr val="003399"/>
          </a:solidFill>
          <a:latin typeface="+mn-lt"/>
        </a:defRPr>
      </a:lvl7pPr>
      <a:lvl8pPr marL="3429000" indent="-228600" algn="l" rtl="0" eaLnBrk="1" fontAlgn="base" hangingPunct="1">
        <a:spcBef>
          <a:spcPct val="20000"/>
        </a:spcBef>
        <a:spcAft>
          <a:spcPct val="0"/>
        </a:spcAft>
        <a:buChar char="»"/>
        <a:defRPr sz="3200">
          <a:solidFill>
            <a:srgbClr val="003399"/>
          </a:solidFill>
          <a:latin typeface="+mn-lt"/>
        </a:defRPr>
      </a:lvl8pPr>
      <a:lvl9pPr marL="3886200" indent="-228600" algn="l" rtl="0" eaLnBrk="1" fontAlgn="base" hangingPunct="1">
        <a:spcBef>
          <a:spcPct val="20000"/>
        </a:spcBef>
        <a:spcAft>
          <a:spcPct val="0"/>
        </a:spcAft>
        <a:buChar char="»"/>
        <a:defRPr sz="32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7893" name="Rectangle 11"/>
          <p:cNvSpPr>
            <a:spLocks noGrp="1" noChangeArrowheads="1"/>
          </p:cNvSpPr>
          <p:nvPr>
            <p:ph type="title"/>
          </p:nvPr>
        </p:nvSpPr>
        <p:spPr bwMode="auto">
          <a:xfrm>
            <a:off x="911424" y="628229"/>
            <a:ext cx="104726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title</a:t>
            </a:r>
          </a:p>
        </p:txBody>
      </p:sp>
      <p:sp>
        <p:nvSpPr>
          <p:cNvPr id="37894" name="Rectangle 12"/>
          <p:cNvSpPr>
            <a:spLocks noGrp="1" noChangeArrowheads="1"/>
          </p:cNvSpPr>
          <p:nvPr>
            <p:ph type="body" idx="1"/>
          </p:nvPr>
        </p:nvSpPr>
        <p:spPr bwMode="auto">
          <a:xfrm>
            <a:off x="911424" y="1772817"/>
            <a:ext cx="1047260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buSzPct val="80000"/>
            </a:pPr>
            <a:r>
              <a:rPr lang="en-GB" noProof="0" dirty="0"/>
              <a:t>Click to edit Master text</a:t>
            </a:r>
          </a:p>
          <a:p>
            <a:pPr marL="534988" lvl="1" indent="-344488">
              <a:buSzPct val="100000"/>
              <a:buFontTx/>
              <a:buBlip>
                <a:blip r:embed="rId8"/>
              </a:buBlip>
            </a:pPr>
            <a:r>
              <a:rPr lang="en-GB" noProof="0" dirty="0"/>
              <a:t>Second level</a:t>
            </a:r>
          </a:p>
          <a:p>
            <a:pPr marL="446088" lvl="2" indent="-179388">
              <a:buFont typeface="Arial"/>
              <a:buChar char="•"/>
            </a:pPr>
            <a:r>
              <a:rPr lang="en-GB" noProof="0" dirty="0"/>
              <a:t>Third level</a:t>
            </a:r>
          </a:p>
          <a:p>
            <a:pPr lvl="3" indent="-357188">
              <a:buSzPct val="100000"/>
              <a:buFontTx/>
              <a:buBlip>
                <a:blip r:embed="rId8"/>
              </a:buBlip>
            </a:pPr>
            <a:r>
              <a:rPr lang="en-GB" noProof="0" dirty="0"/>
              <a:t>Fourth level</a:t>
            </a:r>
          </a:p>
          <a:p>
            <a:pPr lvl="4"/>
            <a:r>
              <a:rPr lang="en-GB" noProof="0" dirty="0"/>
              <a:t>Fifth level</a:t>
            </a:r>
          </a:p>
        </p:txBody>
      </p:sp>
      <p:sp>
        <p:nvSpPr>
          <p:cNvPr id="4" name="Datumsplatzhalter 2">
            <a:extLst>
              <a:ext uri="{FF2B5EF4-FFF2-40B4-BE49-F238E27FC236}">
                <a16:creationId xmlns:a16="http://schemas.microsoft.com/office/drawing/2014/main" id="{05D50191-F0B1-6247-9F44-6AF789CA4F55}"/>
              </a:ext>
            </a:extLst>
          </p:cNvPr>
          <p:cNvSpPr>
            <a:spLocks noGrp="1"/>
          </p:cNvSpPr>
          <p:nvPr>
            <p:ph type="dt" sz="half" idx="2"/>
          </p:nvPr>
        </p:nvSpPr>
        <p:spPr>
          <a:xfrm>
            <a:off x="7431370" y="6525344"/>
            <a:ext cx="4032448" cy="324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lang="de-AT" sz="1400" smtClean="0">
                <a:solidFill>
                  <a:srgbClr val="808080"/>
                </a:solidFill>
                <a:latin typeface="+mn-lt"/>
                <a:cs typeface="Arial" panose="020B0604020202020204" pitchFamily="34" charset="0"/>
              </a:defRPr>
            </a:lvl1pPr>
          </a:lstStyle>
          <a:p>
            <a:pPr algn="r"/>
            <a:r>
              <a:rPr lang="de-AT" noProof="0"/>
              <a:t>Daniel Huppmann</a:t>
            </a:r>
            <a:endParaRPr lang="en-GB" noProof="0"/>
          </a:p>
        </p:txBody>
      </p:sp>
      <p:sp>
        <p:nvSpPr>
          <p:cNvPr id="5" name="Fußzeilenplatzhalter 3">
            <a:extLst>
              <a:ext uri="{FF2B5EF4-FFF2-40B4-BE49-F238E27FC236}">
                <a16:creationId xmlns:a16="http://schemas.microsoft.com/office/drawing/2014/main" id="{15F9757D-E90A-6B41-8220-9DCBBBDC8B7D}"/>
              </a:ext>
            </a:extLst>
          </p:cNvPr>
          <p:cNvSpPr>
            <a:spLocks noGrp="1"/>
          </p:cNvSpPr>
          <p:nvPr>
            <p:ph type="ftr" sz="quarter" idx="3"/>
          </p:nvPr>
        </p:nvSpPr>
        <p:spPr>
          <a:xfrm>
            <a:off x="911425" y="6525344"/>
            <a:ext cx="6336704" cy="324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lang="en-US" sz="1400" smtClean="0">
                <a:solidFill>
                  <a:srgbClr val="808080"/>
                </a:solidFill>
                <a:latin typeface="+mn-lt"/>
                <a:cs typeface="Arial" panose="020B0604020202020204" pitchFamily="34" charset="0"/>
              </a:defRPr>
            </a:lvl1pPr>
          </a:lstStyle>
          <a:p>
            <a:r>
              <a:rPr lang="en-GB" noProof="0"/>
              <a:t>Open-Source Energy System Modeling, Lecture 3</a:t>
            </a:r>
          </a:p>
        </p:txBody>
      </p:sp>
      <p:sp>
        <p:nvSpPr>
          <p:cNvPr id="6" name="Foliennummernplatzhalter 4">
            <a:extLst>
              <a:ext uri="{FF2B5EF4-FFF2-40B4-BE49-F238E27FC236}">
                <a16:creationId xmlns:a16="http://schemas.microsoft.com/office/drawing/2014/main" id="{239DD396-9250-5E45-B0B3-E73E7E863F49}"/>
              </a:ext>
            </a:extLst>
          </p:cNvPr>
          <p:cNvSpPr>
            <a:spLocks noGrp="1"/>
          </p:cNvSpPr>
          <p:nvPr>
            <p:ph type="sldNum" sz="quarter" idx="4"/>
          </p:nvPr>
        </p:nvSpPr>
        <p:spPr>
          <a:xfrm>
            <a:off x="11583831" y="6525344"/>
            <a:ext cx="488833" cy="324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lang="uk-UA" sz="1400" smtClean="0">
                <a:solidFill>
                  <a:srgbClr val="143C86"/>
                </a:solidFill>
                <a:latin typeface="+mn-lt"/>
                <a:cs typeface="Arial" panose="020B0604020202020204" pitchFamily="34" charset="0"/>
              </a:defRPr>
            </a:lvl1pPr>
          </a:lstStyle>
          <a:p>
            <a:pPr algn="r"/>
            <a:fld id="{7F5633C8-4A1E-AE41-9551-4706842F4652}" type="slidenum">
              <a:rPr lang="en-GB" noProof="0" smtClean="0"/>
              <a:pPr algn="r"/>
              <a:t>‹Nr.›</a:t>
            </a:fld>
            <a:endParaRPr lang="en-GB" noProof="0"/>
          </a:p>
        </p:txBody>
      </p:sp>
    </p:spTree>
  </p:cSld>
  <p:clrMap bg1="lt1" tx1="dk1" bg2="lt2" tx2="dk2" accent1="accent1" accent2="accent2" accent3="accent3" accent4="accent4" accent5="accent5" accent6="accent6" hlink="hlink" folHlink="folHlink"/>
  <p:sldLayoutIdLst>
    <p:sldLayoutId id="2147483787" r:id="rId1"/>
    <p:sldLayoutId id="2147483783" r:id="rId2"/>
    <p:sldLayoutId id="2147483729" r:id="rId3"/>
    <p:sldLayoutId id="2147483734" r:id="rId4"/>
    <p:sldLayoutId id="2147483782" r:id="rId5"/>
    <p:sldLayoutId id="2147483793" r:id="rId6"/>
  </p:sldLayoutIdLst>
  <p:hf hdr="0"/>
  <p:txStyles>
    <p:titleStyle>
      <a:lvl1pPr algn="l" rtl="0" eaLnBrk="0" fontAlgn="base" hangingPunct="0">
        <a:spcBef>
          <a:spcPct val="0"/>
        </a:spcBef>
        <a:spcAft>
          <a:spcPct val="0"/>
        </a:spcAft>
        <a:defRPr sz="3200">
          <a:solidFill>
            <a:schemeClr val="tx2"/>
          </a:solidFill>
          <a:latin typeface="+mj-lt"/>
          <a:ea typeface="+mj-ea"/>
          <a:cs typeface="Calibri"/>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p:titleStyle>
    <p:bodyStyle>
      <a:lvl1pPr marL="271463" indent="-271463" algn="l" rtl="0" eaLnBrk="0" fontAlgn="base" hangingPunct="0">
        <a:spcBef>
          <a:spcPct val="20000"/>
        </a:spcBef>
        <a:spcAft>
          <a:spcPct val="0"/>
        </a:spcAft>
        <a:buChar char="•"/>
        <a:defRPr lang="en-US" sz="2200" dirty="0" smtClean="0">
          <a:solidFill>
            <a:schemeClr val="tx1"/>
          </a:solidFill>
          <a:latin typeface="+mn-lt"/>
          <a:ea typeface="+mn-ea"/>
          <a:cs typeface="Calibri"/>
        </a:defRPr>
      </a:lvl1pPr>
      <a:lvl2pPr marL="442913" indent="-257175" algn="l" rtl="0" eaLnBrk="0" fontAlgn="base" hangingPunct="0">
        <a:spcBef>
          <a:spcPct val="20000"/>
        </a:spcBef>
        <a:spcAft>
          <a:spcPct val="0"/>
        </a:spcAft>
        <a:buFont typeface="Arial"/>
        <a:buChar char="•"/>
        <a:defRPr lang="en-US" sz="2200" dirty="0" smtClean="0">
          <a:solidFill>
            <a:schemeClr val="tx1"/>
          </a:solidFill>
          <a:latin typeface="+mn-lt"/>
          <a:cs typeface="Calibri"/>
        </a:defRPr>
      </a:lvl2pPr>
      <a:lvl3pPr marL="533400" indent="-317500" algn="l" defTabSz="895350" rtl="0" eaLnBrk="0" fontAlgn="base" hangingPunct="0">
        <a:spcBef>
          <a:spcPct val="20000"/>
        </a:spcBef>
        <a:spcAft>
          <a:spcPct val="0"/>
        </a:spcAft>
        <a:buSzPct val="80000"/>
        <a:buFont typeface="Wingdings" charset="2"/>
        <a:buChar char="Ø"/>
        <a:defRPr lang="en-US" sz="2000" dirty="0" smtClean="0">
          <a:solidFill>
            <a:schemeClr val="tx1"/>
          </a:solidFill>
          <a:latin typeface="+mn-lt"/>
          <a:cs typeface="Calibri"/>
        </a:defRPr>
      </a:lvl3pPr>
      <a:lvl4pPr marL="714375" indent="-180975" algn="l" defTabSz="714375" rtl="0" eaLnBrk="0" fontAlgn="base" hangingPunct="0">
        <a:spcBef>
          <a:spcPct val="20000"/>
        </a:spcBef>
        <a:spcAft>
          <a:spcPct val="0"/>
        </a:spcAft>
        <a:buFont typeface="Arial"/>
        <a:buChar char="•"/>
        <a:defRPr lang="en-US" sz="2000" dirty="0" smtClean="0">
          <a:solidFill>
            <a:schemeClr val="tx1"/>
          </a:solidFill>
          <a:latin typeface="+mn-lt"/>
          <a:cs typeface="Calibri"/>
        </a:defRPr>
      </a:lvl4pPr>
      <a:lvl5pPr marL="1082675" indent="-228600" algn="l" rtl="0" eaLnBrk="0" fontAlgn="base" hangingPunct="0">
        <a:spcBef>
          <a:spcPct val="20000"/>
        </a:spcBef>
        <a:spcAft>
          <a:spcPct val="0"/>
        </a:spcAft>
        <a:buChar char="»"/>
        <a:defRPr lang="en-US" sz="1000" dirty="0" smtClean="0">
          <a:solidFill>
            <a:schemeClr val="tx1"/>
          </a:solidFill>
          <a:latin typeface="+mn-lt"/>
          <a:cs typeface="Calibri"/>
        </a:defRPr>
      </a:lvl5pPr>
      <a:lvl6pPr marL="2514600" indent="-228600" algn="l" rtl="0" fontAlgn="base">
        <a:spcBef>
          <a:spcPct val="20000"/>
        </a:spcBef>
        <a:spcAft>
          <a:spcPct val="0"/>
        </a:spcAft>
        <a:buChar char="»"/>
        <a:defRPr sz="3200">
          <a:solidFill>
            <a:srgbClr val="003399"/>
          </a:solidFill>
          <a:latin typeface="+mn-lt"/>
        </a:defRPr>
      </a:lvl6pPr>
      <a:lvl7pPr marL="2971800" indent="-228600" algn="l" rtl="0" fontAlgn="base">
        <a:spcBef>
          <a:spcPct val="20000"/>
        </a:spcBef>
        <a:spcAft>
          <a:spcPct val="0"/>
        </a:spcAft>
        <a:buChar char="»"/>
        <a:defRPr sz="3200">
          <a:solidFill>
            <a:srgbClr val="003399"/>
          </a:solidFill>
          <a:latin typeface="+mn-lt"/>
        </a:defRPr>
      </a:lvl7pPr>
      <a:lvl8pPr marL="3429000" indent="-228600" algn="l" rtl="0" fontAlgn="base">
        <a:spcBef>
          <a:spcPct val="20000"/>
        </a:spcBef>
        <a:spcAft>
          <a:spcPct val="0"/>
        </a:spcAft>
        <a:buChar char="»"/>
        <a:defRPr sz="3200">
          <a:solidFill>
            <a:srgbClr val="003399"/>
          </a:solidFill>
          <a:latin typeface="+mn-lt"/>
        </a:defRPr>
      </a:lvl8pPr>
      <a:lvl9pPr marL="3886200" indent="-228600" algn="l" rtl="0" fontAlgn="base">
        <a:spcBef>
          <a:spcPct val="20000"/>
        </a:spcBef>
        <a:spcAft>
          <a:spcPct val="0"/>
        </a:spcAft>
        <a:buChar char="»"/>
        <a:defRPr sz="32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twitter.com/ClimateRsrc/status/1592084718321041409"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climatescenarios.org/primer" TargetMode="External"/><Relationship Id="rId1" Type="http://schemas.openxmlformats.org/officeDocument/2006/relationships/slideLayout" Target="../slideLayouts/slideLayout4.xml"/><Relationship Id="rId5" Type="http://schemas.openxmlformats.org/officeDocument/2006/relationships/hyperlink" Target="http://senses-project.org/"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s://doi.org/10.3386/w21097"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s://bit.ly/2Z3XJrt"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hyperlink" Target="https://bit.ly/2Z3XJrt" TargetMode="External"/><Relationship Id="rId11" Type="http://schemas.openxmlformats.org/officeDocument/2006/relationships/image" Target="../media/image31.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jpe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38/s41558-018-0317-4" TargetMode="External"/><Relationship Id="rId2" Type="http://schemas.openxmlformats.org/officeDocument/2006/relationships/hyperlink" Target="http://www.climatescenarios.org/primer" TargetMode="External"/><Relationship Id="rId1" Type="http://schemas.openxmlformats.org/officeDocument/2006/relationships/slideLayout" Target="../slideLayouts/slideLayout1.xml"/><Relationship Id="rId4" Type="http://schemas.openxmlformats.org/officeDocument/2006/relationships/hyperlink" Target="https://rdcu.be/9i8a"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hyperlink" Target="https://sciencetechnologystudies.journal.fi/forthcoming/article/65031/40929" TargetMode="Externa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tntcat.iiasa.ac.at/AR5DB/"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hyperlink" Target="https://tntcat.iiasa.ac.at/AR5DB/"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ww.ipcc.ch/sr15/" TargetMode="External"/><Relationship Id="rId2" Type="http://schemas.openxmlformats.org/officeDocument/2006/relationships/hyperlink" Target="https://data.ece.iiasa.ac.at/iamc-1.5c-explorer" TargetMode="External"/><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hyperlink" Target="https://www.ipcc.ch/sr15/"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1038/s41558-018-0317-4"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data.ene.iiasa.ac.at/iamc-1.5c-explore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ata.ene.iiasa.ac.at/iamc-1.5c-explorer"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data.ene.iiasa.ac.at/iamc-1.5c-explorer" TargetMode="External"/><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data.ene.iiasa.ac.at/iamc-1.5c-explorer" TargetMode="External"/><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hyperlink" Target="https://doi.org/10.1016/j.envsoft.2018.04.002" TargetMode="External"/><Relationship Id="rId4" Type="http://schemas.openxmlformats.org/officeDocument/2006/relationships/hyperlink" Target="http://software.ene.iiasa.ac.at/aneri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ata.ene.iiasa.ac.at/sr15_scenario_analysis" TargetMode="External"/><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data.ene.iiasa.ac.at/sr15_scenario_analysis" TargetMode="External"/><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hyperlink" Target="https://doi.org/10.1038/s41558-018-0317-4" TargetMode="External"/><Relationship Id="rId3" Type="http://schemas.openxmlformats.org/officeDocument/2006/relationships/hyperlink" Target="https://data.ece.iiasa.ac.at/iamc-1.5c-explorer" TargetMode="External"/><Relationship Id="rId7" Type="http://schemas.openxmlformats.org/officeDocument/2006/relationships/hyperlink" Target="https://pyam-iamc.readthedocs.io/"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github.com/iiasa/ipcc_sr15_scenario_analysis/" TargetMode="External"/><Relationship Id="rId5" Type="http://schemas.openxmlformats.org/officeDocument/2006/relationships/hyperlink" Target="https://data.ece.iiasa.ac.at/sr15_scenario_analysis" TargetMode="External"/><Relationship Id="rId10" Type="http://schemas.openxmlformats.org/officeDocument/2006/relationships/hyperlink" Target="https://www.ipcc.ch/sr15/" TargetMode="External"/><Relationship Id="rId4" Type="http://schemas.openxmlformats.org/officeDocument/2006/relationships/hyperlink" Target="https://doi.org/10.22022/SR15/08-2018.15429" TargetMode="External"/><Relationship Id="rId9"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hyperlink" Target="https://t.ly/sbrL" TargetMode="Externa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6.png"/><Relationship Id="rId4" Type="http://schemas.openxmlformats.org/officeDocument/2006/relationships/hyperlink" Target="http://data.ece.iiasa.ac.at/ar6"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pyam-iamc.readthedocs.io/" TargetMode="External"/><Relationship Id="rId3" Type="http://schemas.openxmlformats.org/officeDocument/2006/relationships/image" Target="../media/image54.png"/><Relationship Id="rId7" Type="http://schemas.openxmlformats.org/officeDocument/2006/relationships/hyperlink" Target="https://twitter.com/search?q=%23pyam_iamc"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hyperlink" Target="https://doi.org/10.12688/openreseurope.13633.2" TargetMode="External"/><Relationship Id="rId9"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doi.org/10.1088/1748-9326/aabf45" TargetMode="External"/><Relationship Id="rId4" Type="http://schemas.openxmlformats.org/officeDocument/2006/relationships/hyperlink" Target="https://www.nature.com/immersive/d41586-019-02711-4/index.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www.carbonbrief.org/qa-how-integrated-assessment-models-are-used-to-study-climate-change"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a:extLst>
              <a:ext uri="{FF2B5EF4-FFF2-40B4-BE49-F238E27FC236}">
                <a16:creationId xmlns:a16="http://schemas.microsoft.com/office/drawing/2014/main" id="{A2B1C082-539F-CF4F-8F63-C3F6D06F13C7}"/>
              </a:ext>
            </a:extLst>
          </p:cNvPr>
          <p:cNvSpPr>
            <a:spLocks noGrp="1"/>
          </p:cNvSpPr>
          <p:nvPr>
            <p:ph type="subTitle" idx="1"/>
          </p:nvPr>
        </p:nvSpPr>
        <p:spPr/>
        <p:txBody>
          <a:bodyPr/>
          <a:lstStyle/>
          <a:p>
            <a:r>
              <a:rPr lang="en-GB" dirty="0"/>
              <a:t>Open-Source Energy System </a:t>
            </a:r>
            <a:r>
              <a:rPr lang="en-GB" dirty="0" err="1"/>
              <a:t>Modeling</a:t>
            </a:r>
            <a:br>
              <a:rPr lang="en-GB" dirty="0"/>
            </a:br>
            <a:r>
              <a:rPr lang="en-GB" dirty="0"/>
              <a:t>TU Wien, VU 370.062</a:t>
            </a:r>
          </a:p>
        </p:txBody>
      </p:sp>
      <p:sp>
        <p:nvSpPr>
          <p:cNvPr id="6" name="Textplatzhalter 5">
            <a:extLst>
              <a:ext uri="{FF2B5EF4-FFF2-40B4-BE49-F238E27FC236}">
                <a16:creationId xmlns:a16="http://schemas.microsoft.com/office/drawing/2014/main" id="{A570B20D-FA72-FD4F-9311-BBDA349877B3}"/>
              </a:ext>
            </a:extLst>
          </p:cNvPr>
          <p:cNvSpPr>
            <a:spLocks noGrp="1"/>
          </p:cNvSpPr>
          <p:nvPr>
            <p:ph type="body" sz="quarter" idx="10"/>
          </p:nvPr>
        </p:nvSpPr>
        <p:spPr/>
        <p:txBody>
          <a:bodyPr/>
          <a:lstStyle/>
          <a:p>
            <a:r>
              <a:rPr lang="en-GB"/>
              <a:t>Dipl.-Ing. Dr. Daniel Huppmann</a:t>
            </a:r>
            <a:endParaRPr lang="en-GB" dirty="0"/>
          </a:p>
        </p:txBody>
      </p:sp>
      <p:sp>
        <p:nvSpPr>
          <p:cNvPr id="3" name="Titel 2">
            <a:extLst>
              <a:ext uri="{FF2B5EF4-FFF2-40B4-BE49-F238E27FC236}">
                <a16:creationId xmlns:a16="http://schemas.microsoft.com/office/drawing/2014/main" id="{D0AE4D2E-19CA-ED4D-A7E8-FA9B1538ECA2}"/>
              </a:ext>
            </a:extLst>
          </p:cNvPr>
          <p:cNvSpPr>
            <a:spLocks noGrp="1"/>
          </p:cNvSpPr>
          <p:nvPr>
            <p:ph type="title"/>
          </p:nvPr>
        </p:nvSpPr>
        <p:spPr/>
        <p:txBody>
          <a:bodyPr/>
          <a:lstStyle/>
          <a:p>
            <a:r>
              <a:rPr lang="en-GB" dirty="0"/>
              <a:t>Lecture 3:</a:t>
            </a:r>
            <a:br>
              <a:rPr lang="en-GB" dirty="0"/>
            </a:br>
            <a:r>
              <a:rPr lang="en-GB" dirty="0"/>
              <a:t>Integrated assessment of climate change </a:t>
            </a:r>
            <a:br>
              <a:rPr lang="en-GB" dirty="0"/>
            </a:br>
            <a:r>
              <a:rPr lang="en-GB" dirty="0"/>
              <a:t>and sustainable development</a:t>
            </a:r>
          </a:p>
        </p:txBody>
      </p:sp>
      <p:pic>
        <p:nvPicPr>
          <p:cNvPr id="14" name="Bild 15">
            <a:extLst>
              <a:ext uri="{FF2B5EF4-FFF2-40B4-BE49-F238E27FC236}">
                <a16:creationId xmlns:a16="http://schemas.microsoft.com/office/drawing/2014/main" id="{1EAF49F9-C9EA-794D-A74C-30F4CC0EC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660" y="260648"/>
            <a:ext cx="917541" cy="900000"/>
          </a:xfrm>
          <a:prstGeom prst="rect">
            <a:avLst/>
          </a:prstGeom>
        </p:spPr>
      </p:pic>
      <p:pic>
        <p:nvPicPr>
          <p:cNvPr id="4" name="Grafik 3">
            <a:extLst>
              <a:ext uri="{FF2B5EF4-FFF2-40B4-BE49-F238E27FC236}">
                <a16:creationId xmlns:a16="http://schemas.microsoft.com/office/drawing/2014/main" id="{47F666B6-A91F-254E-A663-22F3BBD9A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59" y="260648"/>
            <a:ext cx="3013636" cy="900000"/>
          </a:xfrm>
          <a:prstGeom prst="rect">
            <a:avLst/>
          </a:prstGeom>
        </p:spPr>
      </p:pic>
    </p:spTree>
    <p:extLst>
      <p:ext uri="{BB962C8B-B14F-4D97-AF65-F5344CB8AC3E}">
        <p14:creationId xmlns:p14="http://schemas.microsoft.com/office/powerpoint/2010/main" val="72227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BC006-450B-9E8F-BB91-5579010CC2D9}"/>
              </a:ext>
            </a:extLst>
          </p:cNvPr>
          <p:cNvSpPr>
            <a:spLocks noGrp="1"/>
          </p:cNvSpPr>
          <p:nvPr>
            <p:ph type="title"/>
          </p:nvPr>
        </p:nvSpPr>
        <p:spPr/>
        <p:txBody>
          <a:bodyPr/>
          <a:lstStyle/>
          <a:p>
            <a:r>
              <a:rPr lang="en-US" dirty="0"/>
              <a:t>The Shared Socioeconomic Pathways (SSPs)</a:t>
            </a:r>
          </a:p>
        </p:txBody>
      </p:sp>
      <p:pic>
        <p:nvPicPr>
          <p:cNvPr id="8" name="Inhaltsplatzhalter 7">
            <a:extLst>
              <a:ext uri="{FF2B5EF4-FFF2-40B4-BE49-F238E27FC236}">
                <a16:creationId xmlns:a16="http://schemas.microsoft.com/office/drawing/2014/main" id="{1777B6A9-ACF3-29C8-CF20-F438968A803D}"/>
              </a:ext>
            </a:extLst>
          </p:cNvPr>
          <p:cNvPicPr>
            <a:picLocks noGrp="1" noChangeAspect="1"/>
          </p:cNvPicPr>
          <p:nvPr>
            <p:ph sz="half" idx="1"/>
          </p:nvPr>
        </p:nvPicPr>
        <p:blipFill>
          <a:blip r:embed="rId2"/>
          <a:stretch>
            <a:fillRect/>
          </a:stretch>
        </p:blipFill>
        <p:spPr>
          <a:xfrm>
            <a:off x="911425" y="1771501"/>
            <a:ext cx="5171744" cy="3861569"/>
          </a:xfrm>
          <a:prstGeom prst="rect">
            <a:avLst/>
          </a:prstGeom>
        </p:spPr>
      </p:pic>
      <p:sp>
        <p:nvSpPr>
          <p:cNvPr id="10" name="Inhaltsplatzhalter 9">
            <a:extLst>
              <a:ext uri="{FF2B5EF4-FFF2-40B4-BE49-F238E27FC236}">
                <a16:creationId xmlns:a16="http://schemas.microsoft.com/office/drawing/2014/main" id="{CFCEACB6-1A89-A14E-2BB1-F80E30E471B2}"/>
              </a:ext>
            </a:extLst>
          </p:cNvPr>
          <p:cNvSpPr>
            <a:spLocks noGrp="1"/>
          </p:cNvSpPr>
          <p:nvPr>
            <p:ph sz="half" idx="2"/>
          </p:nvPr>
        </p:nvSpPr>
        <p:spPr>
          <a:xfrm>
            <a:off x="6345767" y="1771501"/>
            <a:ext cx="5230284" cy="4206380"/>
          </a:xfrm>
        </p:spPr>
        <p:txBody>
          <a:bodyPr/>
          <a:lstStyle/>
          <a:p>
            <a:endParaRPr lang="en-US" dirty="0"/>
          </a:p>
          <a:p>
            <a:r>
              <a:rPr lang="en-US" dirty="0"/>
              <a:t>SSPs represent different futures</a:t>
            </a:r>
            <a:br>
              <a:rPr lang="en-US" dirty="0"/>
            </a:br>
            <a:r>
              <a:rPr lang="en-US" i="1" dirty="0"/>
              <a:t>assuming no climate policy</a:t>
            </a:r>
          </a:p>
          <a:p>
            <a:r>
              <a:rPr lang="en-US" dirty="0"/>
              <a:t>Each SSP has distinct assumptions about</a:t>
            </a:r>
            <a:br>
              <a:rPr lang="en-US" dirty="0"/>
            </a:br>
            <a:r>
              <a:rPr lang="en-US" dirty="0"/>
              <a:t>external drivers like population &amp; GDP</a:t>
            </a:r>
          </a:p>
          <a:p>
            <a:r>
              <a:rPr lang="en-US" dirty="0"/>
              <a:t>Multiple IAMs implement all SSPs</a:t>
            </a:r>
          </a:p>
          <a:p>
            <a:pPr lvl="1"/>
            <a:r>
              <a:rPr lang="en-US" dirty="0"/>
              <a:t>See </a:t>
            </a:r>
            <a:r>
              <a:rPr lang="en-US" dirty="0" err="1"/>
              <a:t>Riahi</a:t>
            </a:r>
            <a:r>
              <a:rPr lang="en-US" dirty="0"/>
              <a:t> et al. (2016) and</a:t>
            </a:r>
            <a:br>
              <a:rPr lang="en-US" dirty="0"/>
            </a:br>
            <a:r>
              <a:rPr lang="en-US" dirty="0" err="1"/>
              <a:t>Rogelj</a:t>
            </a:r>
            <a:r>
              <a:rPr lang="en-US" dirty="0"/>
              <a:t> et al. (2017) for details</a:t>
            </a:r>
          </a:p>
          <a:p>
            <a:r>
              <a:rPr lang="en-US" dirty="0"/>
              <a:t>Not all SSP implementations are compatible with different levels of climate ambition</a:t>
            </a:r>
          </a:p>
        </p:txBody>
      </p:sp>
      <p:sp>
        <p:nvSpPr>
          <p:cNvPr id="4" name="Textplatzhalter 3">
            <a:extLst>
              <a:ext uri="{FF2B5EF4-FFF2-40B4-BE49-F238E27FC236}">
                <a16:creationId xmlns:a16="http://schemas.microsoft.com/office/drawing/2014/main" id="{26AA98C4-12FA-7CDA-C398-DA678E5C361E}"/>
              </a:ext>
            </a:extLst>
          </p:cNvPr>
          <p:cNvSpPr>
            <a:spLocks noGrp="1"/>
          </p:cNvSpPr>
          <p:nvPr>
            <p:ph type="body" sz="quarter" idx="12"/>
          </p:nvPr>
        </p:nvSpPr>
        <p:spPr/>
        <p:txBody>
          <a:bodyPr/>
          <a:lstStyle/>
          <a:p>
            <a:r>
              <a:rPr lang="en-US"/>
              <a:t>The SSPs allow to analyse climate policy relative to alternative futures</a:t>
            </a:r>
          </a:p>
        </p:txBody>
      </p:sp>
      <p:sp>
        <p:nvSpPr>
          <p:cNvPr id="6" name="Fußzeilenplatzhalter 5">
            <a:extLst>
              <a:ext uri="{FF2B5EF4-FFF2-40B4-BE49-F238E27FC236}">
                <a16:creationId xmlns:a16="http://schemas.microsoft.com/office/drawing/2014/main" id="{5CB78EA8-13AF-339E-7B3B-2F1DC61221C2}"/>
              </a:ext>
            </a:extLst>
          </p:cNvPr>
          <p:cNvSpPr>
            <a:spLocks noGrp="1"/>
          </p:cNvSpPr>
          <p:nvPr>
            <p:ph type="ftr" sz="quarter" idx="14"/>
          </p:nvPr>
        </p:nvSpPr>
        <p:spPr/>
        <p:txBody>
          <a:bodyPr/>
          <a:lstStyle/>
          <a:p>
            <a:pPr>
              <a:defRPr/>
            </a:pPr>
            <a:r>
              <a:rPr lang="en-US"/>
              <a:t>Open-Source Energy System Modeling, Lecture 3</a:t>
            </a:r>
            <a:endParaRPr lang="en-US" dirty="0"/>
          </a:p>
        </p:txBody>
      </p:sp>
      <p:sp>
        <p:nvSpPr>
          <p:cNvPr id="7" name="Foliennummernplatzhalter 6">
            <a:extLst>
              <a:ext uri="{FF2B5EF4-FFF2-40B4-BE49-F238E27FC236}">
                <a16:creationId xmlns:a16="http://schemas.microsoft.com/office/drawing/2014/main" id="{E504C22F-5203-588F-948B-EE6344C77CE9}"/>
              </a:ext>
            </a:extLst>
          </p:cNvPr>
          <p:cNvSpPr>
            <a:spLocks noGrp="1"/>
          </p:cNvSpPr>
          <p:nvPr>
            <p:ph type="sldNum" sz="quarter" idx="15"/>
          </p:nvPr>
        </p:nvSpPr>
        <p:spPr/>
        <p:txBody>
          <a:bodyPr/>
          <a:lstStyle/>
          <a:p>
            <a:fld id="{7F5633C8-4A1E-AE41-9551-4706842F4652}" type="slidenum">
              <a:rPr lang="uk-UA" smtClean="0"/>
              <a:pPr/>
              <a:t>10</a:t>
            </a:fld>
            <a:endParaRPr lang="uk-UA" dirty="0"/>
          </a:p>
        </p:txBody>
      </p:sp>
      <p:sp>
        <p:nvSpPr>
          <p:cNvPr id="9" name="Textplatzhalter 8">
            <a:extLst>
              <a:ext uri="{FF2B5EF4-FFF2-40B4-BE49-F238E27FC236}">
                <a16:creationId xmlns:a16="http://schemas.microsoft.com/office/drawing/2014/main" id="{FD0CACE5-3243-B903-FFAC-C2CF366317A5}"/>
              </a:ext>
            </a:extLst>
          </p:cNvPr>
          <p:cNvSpPr>
            <a:spLocks noGrp="1"/>
          </p:cNvSpPr>
          <p:nvPr>
            <p:ph type="body" sz="quarter" idx="23"/>
          </p:nvPr>
        </p:nvSpPr>
        <p:spPr>
          <a:xfrm>
            <a:off x="911426" y="5877272"/>
            <a:ext cx="5231141" cy="504056"/>
          </a:xfrm>
        </p:spPr>
        <p:txBody>
          <a:bodyPr/>
          <a:lstStyle/>
          <a:p>
            <a:r>
              <a:rPr lang="en-US"/>
              <a:t>Schematic illustration of main steps in developing the SSPs,</a:t>
            </a:r>
            <a:br>
              <a:rPr lang="en-US"/>
            </a:br>
            <a:r>
              <a:rPr lang="en-US"/>
              <a:t>Fig. 1, O’Neill et al. (2017)</a:t>
            </a:r>
          </a:p>
        </p:txBody>
      </p:sp>
      <p:sp>
        <p:nvSpPr>
          <p:cNvPr id="11" name="Textplatzhalter 10">
            <a:extLst>
              <a:ext uri="{FF2B5EF4-FFF2-40B4-BE49-F238E27FC236}">
                <a16:creationId xmlns:a16="http://schemas.microsoft.com/office/drawing/2014/main" id="{676E33B3-D011-9C5A-9494-12F300BCD7F8}"/>
              </a:ext>
            </a:extLst>
          </p:cNvPr>
          <p:cNvSpPr>
            <a:spLocks noGrp="1"/>
          </p:cNvSpPr>
          <p:nvPr>
            <p:ph type="body" sz="quarter" idx="24"/>
          </p:nvPr>
        </p:nvSpPr>
        <p:spPr/>
        <p:txBody>
          <a:bodyPr/>
          <a:lstStyle/>
          <a:p>
            <a:endParaRPr lang="en-US"/>
          </a:p>
        </p:txBody>
      </p:sp>
      <p:sp>
        <p:nvSpPr>
          <p:cNvPr id="3" name="Datumsplatzhalter 2">
            <a:extLst>
              <a:ext uri="{FF2B5EF4-FFF2-40B4-BE49-F238E27FC236}">
                <a16:creationId xmlns:a16="http://schemas.microsoft.com/office/drawing/2014/main" id="{DCAF8CB8-3F10-40C4-8061-E27E4B77E3A9}"/>
              </a:ext>
            </a:extLst>
          </p:cNvPr>
          <p:cNvSpPr>
            <a:spLocks noGrp="1"/>
          </p:cNvSpPr>
          <p:nvPr>
            <p:ph type="dt" sz="half" idx="13"/>
          </p:nvPr>
        </p:nvSpPr>
        <p:spPr/>
        <p:txBody>
          <a:bodyPr/>
          <a:lstStyle/>
          <a:p>
            <a:r>
              <a:rPr lang="de-AT"/>
              <a:t>Daniel Huppmann</a:t>
            </a:r>
            <a:endParaRPr lang="hr-HR" dirty="0"/>
          </a:p>
        </p:txBody>
      </p:sp>
    </p:spTree>
    <p:extLst>
      <p:ext uri="{BB962C8B-B14F-4D97-AF65-F5344CB8AC3E}">
        <p14:creationId xmlns:p14="http://schemas.microsoft.com/office/powerpoint/2010/main" val="1367342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9FE81AF-6AD9-5E44-E3C9-ED6C1023408B}"/>
              </a:ext>
            </a:extLst>
          </p:cNvPr>
          <p:cNvSpPr>
            <a:spLocks noGrp="1"/>
          </p:cNvSpPr>
          <p:nvPr>
            <p:ph type="title"/>
          </p:nvPr>
        </p:nvSpPr>
        <p:spPr/>
        <p:txBody>
          <a:bodyPr/>
          <a:lstStyle/>
          <a:p>
            <a:r>
              <a:rPr lang="en-US"/>
              <a:t>Combining RCPs and SSPs</a:t>
            </a:r>
          </a:p>
        </p:txBody>
      </p:sp>
      <p:pic>
        <p:nvPicPr>
          <p:cNvPr id="8" name="Inhaltsplatzhalter 7">
            <a:extLst>
              <a:ext uri="{FF2B5EF4-FFF2-40B4-BE49-F238E27FC236}">
                <a16:creationId xmlns:a16="http://schemas.microsoft.com/office/drawing/2014/main" id="{2731829B-7497-70B5-91C4-F8DF9F321EBC}"/>
              </a:ext>
            </a:extLst>
          </p:cNvPr>
          <p:cNvPicPr>
            <a:picLocks noGrp="1" noChangeAspect="1"/>
          </p:cNvPicPr>
          <p:nvPr>
            <p:ph sz="half" idx="1"/>
          </p:nvPr>
        </p:nvPicPr>
        <p:blipFill>
          <a:blip r:embed="rId2"/>
          <a:stretch>
            <a:fillRect/>
          </a:stretch>
        </p:blipFill>
        <p:spPr>
          <a:xfrm>
            <a:off x="551384" y="2469462"/>
            <a:ext cx="6750586" cy="3407810"/>
          </a:xfrm>
          <a:prstGeom prst="rect">
            <a:avLst/>
          </a:prstGeom>
        </p:spPr>
      </p:pic>
      <p:sp>
        <p:nvSpPr>
          <p:cNvPr id="2" name="Inhaltsplatzhalter 1">
            <a:extLst>
              <a:ext uri="{FF2B5EF4-FFF2-40B4-BE49-F238E27FC236}">
                <a16:creationId xmlns:a16="http://schemas.microsoft.com/office/drawing/2014/main" id="{FE4AECBA-2566-85BB-4C51-55EED3C30789}"/>
              </a:ext>
            </a:extLst>
          </p:cNvPr>
          <p:cNvSpPr>
            <a:spLocks noGrp="1"/>
          </p:cNvSpPr>
          <p:nvPr>
            <p:ph sz="half" idx="2"/>
          </p:nvPr>
        </p:nvSpPr>
        <p:spPr>
          <a:xfrm>
            <a:off x="7464151" y="3140968"/>
            <a:ext cx="4111899" cy="2836912"/>
          </a:xfrm>
        </p:spPr>
        <p:txBody>
          <a:bodyPr/>
          <a:lstStyle/>
          <a:p>
            <a:pPr marL="0" indent="0">
              <a:buNone/>
            </a:pPr>
            <a:r>
              <a:rPr lang="en-US" sz="2000"/>
              <a:t>The name of the scenarios combine</a:t>
            </a:r>
            <a:br>
              <a:rPr lang="en-US" sz="2000"/>
            </a:br>
            <a:r>
              <a:rPr lang="en-US" sz="2000"/>
              <a:t>the SSP storyline (which assumes no climate policy) and the RCP target value (representing the ambition level of climate policy measures)</a:t>
            </a:r>
            <a:br>
              <a:rPr lang="en-US" sz="2000"/>
            </a:br>
            <a:endParaRPr lang="en-US" sz="2000"/>
          </a:p>
        </p:txBody>
      </p:sp>
      <p:sp>
        <p:nvSpPr>
          <p:cNvPr id="10" name="Textplatzhalter 9">
            <a:extLst>
              <a:ext uri="{FF2B5EF4-FFF2-40B4-BE49-F238E27FC236}">
                <a16:creationId xmlns:a16="http://schemas.microsoft.com/office/drawing/2014/main" id="{4DF13FF5-407C-3828-16A5-FA9711C0E069}"/>
              </a:ext>
            </a:extLst>
          </p:cNvPr>
          <p:cNvSpPr>
            <a:spLocks noGrp="1"/>
          </p:cNvSpPr>
          <p:nvPr>
            <p:ph type="body" sz="quarter" idx="12"/>
          </p:nvPr>
        </p:nvSpPr>
        <p:spPr/>
        <p:txBody>
          <a:bodyPr/>
          <a:lstStyle/>
          <a:p>
            <a:r>
              <a:rPr lang="en-US" dirty="0"/>
              <a:t>In the IPCC AR6 report, scenarios combining an SSP storyline</a:t>
            </a:r>
            <a:br>
              <a:rPr lang="en-US" dirty="0"/>
            </a:br>
            <a:r>
              <a:rPr lang="en-US" dirty="0"/>
              <a:t>and a RCP “climate ambition level” were used as benchmarks</a:t>
            </a:r>
          </a:p>
        </p:txBody>
      </p:sp>
      <p:sp>
        <p:nvSpPr>
          <p:cNvPr id="6" name="Fußzeilenplatzhalter 5">
            <a:extLst>
              <a:ext uri="{FF2B5EF4-FFF2-40B4-BE49-F238E27FC236}">
                <a16:creationId xmlns:a16="http://schemas.microsoft.com/office/drawing/2014/main" id="{CA7FF2E5-B784-DFCC-0221-BB951FDE4E9F}"/>
              </a:ext>
            </a:extLst>
          </p:cNvPr>
          <p:cNvSpPr>
            <a:spLocks noGrp="1"/>
          </p:cNvSpPr>
          <p:nvPr>
            <p:ph type="ftr" sz="quarter" idx="14"/>
          </p:nvPr>
        </p:nvSpPr>
        <p:spPr/>
        <p:txBody>
          <a:bodyPr/>
          <a:lstStyle/>
          <a:p>
            <a:pPr>
              <a:defRPr/>
            </a:pPr>
            <a:r>
              <a:rPr lang="en-US"/>
              <a:t>Open-Source Energy System Modeling, Lecture 3</a:t>
            </a:r>
            <a:endParaRPr lang="en-US" dirty="0"/>
          </a:p>
        </p:txBody>
      </p:sp>
      <p:sp>
        <p:nvSpPr>
          <p:cNvPr id="7" name="Foliennummernplatzhalter 6">
            <a:extLst>
              <a:ext uri="{FF2B5EF4-FFF2-40B4-BE49-F238E27FC236}">
                <a16:creationId xmlns:a16="http://schemas.microsoft.com/office/drawing/2014/main" id="{756FC15E-8B64-9139-2E65-13045609627A}"/>
              </a:ext>
            </a:extLst>
          </p:cNvPr>
          <p:cNvSpPr>
            <a:spLocks noGrp="1"/>
          </p:cNvSpPr>
          <p:nvPr>
            <p:ph type="sldNum" sz="quarter" idx="15"/>
          </p:nvPr>
        </p:nvSpPr>
        <p:spPr/>
        <p:txBody>
          <a:bodyPr/>
          <a:lstStyle/>
          <a:p>
            <a:fld id="{7F5633C8-4A1E-AE41-9551-4706842F4652}" type="slidenum">
              <a:rPr lang="uk-UA" smtClean="0"/>
              <a:pPr/>
              <a:t>11</a:t>
            </a:fld>
            <a:endParaRPr lang="uk-UA" dirty="0"/>
          </a:p>
        </p:txBody>
      </p:sp>
      <p:sp>
        <p:nvSpPr>
          <p:cNvPr id="11" name="Textplatzhalter 10">
            <a:extLst>
              <a:ext uri="{FF2B5EF4-FFF2-40B4-BE49-F238E27FC236}">
                <a16:creationId xmlns:a16="http://schemas.microsoft.com/office/drawing/2014/main" id="{8F8500BB-72B9-1363-9540-D1193775F794}"/>
              </a:ext>
            </a:extLst>
          </p:cNvPr>
          <p:cNvSpPr>
            <a:spLocks noGrp="1"/>
          </p:cNvSpPr>
          <p:nvPr>
            <p:ph type="body" sz="quarter" idx="23"/>
          </p:nvPr>
        </p:nvSpPr>
        <p:spPr>
          <a:xfrm>
            <a:off x="695400" y="6093295"/>
            <a:ext cx="6489020" cy="323999"/>
          </a:xfrm>
        </p:spPr>
        <p:txBody>
          <a:bodyPr/>
          <a:lstStyle/>
          <a:p>
            <a:r>
              <a:rPr lang="en-US" dirty="0"/>
              <a:t>Global surface temperature change by RCP-SSP, IPCC AR6 WG1, SPM 8, Panel a</a:t>
            </a:r>
          </a:p>
        </p:txBody>
      </p:sp>
      <p:sp>
        <p:nvSpPr>
          <p:cNvPr id="3" name="Textplatzhalter 2">
            <a:extLst>
              <a:ext uri="{FF2B5EF4-FFF2-40B4-BE49-F238E27FC236}">
                <a16:creationId xmlns:a16="http://schemas.microsoft.com/office/drawing/2014/main" id="{232D0A58-7338-EB7C-A581-52D733460323}"/>
              </a:ext>
            </a:extLst>
          </p:cNvPr>
          <p:cNvSpPr>
            <a:spLocks noGrp="1"/>
          </p:cNvSpPr>
          <p:nvPr>
            <p:ph type="body" sz="quarter" idx="24"/>
          </p:nvPr>
        </p:nvSpPr>
        <p:spPr>
          <a:xfrm>
            <a:off x="7464335" y="6093296"/>
            <a:ext cx="4112573" cy="288032"/>
          </a:xfrm>
        </p:spPr>
        <p:txBody>
          <a:bodyPr/>
          <a:lstStyle/>
          <a:p>
            <a:endParaRPr lang="de-DE"/>
          </a:p>
        </p:txBody>
      </p:sp>
      <p:sp>
        <p:nvSpPr>
          <p:cNvPr id="4" name="Datumsplatzhalter 3">
            <a:extLst>
              <a:ext uri="{FF2B5EF4-FFF2-40B4-BE49-F238E27FC236}">
                <a16:creationId xmlns:a16="http://schemas.microsoft.com/office/drawing/2014/main" id="{C9DFAF8B-4B52-613E-D1D5-E589DE0E5ABD}"/>
              </a:ext>
            </a:extLst>
          </p:cNvPr>
          <p:cNvSpPr>
            <a:spLocks noGrp="1"/>
          </p:cNvSpPr>
          <p:nvPr>
            <p:ph type="dt" sz="half" idx="13"/>
          </p:nvPr>
        </p:nvSpPr>
        <p:spPr/>
        <p:txBody>
          <a:bodyPr/>
          <a:lstStyle/>
          <a:p>
            <a:r>
              <a:rPr lang="de-AT"/>
              <a:t>Daniel Huppmann</a:t>
            </a:r>
            <a:endParaRPr lang="hr-HR" dirty="0"/>
          </a:p>
        </p:txBody>
      </p:sp>
    </p:spTree>
    <p:extLst>
      <p:ext uri="{BB962C8B-B14F-4D97-AF65-F5344CB8AC3E}">
        <p14:creationId xmlns:p14="http://schemas.microsoft.com/office/powerpoint/2010/main" val="2983375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E5720-F933-5D32-C7A7-BAAD47B1272E}"/>
              </a:ext>
            </a:extLst>
          </p:cNvPr>
          <p:cNvSpPr>
            <a:spLocks noGrp="1"/>
          </p:cNvSpPr>
          <p:nvPr>
            <p:ph type="title"/>
          </p:nvPr>
        </p:nvSpPr>
        <p:spPr/>
        <p:txBody>
          <a:bodyPr/>
          <a:lstStyle/>
          <a:p>
            <a:r>
              <a:rPr lang="en-US" dirty="0"/>
              <a:t>The gap between current policies and pledges to reduce emissions</a:t>
            </a:r>
          </a:p>
        </p:txBody>
      </p:sp>
      <p:pic>
        <p:nvPicPr>
          <p:cNvPr id="9" name="Inhaltsplatzhalter 8">
            <a:extLst>
              <a:ext uri="{FF2B5EF4-FFF2-40B4-BE49-F238E27FC236}">
                <a16:creationId xmlns:a16="http://schemas.microsoft.com/office/drawing/2014/main" id="{90B42C66-3FE7-1B33-6FEE-2C9B0DDCC4A6}"/>
              </a:ext>
            </a:extLst>
          </p:cNvPr>
          <p:cNvPicPr>
            <a:picLocks noGrp="1" noChangeAspect="1"/>
          </p:cNvPicPr>
          <p:nvPr>
            <p:ph sz="quarter" idx="24"/>
          </p:nvPr>
        </p:nvPicPr>
        <p:blipFill>
          <a:blip r:embed="rId2"/>
          <a:stretch>
            <a:fillRect/>
          </a:stretch>
        </p:blipFill>
        <p:spPr>
          <a:xfrm>
            <a:off x="2362103" y="1607457"/>
            <a:ext cx="7755830" cy="4458527"/>
          </a:xfrm>
          <a:prstGeom prst="rect">
            <a:avLst/>
          </a:prstGeom>
        </p:spPr>
      </p:pic>
      <p:sp>
        <p:nvSpPr>
          <p:cNvPr id="4" name="Textplatzhalter 3">
            <a:extLst>
              <a:ext uri="{FF2B5EF4-FFF2-40B4-BE49-F238E27FC236}">
                <a16:creationId xmlns:a16="http://schemas.microsoft.com/office/drawing/2014/main" id="{D4A88F0D-FCBE-C2B1-F9B7-C3716764F3C7}"/>
              </a:ext>
            </a:extLst>
          </p:cNvPr>
          <p:cNvSpPr>
            <a:spLocks noGrp="1"/>
          </p:cNvSpPr>
          <p:nvPr>
            <p:ph type="body" sz="quarter" idx="23"/>
          </p:nvPr>
        </p:nvSpPr>
        <p:spPr/>
        <p:txBody>
          <a:bodyPr/>
          <a:lstStyle/>
          <a:p>
            <a:r>
              <a:rPr lang="en-US"/>
              <a:t>Figure ES.6, UN Emissions Gap Report, 2021</a:t>
            </a:r>
          </a:p>
        </p:txBody>
      </p:sp>
      <p:sp>
        <p:nvSpPr>
          <p:cNvPr id="5" name="Textplatzhalter 4">
            <a:extLst>
              <a:ext uri="{FF2B5EF4-FFF2-40B4-BE49-F238E27FC236}">
                <a16:creationId xmlns:a16="http://schemas.microsoft.com/office/drawing/2014/main" id="{464BB829-5392-2145-37C6-AE95CA1A1B44}"/>
              </a:ext>
            </a:extLst>
          </p:cNvPr>
          <p:cNvSpPr>
            <a:spLocks noGrp="1"/>
          </p:cNvSpPr>
          <p:nvPr>
            <p:ph type="body" sz="quarter" idx="12"/>
          </p:nvPr>
        </p:nvSpPr>
        <p:spPr/>
        <p:txBody>
          <a:bodyPr/>
          <a:lstStyle/>
          <a:p>
            <a:r>
              <a:rPr lang="en-US" dirty="0"/>
              <a:t>Where do we stand in terms of (promised) emissions reductions?</a:t>
            </a:r>
          </a:p>
        </p:txBody>
      </p:sp>
      <p:sp>
        <p:nvSpPr>
          <p:cNvPr id="7" name="Fußzeilenplatzhalter 6">
            <a:extLst>
              <a:ext uri="{FF2B5EF4-FFF2-40B4-BE49-F238E27FC236}">
                <a16:creationId xmlns:a16="http://schemas.microsoft.com/office/drawing/2014/main" id="{4BD1C5D0-14EA-1469-5F5F-CAF6A8B496C9}"/>
              </a:ext>
            </a:extLst>
          </p:cNvPr>
          <p:cNvSpPr>
            <a:spLocks noGrp="1"/>
          </p:cNvSpPr>
          <p:nvPr>
            <p:ph type="ftr" sz="quarter" idx="26"/>
          </p:nvPr>
        </p:nvSpPr>
        <p:spPr/>
        <p:txBody>
          <a:bodyPr/>
          <a:lstStyle/>
          <a:p>
            <a:pPr>
              <a:defRPr/>
            </a:pPr>
            <a:r>
              <a:rPr lang="en-US"/>
              <a:t>Open-Source Energy System Modeling, Lecture 3</a:t>
            </a:r>
            <a:endParaRPr lang="en-US" dirty="0"/>
          </a:p>
        </p:txBody>
      </p:sp>
      <p:sp>
        <p:nvSpPr>
          <p:cNvPr id="8" name="Foliennummernplatzhalter 7">
            <a:extLst>
              <a:ext uri="{FF2B5EF4-FFF2-40B4-BE49-F238E27FC236}">
                <a16:creationId xmlns:a16="http://schemas.microsoft.com/office/drawing/2014/main" id="{DAA508CD-5E0A-E1BA-D43F-730AA376B9F0}"/>
              </a:ext>
            </a:extLst>
          </p:cNvPr>
          <p:cNvSpPr>
            <a:spLocks noGrp="1"/>
          </p:cNvSpPr>
          <p:nvPr>
            <p:ph type="sldNum" sz="quarter" idx="27"/>
          </p:nvPr>
        </p:nvSpPr>
        <p:spPr/>
        <p:txBody>
          <a:bodyPr/>
          <a:lstStyle/>
          <a:p>
            <a:fld id="{7F5633C8-4A1E-AE41-9551-4706842F4652}" type="slidenum">
              <a:rPr lang="uk-UA" smtClean="0"/>
              <a:pPr/>
              <a:t>12</a:t>
            </a:fld>
            <a:endParaRPr lang="uk-UA" dirty="0"/>
          </a:p>
        </p:txBody>
      </p:sp>
      <p:sp>
        <p:nvSpPr>
          <p:cNvPr id="3" name="Datumsplatzhalter 2">
            <a:extLst>
              <a:ext uri="{FF2B5EF4-FFF2-40B4-BE49-F238E27FC236}">
                <a16:creationId xmlns:a16="http://schemas.microsoft.com/office/drawing/2014/main" id="{01B66F86-F878-CB36-756A-DE28EFEE97A6}"/>
              </a:ext>
            </a:extLst>
          </p:cNvPr>
          <p:cNvSpPr>
            <a:spLocks noGrp="1"/>
          </p:cNvSpPr>
          <p:nvPr>
            <p:ph type="dt" sz="half" idx="25"/>
          </p:nvPr>
        </p:nvSpPr>
        <p:spPr/>
        <p:txBody>
          <a:bodyPr/>
          <a:lstStyle/>
          <a:p>
            <a:r>
              <a:rPr lang="de-AT"/>
              <a:t>Daniel Huppmann</a:t>
            </a:r>
            <a:endParaRPr lang="hr-HR" dirty="0"/>
          </a:p>
        </p:txBody>
      </p:sp>
    </p:spTree>
    <p:extLst>
      <p:ext uri="{BB962C8B-B14F-4D97-AF65-F5344CB8AC3E}">
        <p14:creationId xmlns:p14="http://schemas.microsoft.com/office/powerpoint/2010/main" val="292940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4">
            <a:extLst>
              <a:ext uri="{FF2B5EF4-FFF2-40B4-BE49-F238E27FC236}">
                <a16:creationId xmlns:a16="http://schemas.microsoft.com/office/drawing/2014/main" id="{114AC484-15DF-6804-BCEF-9CD1A60241D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9192" r="53208" b="8411"/>
          <a:stretch/>
        </p:blipFill>
        <p:spPr>
          <a:xfrm>
            <a:off x="911425" y="2533235"/>
            <a:ext cx="4608511" cy="3560061"/>
          </a:xfrm>
        </p:spPr>
      </p:pic>
      <p:sp>
        <p:nvSpPr>
          <p:cNvPr id="22" name="Freihandform 21">
            <a:extLst>
              <a:ext uri="{FF2B5EF4-FFF2-40B4-BE49-F238E27FC236}">
                <a16:creationId xmlns:a16="http://schemas.microsoft.com/office/drawing/2014/main" id="{D6F0DF4A-6F8D-4D40-D3B1-64B66988637C}"/>
              </a:ext>
            </a:extLst>
          </p:cNvPr>
          <p:cNvSpPr/>
          <p:nvPr/>
        </p:nvSpPr>
        <p:spPr>
          <a:xfrm>
            <a:off x="5250731" y="1573489"/>
            <a:ext cx="989342" cy="1890769"/>
          </a:xfrm>
          <a:custGeom>
            <a:avLst/>
            <a:gdLst>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422097 h 422097"/>
              <a:gd name="connsiteX1" fmla="*/ 499621 w 1121790"/>
              <a:gd name="connsiteY1" fmla="*/ 7318 h 422097"/>
              <a:gd name="connsiteX2" fmla="*/ 1121790 w 1121790"/>
              <a:gd name="connsiteY2" fmla="*/ 35598 h 422097"/>
              <a:gd name="connsiteX3" fmla="*/ 1121790 w 1121790"/>
              <a:gd name="connsiteY3" fmla="*/ 35598 h 422097"/>
              <a:gd name="connsiteX0" fmla="*/ 0 w 1121790"/>
              <a:gd name="connsiteY0" fmla="*/ 425785 h 425785"/>
              <a:gd name="connsiteX1" fmla="*/ 499621 w 1121790"/>
              <a:gd name="connsiteY1" fmla="*/ 11006 h 425785"/>
              <a:gd name="connsiteX2" fmla="*/ 1121790 w 1121790"/>
              <a:gd name="connsiteY2" fmla="*/ 39286 h 425785"/>
              <a:gd name="connsiteX3" fmla="*/ 1121790 w 1121790"/>
              <a:gd name="connsiteY3" fmla="*/ 39286 h 425785"/>
              <a:gd name="connsiteX0" fmla="*/ 0 w 1706251"/>
              <a:gd name="connsiteY0" fmla="*/ 425785 h 425785"/>
              <a:gd name="connsiteX1" fmla="*/ 499621 w 1706251"/>
              <a:gd name="connsiteY1" fmla="*/ 11006 h 425785"/>
              <a:gd name="connsiteX2" fmla="*/ 1121790 w 1706251"/>
              <a:gd name="connsiteY2" fmla="*/ 39286 h 425785"/>
              <a:gd name="connsiteX3" fmla="*/ 1706251 w 1706251"/>
              <a:gd name="connsiteY3" fmla="*/ 48713 h 425785"/>
              <a:gd name="connsiteX0" fmla="*/ 0 w 1706251"/>
              <a:gd name="connsiteY0" fmla="*/ 436504 h 436504"/>
              <a:gd name="connsiteX1" fmla="*/ 499621 w 1706251"/>
              <a:gd name="connsiteY1" fmla="*/ 21725 h 436504"/>
              <a:gd name="connsiteX2" fmla="*/ 1706251 w 1706251"/>
              <a:gd name="connsiteY2" fmla="*/ 59432 h 436504"/>
              <a:gd name="connsiteX0" fmla="*/ 0 w 1715678"/>
              <a:gd name="connsiteY0" fmla="*/ 455014 h 455014"/>
              <a:gd name="connsiteX1" fmla="*/ 499621 w 1715678"/>
              <a:gd name="connsiteY1" fmla="*/ 40235 h 455014"/>
              <a:gd name="connsiteX2" fmla="*/ 1715678 w 1715678"/>
              <a:gd name="connsiteY2" fmla="*/ 21382 h 455014"/>
              <a:gd name="connsiteX0" fmla="*/ 0 w 1715678"/>
              <a:gd name="connsiteY0" fmla="*/ 471342 h 471342"/>
              <a:gd name="connsiteX1" fmla="*/ 499621 w 1715678"/>
              <a:gd name="connsiteY1" fmla="*/ 56563 h 471342"/>
              <a:gd name="connsiteX2" fmla="*/ 1715678 w 1715678"/>
              <a:gd name="connsiteY2" fmla="*/ 8796 h 471342"/>
              <a:gd name="connsiteX0" fmla="*/ 0 w 1715678"/>
              <a:gd name="connsiteY0" fmla="*/ 468008 h 468008"/>
              <a:gd name="connsiteX1" fmla="*/ 499621 w 1715678"/>
              <a:gd name="connsiteY1" fmla="*/ 53229 h 468008"/>
              <a:gd name="connsiteX2" fmla="*/ 1715678 w 1715678"/>
              <a:gd name="connsiteY2" fmla="*/ 5462 h 468008"/>
              <a:gd name="connsiteX0" fmla="*/ 0 w 1715678"/>
              <a:gd name="connsiteY0" fmla="*/ 462967 h 462967"/>
              <a:gd name="connsiteX1" fmla="*/ 499621 w 1715678"/>
              <a:gd name="connsiteY1" fmla="*/ 48188 h 462967"/>
              <a:gd name="connsiteX2" fmla="*/ 1715678 w 1715678"/>
              <a:gd name="connsiteY2" fmla="*/ 421 h 462967"/>
              <a:gd name="connsiteX0" fmla="*/ 0 w 1803692"/>
              <a:gd name="connsiteY0" fmla="*/ 464422 h 464422"/>
              <a:gd name="connsiteX1" fmla="*/ 499621 w 1803692"/>
              <a:gd name="connsiteY1" fmla="*/ 49643 h 464422"/>
              <a:gd name="connsiteX2" fmla="*/ 1715678 w 1803692"/>
              <a:gd name="connsiteY2" fmla="*/ 1876 h 464422"/>
              <a:gd name="connsiteX3" fmla="*/ 1708392 w 1803692"/>
              <a:gd name="connsiteY3" fmla="*/ 9852 h 464422"/>
              <a:gd name="connsiteX0" fmla="*/ 0 w 1798890"/>
              <a:gd name="connsiteY0" fmla="*/ 462967 h 462967"/>
              <a:gd name="connsiteX1" fmla="*/ 499621 w 1798890"/>
              <a:gd name="connsiteY1" fmla="*/ 48188 h 462967"/>
              <a:gd name="connsiteX2" fmla="*/ 1715678 w 1798890"/>
              <a:gd name="connsiteY2" fmla="*/ 421 h 462967"/>
              <a:gd name="connsiteX3" fmla="*/ 1688134 w 1798890"/>
              <a:gd name="connsiteY3" fmla="*/ 213241 h 462967"/>
              <a:gd name="connsiteX0" fmla="*/ 0 w 1715678"/>
              <a:gd name="connsiteY0" fmla="*/ 462967 h 462967"/>
              <a:gd name="connsiteX1" fmla="*/ 499621 w 1715678"/>
              <a:gd name="connsiteY1" fmla="*/ 48188 h 462967"/>
              <a:gd name="connsiteX2" fmla="*/ 1715678 w 1715678"/>
              <a:gd name="connsiteY2" fmla="*/ 421 h 462967"/>
              <a:gd name="connsiteX3" fmla="*/ 1688134 w 1715678"/>
              <a:gd name="connsiteY3" fmla="*/ 213241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1715144 w 1715678"/>
              <a:gd name="connsiteY4" fmla="*/ 209301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13505 w 1715678"/>
              <a:gd name="connsiteY4" fmla="*/ 45944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5" fmla="*/ 0 w 1715678"/>
              <a:gd name="connsiteY5" fmla="*/ 46296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256596 w 1715678"/>
              <a:gd name="connsiteY4" fmla="*/ 256573 h 462967"/>
              <a:gd name="connsiteX5" fmla="*/ 6753 w 1715678"/>
              <a:gd name="connsiteY5" fmla="*/ 457477 h 462967"/>
              <a:gd name="connsiteX6" fmla="*/ 0 w 1715678"/>
              <a:gd name="connsiteY6" fmla="*/ 46296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256596 w 1715678"/>
              <a:gd name="connsiteY4" fmla="*/ 256573 h 462967"/>
              <a:gd name="connsiteX5" fmla="*/ 6753 w 1715678"/>
              <a:gd name="connsiteY5" fmla="*/ 457477 h 462967"/>
              <a:gd name="connsiteX6" fmla="*/ 0 w 1715678"/>
              <a:gd name="connsiteY6" fmla="*/ 462967 h 462967"/>
              <a:gd name="connsiteX0" fmla="*/ 0 w 1715718"/>
              <a:gd name="connsiteY0" fmla="*/ 462967 h 462967"/>
              <a:gd name="connsiteX1" fmla="*/ 499621 w 1715718"/>
              <a:gd name="connsiteY1" fmla="*/ 48188 h 462967"/>
              <a:gd name="connsiteX2" fmla="*/ 1715678 w 1715718"/>
              <a:gd name="connsiteY2" fmla="*/ 421 h 462967"/>
              <a:gd name="connsiteX3" fmla="*/ 1715144 w 1715718"/>
              <a:gd name="connsiteY3" fmla="*/ 215211 h 462967"/>
              <a:gd name="connsiteX4" fmla="*/ 256596 w 1715718"/>
              <a:gd name="connsiteY4" fmla="*/ 256573 h 462967"/>
              <a:gd name="connsiteX5" fmla="*/ 6753 w 1715718"/>
              <a:gd name="connsiteY5" fmla="*/ 457477 h 462967"/>
              <a:gd name="connsiteX6" fmla="*/ 0 w 1715718"/>
              <a:gd name="connsiteY6" fmla="*/ 462967 h 462967"/>
              <a:gd name="connsiteX0" fmla="*/ 0 w 1715718"/>
              <a:gd name="connsiteY0" fmla="*/ 462967 h 462967"/>
              <a:gd name="connsiteX1" fmla="*/ 499621 w 1715718"/>
              <a:gd name="connsiteY1" fmla="*/ 48188 h 462967"/>
              <a:gd name="connsiteX2" fmla="*/ 1715678 w 1715718"/>
              <a:gd name="connsiteY2" fmla="*/ 421 h 462967"/>
              <a:gd name="connsiteX3" fmla="*/ 1715144 w 1715718"/>
              <a:gd name="connsiteY3" fmla="*/ 215211 h 462967"/>
              <a:gd name="connsiteX4" fmla="*/ 256596 w 1715718"/>
              <a:gd name="connsiteY4" fmla="*/ 256573 h 462967"/>
              <a:gd name="connsiteX5" fmla="*/ 6753 w 1715718"/>
              <a:gd name="connsiteY5" fmla="*/ 457477 h 462967"/>
              <a:gd name="connsiteX6" fmla="*/ 0 w 1715718"/>
              <a:gd name="connsiteY6" fmla="*/ 462967 h 462967"/>
              <a:gd name="connsiteX0" fmla="*/ 0 w 1715718"/>
              <a:gd name="connsiteY0" fmla="*/ 462967 h 462967"/>
              <a:gd name="connsiteX1" fmla="*/ 499621 w 1715718"/>
              <a:gd name="connsiteY1" fmla="*/ 48188 h 462967"/>
              <a:gd name="connsiteX2" fmla="*/ 1715678 w 1715718"/>
              <a:gd name="connsiteY2" fmla="*/ 421 h 462967"/>
              <a:gd name="connsiteX3" fmla="*/ 1715144 w 1715718"/>
              <a:gd name="connsiteY3" fmla="*/ 215211 h 462967"/>
              <a:gd name="connsiteX4" fmla="*/ 256596 w 1715718"/>
              <a:gd name="connsiteY4" fmla="*/ 256573 h 462967"/>
              <a:gd name="connsiteX5" fmla="*/ 6753 w 1715718"/>
              <a:gd name="connsiteY5" fmla="*/ 457477 h 462967"/>
              <a:gd name="connsiteX6" fmla="*/ 0 w 1715718"/>
              <a:gd name="connsiteY6" fmla="*/ 462967 h 46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718" h="462967">
                <a:moveTo>
                  <a:pt x="0" y="462967"/>
                </a:moveTo>
                <a:cubicBezTo>
                  <a:pt x="29065" y="151097"/>
                  <a:pt x="220428" y="104251"/>
                  <a:pt x="499621" y="48188"/>
                </a:cubicBezTo>
                <a:cubicBezTo>
                  <a:pt x="778814" y="-7875"/>
                  <a:pt x="1363009" y="452"/>
                  <a:pt x="1715678" y="421"/>
                </a:cubicBezTo>
                <a:cubicBezTo>
                  <a:pt x="1714564" y="72575"/>
                  <a:pt x="1716662" y="213549"/>
                  <a:pt x="1715144" y="215211"/>
                </a:cubicBezTo>
                <a:cubicBezTo>
                  <a:pt x="861985" y="212273"/>
                  <a:pt x="599850" y="206347"/>
                  <a:pt x="256596" y="256573"/>
                </a:cubicBezTo>
                <a:cubicBezTo>
                  <a:pt x="-12380" y="300890"/>
                  <a:pt x="47268" y="430628"/>
                  <a:pt x="6753" y="457477"/>
                </a:cubicBezTo>
                <a:lnTo>
                  <a:pt x="0" y="462967"/>
                </a:lnTo>
                <a:close/>
              </a:path>
            </a:pathLst>
          </a:custGeom>
          <a:solidFill>
            <a:schemeClr val="accent3">
              <a:lumMod val="75000"/>
              <a:alpha val="30219"/>
            </a:schemeClr>
          </a:solidFill>
          <a:ln w="28575">
            <a:no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 name="Titel 1">
            <a:extLst>
              <a:ext uri="{FF2B5EF4-FFF2-40B4-BE49-F238E27FC236}">
                <a16:creationId xmlns:a16="http://schemas.microsoft.com/office/drawing/2014/main" id="{D6FB2E75-C672-9F0A-420F-5F00043533ED}"/>
              </a:ext>
            </a:extLst>
          </p:cNvPr>
          <p:cNvSpPr>
            <a:spLocks noGrp="1"/>
          </p:cNvSpPr>
          <p:nvPr>
            <p:ph type="title"/>
          </p:nvPr>
        </p:nvSpPr>
        <p:spPr/>
        <p:txBody>
          <a:bodyPr/>
          <a:lstStyle/>
          <a:p>
            <a:r>
              <a:rPr lang="en-US" dirty="0"/>
              <a:t>Historical temperature range and expected future heating </a:t>
            </a:r>
          </a:p>
        </p:txBody>
      </p:sp>
      <p:sp>
        <p:nvSpPr>
          <p:cNvPr id="18" name="Textplatzhalter 17">
            <a:extLst>
              <a:ext uri="{FF2B5EF4-FFF2-40B4-BE49-F238E27FC236}">
                <a16:creationId xmlns:a16="http://schemas.microsoft.com/office/drawing/2014/main" id="{BBB7D564-A711-E51E-D742-92C46CFF7F82}"/>
              </a:ext>
            </a:extLst>
          </p:cNvPr>
          <p:cNvSpPr>
            <a:spLocks noGrp="1"/>
          </p:cNvSpPr>
          <p:nvPr>
            <p:ph type="body" sz="quarter" idx="12"/>
          </p:nvPr>
        </p:nvSpPr>
        <p:spPr/>
        <p:txBody>
          <a:bodyPr/>
          <a:lstStyle/>
          <a:p>
            <a:r>
              <a:rPr lang="en-US" dirty="0"/>
              <a:t>We are leaving the temperature range of human civilization</a:t>
            </a:r>
          </a:p>
        </p:txBody>
      </p:sp>
      <p:sp>
        <p:nvSpPr>
          <p:cNvPr id="6" name="Datumsplatzhalter 5">
            <a:extLst>
              <a:ext uri="{FF2B5EF4-FFF2-40B4-BE49-F238E27FC236}">
                <a16:creationId xmlns:a16="http://schemas.microsoft.com/office/drawing/2014/main" id="{8258F94A-8C35-C4BB-C0F8-C772AE6D3439}"/>
              </a:ext>
            </a:extLst>
          </p:cNvPr>
          <p:cNvSpPr>
            <a:spLocks noGrp="1"/>
          </p:cNvSpPr>
          <p:nvPr>
            <p:ph type="dt" sz="half" idx="13"/>
          </p:nvPr>
        </p:nvSpPr>
        <p:spPr/>
        <p:txBody>
          <a:bodyPr/>
          <a:lstStyle/>
          <a:p>
            <a:r>
              <a:rPr lang="de-AT"/>
              <a:t>Daniel Huppmann</a:t>
            </a:r>
            <a:endParaRPr lang="hr-HR" dirty="0"/>
          </a:p>
        </p:txBody>
      </p:sp>
      <p:sp>
        <p:nvSpPr>
          <p:cNvPr id="7" name="Fußzeilenplatzhalter 6">
            <a:extLst>
              <a:ext uri="{FF2B5EF4-FFF2-40B4-BE49-F238E27FC236}">
                <a16:creationId xmlns:a16="http://schemas.microsoft.com/office/drawing/2014/main" id="{000F9F21-15F0-5BF4-BF0F-9389F0350D7B}"/>
              </a:ext>
            </a:extLst>
          </p:cNvPr>
          <p:cNvSpPr>
            <a:spLocks noGrp="1"/>
          </p:cNvSpPr>
          <p:nvPr>
            <p:ph type="ftr" sz="quarter" idx="14"/>
          </p:nvPr>
        </p:nvSpPr>
        <p:spPr/>
        <p:txBody>
          <a:bodyPr/>
          <a:lstStyle/>
          <a:p>
            <a:pPr>
              <a:defRPr/>
            </a:pPr>
            <a:r>
              <a:rPr lang="en-US"/>
              <a:t>Open-Source Energy System Modeling, Lecture 3</a:t>
            </a:r>
            <a:endParaRPr lang="en-US" dirty="0"/>
          </a:p>
        </p:txBody>
      </p:sp>
      <p:sp>
        <p:nvSpPr>
          <p:cNvPr id="8" name="Foliennummernplatzhalter 7">
            <a:extLst>
              <a:ext uri="{FF2B5EF4-FFF2-40B4-BE49-F238E27FC236}">
                <a16:creationId xmlns:a16="http://schemas.microsoft.com/office/drawing/2014/main" id="{A04C1D7B-4C0D-4D70-C250-AD33E6CDF45C}"/>
              </a:ext>
            </a:extLst>
          </p:cNvPr>
          <p:cNvSpPr>
            <a:spLocks noGrp="1"/>
          </p:cNvSpPr>
          <p:nvPr>
            <p:ph type="sldNum" sz="quarter" idx="15"/>
          </p:nvPr>
        </p:nvSpPr>
        <p:spPr/>
        <p:txBody>
          <a:bodyPr/>
          <a:lstStyle/>
          <a:p>
            <a:fld id="{7F5633C8-4A1E-AE41-9551-4706842F4652}" type="slidenum">
              <a:rPr lang="uk-UA" smtClean="0"/>
              <a:pPr/>
              <a:t>13</a:t>
            </a:fld>
            <a:endParaRPr lang="uk-UA" dirty="0"/>
          </a:p>
        </p:txBody>
      </p:sp>
      <p:sp>
        <p:nvSpPr>
          <p:cNvPr id="19" name="Textplatzhalter 18">
            <a:extLst>
              <a:ext uri="{FF2B5EF4-FFF2-40B4-BE49-F238E27FC236}">
                <a16:creationId xmlns:a16="http://schemas.microsoft.com/office/drawing/2014/main" id="{059DC1B2-F72B-876A-BEE2-4BC67389F1E4}"/>
              </a:ext>
            </a:extLst>
          </p:cNvPr>
          <p:cNvSpPr>
            <a:spLocks noGrp="1"/>
          </p:cNvSpPr>
          <p:nvPr>
            <p:ph type="body" sz="quarter" idx="23"/>
          </p:nvPr>
        </p:nvSpPr>
        <p:spPr/>
        <p:txBody>
          <a:bodyPr anchor="b" anchorCtr="0"/>
          <a:lstStyle/>
          <a:p>
            <a:r>
              <a:rPr lang="de-DE" dirty="0"/>
              <a:t>Historical global </a:t>
            </a:r>
            <a:r>
              <a:rPr lang="de-DE" dirty="0" err="1"/>
              <a:t>average</a:t>
            </a:r>
            <a:r>
              <a:rPr lang="de-DE" dirty="0"/>
              <a:t> </a:t>
            </a:r>
            <a:r>
              <a:rPr lang="de-DE" dirty="0" err="1"/>
              <a:t>temperature</a:t>
            </a:r>
            <a:r>
              <a:rPr lang="de-DE" dirty="0"/>
              <a:t> | IPCC AR6 WG1 SPM 1a</a:t>
            </a:r>
          </a:p>
        </p:txBody>
      </p:sp>
      <p:sp>
        <p:nvSpPr>
          <p:cNvPr id="4" name="Textplatzhalter 3">
            <a:extLst>
              <a:ext uri="{FF2B5EF4-FFF2-40B4-BE49-F238E27FC236}">
                <a16:creationId xmlns:a16="http://schemas.microsoft.com/office/drawing/2014/main" id="{05D868A8-E0BE-B535-94D3-B951F2147DA4}"/>
              </a:ext>
            </a:extLst>
          </p:cNvPr>
          <p:cNvSpPr>
            <a:spLocks noGrp="1"/>
          </p:cNvSpPr>
          <p:nvPr>
            <p:ph type="body" sz="quarter" idx="24"/>
          </p:nvPr>
        </p:nvSpPr>
        <p:spPr/>
        <p:txBody>
          <a:bodyPr anchor="b" anchorCtr="0"/>
          <a:lstStyle/>
          <a:p>
            <a:br>
              <a:rPr lang="de-DE" dirty="0"/>
            </a:br>
            <a:r>
              <a:rPr lang="de-DE" dirty="0" err="1"/>
              <a:t>Stylized</a:t>
            </a:r>
            <a:r>
              <a:rPr lang="de-DE" dirty="0"/>
              <a:t> </a:t>
            </a:r>
            <a:r>
              <a:rPr lang="de-DE" dirty="0" err="1"/>
              <a:t>representation</a:t>
            </a:r>
            <a:br>
              <a:rPr lang="de-DE" dirty="0"/>
            </a:br>
            <a:r>
              <a:rPr lang="de-DE" dirty="0" err="1"/>
              <a:t>of</a:t>
            </a:r>
            <a:r>
              <a:rPr lang="de-DE" dirty="0"/>
              <a:t> </a:t>
            </a:r>
            <a:r>
              <a:rPr lang="de-DE" dirty="0" err="1"/>
              <a:t>expected</a:t>
            </a:r>
            <a:r>
              <a:rPr lang="de-DE" dirty="0"/>
              <a:t> </a:t>
            </a:r>
            <a:r>
              <a:rPr lang="de-DE" dirty="0" err="1"/>
              <a:t>temperature</a:t>
            </a:r>
            <a:r>
              <a:rPr lang="de-DE" dirty="0"/>
              <a:t> </a:t>
            </a:r>
            <a:r>
              <a:rPr lang="de-DE" dirty="0" err="1"/>
              <a:t>increases</a:t>
            </a:r>
            <a:r>
              <a:rPr lang="de-DE" dirty="0"/>
              <a:t> </a:t>
            </a:r>
            <a:r>
              <a:rPr lang="de-DE" dirty="0" err="1"/>
              <a:t>based</a:t>
            </a:r>
            <a:r>
              <a:rPr lang="de-DE" dirty="0"/>
              <a:t> on </a:t>
            </a:r>
            <a:br>
              <a:rPr lang="de-DE" dirty="0"/>
            </a:br>
            <a:r>
              <a:rPr lang="de-DE" dirty="0">
                <a:hlinkClick r:id="rId4"/>
              </a:rPr>
              <a:t>https://twitter.com/ClimateRsrc/status/1592084718321041409</a:t>
            </a:r>
            <a:r>
              <a:rPr lang="de-DE" dirty="0"/>
              <a:t> </a:t>
            </a:r>
          </a:p>
        </p:txBody>
      </p:sp>
      <p:sp>
        <p:nvSpPr>
          <p:cNvPr id="5" name="Textfeld 4">
            <a:extLst>
              <a:ext uri="{FF2B5EF4-FFF2-40B4-BE49-F238E27FC236}">
                <a16:creationId xmlns:a16="http://schemas.microsoft.com/office/drawing/2014/main" id="{154E7E18-4119-E9E6-D22A-7C11ABE2E821}"/>
              </a:ext>
            </a:extLst>
          </p:cNvPr>
          <p:cNvSpPr txBox="1"/>
          <p:nvPr/>
        </p:nvSpPr>
        <p:spPr>
          <a:xfrm>
            <a:off x="6312023" y="3645024"/>
            <a:ext cx="576064" cy="307777"/>
          </a:xfrm>
          <a:prstGeom prst="rect">
            <a:avLst/>
          </a:prstGeom>
          <a:noFill/>
        </p:spPr>
        <p:txBody>
          <a:bodyPr wrap="square" rtlCol="0">
            <a:spAutoFit/>
          </a:bodyPr>
          <a:lstStyle/>
          <a:p>
            <a:pPr algn="ctr"/>
            <a:r>
              <a:rPr lang="de-DE" sz="1400" dirty="0">
                <a:latin typeface="Verdana" panose="020B0604030504040204" pitchFamily="34" charset="0"/>
                <a:ea typeface="Verdana" panose="020B0604030504040204" pitchFamily="34" charset="0"/>
                <a:cs typeface="Verdana" panose="020B0604030504040204" pitchFamily="34" charset="0"/>
              </a:rPr>
              <a:t>1.0</a:t>
            </a:r>
          </a:p>
        </p:txBody>
      </p:sp>
      <p:sp>
        <p:nvSpPr>
          <p:cNvPr id="9" name="Textfeld 8">
            <a:extLst>
              <a:ext uri="{FF2B5EF4-FFF2-40B4-BE49-F238E27FC236}">
                <a16:creationId xmlns:a16="http://schemas.microsoft.com/office/drawing/2014/main" id="{BB68C3DC-ACB1-A3AD-2E3B-9B43E95B9424}"/>
              </a:ext>
            </a:extLst>
          </p:cNvPr>
          <p:cNvSpPr txBox="1"/>
          <p:nvPr/>
        </p:nvSpPr>
        <p:spPr>
          <a:xfrm>
            <a:off x="6312023" y="2683582"/>
            <a:ext cx="576064" cy="307777"/>
          </a:xfrm>
          <a:prstGeom prst="rect">
            <a:avLst/>
          </a:prstGeom>
          <a:noFill/>
        </p:spPr>
        <p:txBody>
          <a:bodyPr wrap="square" rtlCol="0">
            <a:spAutoFit/>
          </a:bodyPr>
          <a:lstStyle/>
          <a:p>
            <a:pPr algn="ctr"/>
            <a:r>
              <a:rPr lang="de-DE" sz="1400" dirty="0">
                <a:latin typeface="Verdana" panose="020B0604030504040204" pitchFamily="34" charset="0"/>
                <a:ea typeface="Verdana" panose="020B0604030504040204" pitchFamily="34" charset="0"/>
                <a:cs typeface="Verdana" panose="020B0604030504040204" pitchFamily="34" charset="0"/>
              </a:rPr>
              <a:t>2.0</a:t>
            </a:r>
          </a:p>
        </p:txBody>
      </p:sp>
      <p:sp>
        <p:nvSpPr>
          <p:cNvPr id="12" name="Textfeld 11">
            <a:extLst>
              <a:ext uri="{FF2B5EF4-FFF2-40B4-BE49-F238E27FC236}">
                <a16:creationId xmlns:a16="http://schemas.microsoft.com/office/drawing/2014/main" id="{7FE44D36-C013-C009-D763-585B566F38AF}"/>
              </a:ext>
            </a:extLst>
          </p:cNvPr>
          <p:cNvSpPr txBox="1"/>
          <p:nvPr/>
        </p:nvSpPr>
        <p:spPr>
          <a:xfrm>
            <a:off x="6312024" y="1722140"/>
            <a:ext cx="576064" cy="307777"/>
          </a:xfrm>
          <a:prstGeom prst="rect">
            <a:avLst/>
          </a:prstGeom>
          <a:noFill/>
        </p:spPr>
        <p:txBody>
          <a:bodyPr wrap="square" rtlCol="0">
            <a:spAutoFit/>
          </a:bodyPr>
          <a:lstStyle/>
          <a:p>
            <a:pPr algn="ctr"/>
            <a:r>
              <a:rPr lang="de-DE" sz="1400" dirty="0">
                <a:latin typeface="Verdana" panose="020B0604030504040204" pitchFamily="34" charset="0"/>
                <a:ea typeface="Verdana" panose="020B0604030504040204" pitchFamily="34" charset="0"/>
                <a:cs typeface="Verdana" panose="020B0604030504040204" pitchFamily="34" charset="0"/>
              </a:rPr>
              <a:t>3.0</a:t>
            </a:r>
          </a:p>
        </p:txBody>
      </p:sp>
      <p:sp>
        <p:nvSpPr>
          <p:cNvPr id="13" name="Textfeld 12">
            <a:extLst>
              <a:ext uri="{FF2B5EF4-FFF2-40B4-BE49-F238E27FC236}">
                <a16:creationId xmlns:a16="http://schemas.microsoft.com/office/drawing/2014/main" id="{7B3EFC80-3B43-C044-BD7B-39D22751D5C5}"/>
              </a:ext>
            </a:extLst>
          </p:cNvPr>
          <p:cNvSpPr txBox="1"/>
          <p:nvPr/>
        </p:nvSpPr>
        <p:spPr>
          <a:xfrm>
            <a:off x="6277732" y="1412776"/>
            <a:ext cx="576064" cy="307777"/>
          </a:xfrm>
          <a:prstGeom prst="rect">
            <a:avLst/>
          </a:prstGeom>
          <a:noFill/>
        </p:spPr>
        <p:txBody>
          <a:bodyPr wrap="square" rtlCol="0">
            <a:spAutoFit/>
          </a:bodyPr>
          <a:lstStyle/>
          <a:p>
            <a:pPr algn="ctr"/>
            <a:r>
              <a:rPr lang="de-DE" sz="1400" dirty="0">
                <a:latin typeface="Verdana" panose="020B0604030504040204" pitchFamily="34" charset="0"/>
                <a:ea typeface="Verdana" panose="020B0604030504040204" pitchFamily="34" charset="0"/>
                <a:cs typeface="Verdana" panose="020B0604030504040204" pitchFamily="34" charset="0"/>
              </a:rPr>
              <a:t>°C</a:t>
            </a:r>
          </a:p>
        </p:txBody>
      </p:sp>
      <p:sp>
        <p:nvSpPr>
          <p:cNvPr id="14" name="Freihandform 13">
            <a:extLst>
              <a:ext uri="{FF2B5EF4-FFF2-40B4-BE49-F238E27FC236}">
                <a16:creationId xmlns:a16="http://schemas.microsoft.com/office/drawing/2014/main" id="{3E70C8F0-F734-FFC3-5822-0F5806F064B3}"/>
              </a:ext>
            </a:extLst>
          </p:cNvPr>
          <p:cNvSpPr/>
          <p:nvPr/>
        </p:nvSpPr>
        <p:spPr>
          <a:xfrm>
            <a:off x="5250731" y="3278000"/>
            <a:ext cx="989319" cy="415309"/>
          </a:xfrm>
          <a:custGeom>
            <a:avLst/>
            <a:gdLst>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422097 h 422097"/>
              <a:gd name="connsiteX1" fmla="*/ 499621 w 1121790"/>
              <a:gd name="connsiteY1" fmla="*/ 7318 h 422097"/>
              <a:gd name="connsiteX2" fmla="*/ 1121790 w 1121790"/>
              <a:gd name="connsiteY2" fmla="*/ 35598 h 422097"/>
              <a:gd name="connsiteX3" fmla="*/ 1121790 w 1121790"/>
              <a:gd name="connsiteY3" fmla="*/ 35598 h 422097"/>
              <a:gd name="connsiteX0" fmla="*/ 0 w 1121790"/>
              <a:gd name="connsiteY0" fmla="*/ 425785 h 425785"/>
              <a:gd name="connsiteX1" fmla="*/ 499621 w 1121790"/>
              <a:gd name="connsiteY1" fmla="*/ 11006 h 425785"/>
              <a:gd name="connsiteX2" fmla="*/ 1121790 w 1121790"/>
              <a:gd name="connsiteY2" fmla="*/ 39286 h 425785"/>
              <a:gd name="connsiteX3" fmla="*/ 1121790 w 1121790"/>
              <a:gd name="connsiteY3" fmla="*/ 39286 h 425785"/>
              <a:gd name="connsiteX0" fmla="*/ 0 w 1706251"/>
              <a:gd name="connsiteY0" fmla="*/ 425785 h 425785"/>
              <a:gd name="connsiteX1" fmla="*/ 499621 w 1706251"/>
              <a:gd name="connsiteY1" fmla="*/ 11006 h 425785"/>
              <a:gd name="connsiteX2" fmla="*/ 1121790 w 1706251"/>
              <a:gd name="connsiteY2" fmla="*/ 39286 h 425785"/>
              <a:gd name="connsiteX3" fmla="*/ 1706251 w 1706251"/>
              <a:gd name="connsiteY3" fmla="*/ 48713 h 425785"/>
              <a:gd name="connsiteX0" fmla="*/ 0 w 1706251"/>
              <a:gd name="connsiteY0" fmla="*/ 436504 h 436504"/>
              <a:gd name="connsiteX1" fmla="*/ 499621 w 1706251"/>
              <a:gd name="connsiteY1" fmla="*/ 21725 h 436504"/>
              <a:gd name="connsiteX2" fmla="*/ 1706251 w 1706251"/>
              <a:gd name="connsiteY2" fmla="*/ 59432 h 436504"/>
              <a:gd name="connsiteX0" fmla="*/ 0 w 1715678"/>
              <a:gd name="connsiteY0" fmla="*/ 455014 h 455014"/>
              <a:gd name="connsiteX1" fmla="*/ 499621 w 1715678"/>
              <a:gd name="connsiteY1" fmla="*/ 40235 h 455014"/>
              <a:gd name="connsiteX2" fmla="*/ 1715678 w 1715678"/>
              <a:gd name="connsiteY2" fmla="*/ 21382 h 455014"/>
            </a:gdLst>
            <a:ahLst/>
            <a:cxnLst>
              <a:cxn ang="0">
                <a:pos x="connsiteX0" y="connsiteY0"/>
              </a:cxn>
              <a:cxn ang="0">
                <a:pos x="connsiteX1" y="connsiteY1"/>
              </a:cxn>
              <a:cxn ang="0">
                <a:pos x="connsiteX2" y="connsiteY2"/>
              </a:cxn>
            </a:cxnLst>
            <a:rect l="l" t="t" r="r" b="b"/>
            <a:pathLst>
              <a:path w="1715678" h="455014">
                <a:moveTo>
                  <a:pt x="0" y="455014"/>
                </a:moveTo>
                <a:cubicBezTo>
                  <a:pt x="29065" y="143144"/>
                  <a:pt x="213675" y="112507"/>
                  <a:pt x="499621" y="40235"/>
                </a:cubicBezTo>
                <a:cubicBezTo>
                  <a:pt x="785567" y="-32037"/>
                  <a:pt x="1464297" y="13527"/>
                  <a:pt x="1715678" y="21382"/>
                </a:cubicBezTo>
              </a:path>
            </a:pathLst>
          </a:custGeom>
          <a:ln w="28575">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1" name="Freihandform 20">
            <a:extLst>
              <a:ext uri="{FF2B5EF4-FFF2-40B4-BE49-F238E27FC236}">
                <a16:creationId xmlns:a16="http://schemas.microsoft.com/office/drawing/2014/main" id="{F5D98D46-9FED-7FB9-AB44-723791042068}"/>
              </a:ext>
            </a:extLst>
          </p:cNvPr>
          <p:cNvSpPr/>
          <p:nvPr/>
        </p:nvSpPr>
        <p:spPr>
          <a:xfrm>
            <a:off x="5250731" y="2072667"/>
            <a:ext cx="989319" cy="1515463"/>
          </a:xfrm>
          <a:custGeom>
            <a:avLst/>
            <a:gdLst>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422097 h 422097"/>
              <a:gd name="connsiteX1" fmla="*/ 499621 w 1121790"/>
              <a:gd name="connsiteY1" fmla="*/ 7318 h 422097"/>
              <a:gd name="connsiteX2" fmla="*/ 1121790 w 1121790"/>
              <a:gd name="connsiteY2" fmla="*/ 35598 h 422097"/>
              <a:gd name="connsiteX3" fmla="*/ 1121790 w 1121790"/>
              <a:gd name="connsiteY3" fmla="*/ 35598 h 422097"/>
              <a:gd name="connsiteX0" fmla="*/ 0 w 1121790"/>
              <a:gd name="connsiteY0" fmla="*/ 425785 h 425785"/>
              <a:gd name="connsiteX1" fmla="*/ 499621 w 1121790"/>
              <a:gd name="connsiteY1" fmla="*/ 11006 h 425785"/>
              <a:gd name="connsiteX2" fmla="*/ 1121790 w 1121790"/>
              <a:gd name="connsiteY2" fmla="*/ 39286 h 425785"/>
              <a:gd name="connsiteX3" fmla="*/ 1121790 w 1121790"/>
              <a:gd name="connsiteY3" fmla="*/ 39286 h 425785"/>
              <a:gd name="connsiteX0" fmla="*/ 0 w 1706251"/>
              <a:gd name="connsiteY0" fmla="*/ 425785 h 425785"/>
              <a:gd name="connsiteX1" fmla="*/ 499621 w 1706251"/>
              <a:gd name="connsiteY1" fmla="*/ 11006 h 425785"/>
              <a:gd name="connsiteX2" fmla="*/ 1121790 w 1706251"/>
              <a:gd name="connsiteY2" fmla="*/ 39286 h 425785"/>
              <a:gd name="connsiteX3" fmla="*/ 1706251 w 1706251"/>
              <a:gd name="connsiteY3" fmla="*/ 48713 h 425785"/>
              <a:gd name="connsiteX0" fmla="*/ 0 w 1706251"/>
              <a:gd name="connsiteY0" fmla="*/ 436504 h 436504"/>
              <a:gd name="connsiteX1" fmla="*/ 499621 w 1706251"/>
              <a:gd name="connsiteY1" fmla="*/ 21725 h 436504"/>
              <a:gd name="connsiteX2" fmla="*/ 1706251 w 1706251"/>
              <a:gd name="connsiteY2" fmla="*/ 59432 h 436504"/>
              <a:gd name="connsiteX0" fmla="*/ 0 w 1715678"/>
              <a:gd name="connsiteY0" fmla="*/ 455014 h 455014"/>
              <a:gd name="connsiteX1" fmla="*/ 499621 w 1715678"/>
              <a:gd name="connsiteY1" fmla="*/ 40235 h 455014"/>
              <a:gd name="connsiteX2" fmla="*/ 1715678 w 1715678"/>
              <a:gd name="connsiteY2" fmla="*/ 21382 h 455014"/>
              <a:gd name="connsiteX0" fmla="*/ 0 w 1715678"/>
              <a:gd name="connsiteY0" fmla="*/ 471342 h 471342"/>
              <a:gd name="connsiteX1" fmla="*/ 499621 w 1715678"/>
              <a:gd name="connsiteY1" fmla="*/ 56563 h 471342"/>
              <a:gd name="connsiteX2" fmla="*/ 1715678 w 1715678"/>
              <a:gd name="connsiteY2" fmla="*/ 8796 h 471342"/>
              <a:gd name="connsiteX0" fmla="*/ 0 w 1715678"/>
              <a:gd name="connsiteY0" fmla="*/ 468008 h 468008"/>
              <a:gd name="connsiteX1" fmla="*/ 499621 w 1715678"/>
              <a:gd name="connsiteY1" fmla="*/ 53229 h 468008"/>
              <a:gd name="connsiteX2" fmla="*/ 1715678 w 1715678"/>
              <a:gd name="connsiteY2" fmla="*/ 5462 h 468008"/>
              <a:gd name="connsiteX0" fmla="*/ 0 w 1715678"/>
              <a:gd name="connsiteY0" fmla="*/ 462967 h 462967"/>
              <a:gd name="connsiteX1" fmla="*/ 499621 w 1715678"/>
              <a:gd name="connsiteY1" fmla="*/ 48188 h 462967"/>
              <a:gd name="connsiteX2" fmla="*/ 1715678 w 1715678"/>
              <a:gd name="connsiteY2" fmla="*/ 421 h 462967"/>
            </a:gdLst>
            <a:ahLst/>
            <a:cxnLst>
              <a:cxn ang="0">
                <a:pos x="connsiteX0" y="connsiteY0"/>
              </a:cxn>
              <a:cxn ang="0">
                <a:pos x="connsiteX1" y="connsiteY1"/>
              </a:cxn>
              <a:cxn ang="0">
                <a:pos x="connsiteX2" y="connsiteY2"/>
              </a:cxn>
            </a:cxnLst>
            <a:rect l="l" t="t" r="r" b="b"/>
            <a:pathLst>
              <a:path w="1715678" h="462967">
                <a:moveTo>
                  <a:pt x="0" y="462967"/>
                </a:moveTo>
                <a:cubicBezTo>
                  <a:pt x="29065" y="151097"/>
                  <a:pt x="220428" y="104251"/>
                  <a:pt x="499621" y="48188"/>
                </a:cubicBezTo>
                <a:cubicBezTo>
                  <a:pt x="778814" y="-7875"/>
                  <a:pt x="1363009" y="452"/>
                  <a:pt x="1715678" y="421"/>
                </a:cubicBezTo>
              </a:path>
            </a:pathLst>
          </a:custGeom>
          <a:ln w="28575">
            <a:solidFill>
              <a:schemeClr val="accent3">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5" name="Freihandform 24">
            <a:extLst>
              <a:ext uri="{FF2B5EF4-FFF2-40B4-BE49-F238E27FC236}">
                <a16:creationId xmlns:a16="http://schemas.microsoft.com/office/drawing/2014/main" id="{F85CBAAC-00DB-8F5A-FE0B-76FF7A29A091}"/>
              </a:ext>
            </a:extLst>
          </p:cNvPr>
          <p:cNvSpPr/>
          <p:nvPr/>
        </p:nvSpPr>
        <p:spPr>
          <a:xfrm>
            <a:off x="5250675" y="2368848"/>
            <a:ext cx="989342" cy="1215502"/>
          </a:xfrm>
          <a:custGeom>
            <a:avLst/>
            <a:gdLst>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422097 h 422097"/>
              <a:gd name="connsiteX1" fmla="*/ 499621 w 1121790"/>
              <a:gd name="connsiteY1" fmla="*/ 7318 h 422097"/>
              <a:gd name="connsiteX2" fmla="*/ 1121790 w 1121790"/>
              <a:gd name="connsiteY2" fmla="*/ 35598 h 422097"/>
              <a:gd name="connsiteX3" fmla="*/ 1121790 w 1121790"/>
              <a:gd name="connsiteY3" fmla="*/ 35598 h 422097"/>
              <a:gd name="connsiteX0" fmla="*/ 0 w 1121790"/>
              <a:gd name="connsiteY0" fmla="*/ 425785 h 425785"/>
              <a:gd name="connsiteX1" fmla="*/ 499621 w 1121790"/>
              <a:gd name="connsiteY1" fmla="*/ 11006 h 425785"/>
              <a:gd name="connsiteX2" fmla="*/ 1121790 w 1121790"/>
              <a:gd name="connsiteY2" fmla="*/ 39286 h 425785"/>
              <a:gd name="connsiteX3" fmla="*/ 1121790 w 1121790"/>
              <a:gd name="connsiteY3" fmla="*/ 39286 h 425785"/>
              <a:gd name="connsiteX0" fmla="*/ 0 w 1706251"/>
              <a:gd name="connsiteY0" fmla="*/ 425785 h 425785"/>
              <a:gd name="connsiteX1" fmla="*/ 499621 w 1706251"/>
              <a:gd name="connsiteY1" fmla="*/ 11006 h 425785"/>
              <a:gd name="connsiteX2" fmla="*/ 1121790 w 1706251"/>
              <a:gd name="connsiteY2" fmla="*/ 39286 h 425785"/>
              <a:gd name="connsiteX3" fmla="*/ 1706251 w 1706251"/>
              <a:gd name="connsiteY3" fmla="*/ 48713 h 425785"/>
              <a:gd name="connsiteX0" fmla="*/ 0 w 1706251"/>
              <a:gd name="connsiteY0" fmla="*/ 436504 h 436504"/>
              <a:gd name="connsiteX1" fmla="*/ 499621 w 1706251"/>
              <a:gd name="connsiteY1" fmla="*/ 21725 h 436504"/>
              <a:gd name="connsiteX2" fmla="*/ 1706251 w 1706251"/>
              <a:gd name="connsiteY2" fmla="*/ 59432 h 436504"/>
              <a:gd name="connsiteX0" fmla="*/ 0 w 1715678"/>
              <a:gd name="connsiteY0" fmla="*/ 455014 h 455014"/>
              <a:gd name="connsiteX1" fmla="*/ 499621 w 1715678"/>
              <a:gd name="connsiteY1" fmla="*/ 40235 h 455014"/>
              <a:gd name="connsiteX2" fmla="*/ 1715678 w 1715678"/>
              <a:gd name="connsiteY2" fmla="*/ 21382 h 455014"/>
              <a:gd name="connsiteX0" fmla="*/ 0 w 1715678"/>
              <a:gd name="connsiteY0" fmla="*/ 471342 h 471342"/>
              <a:gd name="connsiteX1" fmla="*/ 499621 w 1715678"/>
              <a:gd name="connsiteY1" fmla="*/ 56563 h 471342"/>
              <a:gd name="connsiteX2" fmla="*/ 1715678 w 1715678"/>
              <a:gd name="connsiteY2" fmla="*/ 8796 h 471342"/>
              <a:gd name="connsiteX0" fmla="*/ 0 w 1715678"/>
              <a:gd name="connsiteY0" fmla="*/ 468008 h 468008"/>
              <a:gd name="connsiteX1" fmla="*/ 499621 w 1715678"/>
              <a:gd name="connsiteY1" fmla="*/ 53229 h 468008"/>
              <a:gd name="connsiteX2" fmla="*/ 1715678 w 1715678"/>
              <a:gd name="connsiteY2" fmla="*/ 5462 h 468008"/>
              <a:gd name="connsiteX0" fmla="*/ 0 w 1715678"/>
              <a:gd name="connsiteY0" fmla="*/ 462967 h 462967"/>
              <a:gd name="connsiteX1" fmla="*/ 499621 w 1715678"/>
              <a:gd name="connsiteY1" fmla="*/ 48188 h 462967"/>
              <a:gd name="connsiteX2" fmla="*/ 1715678 w 1715678"/>
              <a:gd name="connsiteY2" fmla="*/ 421 h 462967"/>
              <a:gd name="connsiteX0" fmla="*/ 0 w 1803692"/>
              <a:gd name="connsiteY0" fmla="*/ 464422 h 464422"/>
              <a:gd name="connsiteX1" fmla="*/ 499621 w 1803692"/>
              <a:gd name="connsiteY1" fmla="*/ 49643 h 464422"/>
              <a:gd name="connsiteX2" fmla="*/ 1715678 w 1803692"/>
              <a:gd name="connsiteY2" fmla="*/ 1876 h 464422"/>
              <a:gd name="connsiteX3" fmla="*/ 1708392 w 1803692"/>
              <a:gd name="connsiteY3" fmla="*/ 9852 h 464422"/>
              <a:gd name="connsiteX0" fmla="*/ 0 w 1798890"/>
              <a:gd name="connsiteY0" fmla="*/ 462967 h 462967"/>
              <a:gd name="connsiteX1" fmla="*/ 499621 w 1798890"/>
              <a:gd name="connsiteY1" fmla="*/ 48188 h 462967"/>
              <a:gd name="connsiteX2" fmla="*/ 1715678 w 1798890"/>
              <a:gd name="connsiteY2" fmla="*/ 421 h 462967"/>
              <a:gd name="connsiteX3" fmla="*/ 1688134 w 1798890"/>
              <a:gd name="connsiteY3" fmla="*/ 213241 h 462967"/>
              <a:gd name="connsiteX0" fmla="*/ 0 w 1715678"/>
              <a:gd name="connsiteY0" fmla="*/ 462967 h 462967"/>
              <a:gd name="connsiteX1" fmla="*/ 499621 w 1715678"/>
              <a:gd name="connsiteY1" fmla="*/ 48188 h 462967"/>
              <a:gd name="connsiteX2" fmla="*/ 1715678 w 1715678"/>
              <a:gd name="connsiteY2" fmla="*/ 421 h 462967"/>
              <a:gd name="connsiteX3" fmla="*/ 1688134 w 1715678"/>
              <a:gd name="connsiteY3" fmla="*/ 213241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1715144 w 1715678"/>
              <a:gd name="connsiteY4" fmla="*/ 209301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13505 w 1715678"/>
              <a:gd name="connsiteY4" fmla="*/ 45944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6753 w 1715678"/>
              <a:gd name="connsiteY4" fmla="*/ 457477 h 462967"/>
              <a:gd name="connsiteX5" fmla="*/ 0 w 1715678"/>
              <a:gd name="connsiteY5" fmla="*/ 46296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256596 w 1715678"/>
              <a:gd name="connsiteY4" fmla="*/ 256573 h 462967"/>
              <a:gd name="connsiteX5" fmla="*/ 6753 w 1715678"/>
              <a:gd name="connsiteY5" fmla="*/ 457477 h 462967"/>
              <a:gd name="connsiteX6" fmla="*/ 0 w 1715678"/>
              <a:gd name="connsiteY6" fmla="*/ 462967 h 462967"/>
              <a:gd name="connsiteX0" fmla="*/ 0 w 1715678"/>
              <a:gd name="connsiteY0" fmla="*/ 462967 h 462967"/>
              <a:gd name="connsiteX1" fmla="*/ 499621 w 1715678"/>
              <a:gd name="connsiteY1" fmla="*/ 48188 h 462967"/>
              <a:gd name="connsiteX2" fmla="*/ 1715678 w 1715678"/>
              <a:gd name="connsiteY2" fmla="*/ 421 h 462967"/>
              <a:gd name="connsiteX3" fmla="*/ 1701639 w 1715678"/>
              <a:gd name="connsiteY3" fmla="*/ 215211 h 462967"/>
              <a:gd name="connsiteX4" fmla="*/ 256596 w 1715678"/>
              <a:gd name="connsiteY4" fmla="*/ 256573 h 462967"/>
              <a:gd name="connsiteX5" fmla="*/ 6753 w 1715678"/>
              <a:gd name="connsiteY5" fmla="*/ 457477 h 462967"/>
              <a:gd name="connsiteX6" fmla="*/ 0 w 1715678"/>
              <a:gd name="connsiteY6" fmla="*/ 462967 h 462967"/>
              <a:gd name="connsiteX0" fmla="*/ 0 w 1715718"/>
              <a:gd name="connsiteY0" fmla="*/ 462967 h 462967"/>
              <a:gd name="connsiteX1" fmla="*/ 499621 w 1715718"/>
              <a:gd name="connsiteY1" fmla="*/ 48188 h 462967"/>
              <a:gd name="connsiteX2" fmla="*/ 1715678 w 1715718"/>
              <a:gd name="connsiteY2" fmla="*/ 421 h 462967"/>
              <a:gd name="connsiteX3" fmla="*/ 1715144 w 1715718"/>
              <a:gd name="connsiteY3" fmla="*/ 215211 h 462967"/>
              <a:gd name="connsiteX4" fmla="*/ 256596 w 1715718"/>
              <a:gd name="connsiteY4" fmla="*/ 256573 h 462967"/>
              <a:gd name="connsiteX5" fmla="*/ 6753 w 1715718"/>
              <a:gd name="connsiteY5" fmla="*/ 457477 h 462967"/>
              <a:gd name="connsiteX6" fmla="*/ 0 w 1715718"/>
              <a:gd name="connsiteY6" fmla="*/ 462967 h 462967"/>
              <a:gd name="connsiteX0" fmla="*/ 0 w 1715718"/>
              <a:gd name="connsiteY0" fmla="*/ 462967 h 462967"/>
              <a:gd name="connsiteX1" fmla="*/ 499621 w 1715718"/>
              <a:gd name="connsiteY1" fmla="*/ 48188 h 462967"/>
              <a:gd name="connsiteX2" fmla="*/ 1715678 w 1715718"/>
              <a:gd name="connsiteY2" fmla="*/ 421 h 462967"/>
              <a:gd name="connsiteX3" fmla="*/ 1715144 w 1715718"/>
              <a:gd name="connsiteY3" fmla="*/ 287310 h 462967"/>
              <a:gd name="connsiteX4" fmla="*/ 256596 w 1715718"/>
              <a:gd name="connsiteY4" fmla="*/ 256573 h 462967"/>
              <a:gd name="connsiteX5" fmla="*/ 6753 w 1715718"/>
              <a:gd name="connsiteY5" fmla="*/ 457477 h 462967"/>
              <a:gd name="connsiteX6" fmla="*/ 0 w 1715718"/>
              <a:gd name="connsiteY6" fmla="*/ 462967 h 462967"/>
              <a:gd name="connsiteX0" fmla="*/ 0 w 1715718"/>
              <a:gd name="connsiteY0" fmla="*/ 462967 h 462967"/>
              <a:gd name="connsiteX1" fmla="*/ 499621 w 1715718"/>
              <a:gd name="connsiteY1" fmla="*/ 48188 h 462967"/>
              <a:gd name="connsiteX2" fmla="*/ 1715678 w 1715718"/>
              <a:gd name="connsiteY2" fmla="*/ 421 h 462967"/>
              <a:gd name="connsiteX3" fmla="*/ 1715144 w 1715718"/>
              <a:gd name="connsiteY3" fmla="*/ 287310 h 462967"/>
              <a:gd name="connsiteX4" fmla="*/ 263349 w 1715718"/>
              <a:gd name="connsiteY4" fmla="*/ 328671 h 462967"/>
              <a:gd name="connsiteX5" fmla="*/ 6753 w 1715718"/>
              <a:gd name="connsiteY5" fmla="*/ 457477 h 462967"/>
              <a:gd name="connsiteX6" fmla="*/ 0 w 1715718"/>
              <a:gd name="connsiteY6" fmla="*/ 462967 h 46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718" h="462967">
                <a:moveTo>
                  <a:pt x="0" y="462967"/>
                </a:moveTo>
                <a:cubicBezTo>
                  <a:pt x="29065" y="151097"/>
                  <a:pt x="220428" y="104251"/>
                  <a:pt x="499621" y="48188"/>
                </a:cubicBezTo>
                <a:cubicBezTo>
                  <a:pt x="778814" y="-7875"/>
                  <a:pt x="1363009" y="452"/>
                  <a:pt x="1715678" y="421"/>
                </a:cubicBezTo>
                <a:cubicBezTo>
                  <a:pt x="1714564" y="72575"/>
                  <a:pt x="1716662" y="285648"/>
                  <a:pt x="1715144" y="287310"/>
                </a:cubicBezTo>
                <a:cubicBezTo>
                  <a:pt x="861985" y="284372"/>
                  <a:pt x="545830" y="288293"/>
                  <a:pt x="263349" y="328671"/>
                </a:cubicBezTo>
                <a:cubicBezTo>
                  <a:pt x="-19132" y="369049"/>
                  <a:pt x="47268" y="430628"/>
                  <a:pt x="6753" y="457477"/>
                </a:cubicBezTo>
                <a:lnTo>
                  <a:pt x="0" y="462967"/>
                </a:lnTo>
                <a:close/>
              </a:path>
            </a:pathLst>
          </a:custGeom>
          <a:solidFill>
            <a:schemeClr val="accent1">
              <a:lumMod val="75000"/>
              <a:alpha val="30219"/>
            </a:schemeClr>
          </a:solidFill>
          <a:ln w="28575">
            <a:no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6" name="Freihandform 25">
            <a:extLst>
              <a:ext uri="{FF2B5EF4-FFF2-40B4-BE49-F238E27FC236}">
                <a16:creationId xmlns:a16="http://schemas.microsoft.com/office/drawing/2014/main" id="{B8DC0942-8C16-9232-B328-0C3F0CCB931E}"/>
              </a:ext>
            </a:extLst>
          </p:cNvPr>
          <p:cNvSpPr/>
          <p:nvPr/>
        </p:nvSpPr>
        <p:spPr>
          <a:xfrm>
            <a:off x="5250675" y="2845953"/>
            <a:ext cx="989319" cy="799072"/>
          </a:xfrm>
          <a:custGeom>
            <a:avLst/>
            <a:gdLst>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4" fmla="*/ 1121790 w 1121790"/>
              <a:gd name="connsiteY4"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386499 h 386499"/>
              <a:gd name="connsiteX1" fmla="*/ 490194 w 1121790"/>
              <a:gd name="connsiteY1" fmla="*/ 94269 h 386499"/>
              <a:gd name="connsiteX2" fmla="*/ 1121790 w 1121790"/>
              <a:gd name="connsiteY2" fmla="*/ 0 h 386499"/>
              <a:gd name="connsiteX3" fmla="*/ 1121790 w 1121790"/>
              <a:gd name="connsiteY3" fmla="*/ 0 h 386499"/>
              <a:gd name="connsiteX0" fmla="*/ 0 w 1121790"/>
              <a:gd name="connsiteY0" fmla="*/ 422097 h 422097"/>
              <a:gd name="connsiteX1" fmla="*/ 499621 w 1121790"/>
              <a:gd name="connsiteY1" fmla="*/ 7318 h 422097"/>
              <a:gd name="connsiteX2" fmla="*/ 1121790 w 1121790"/>
              <a:gd name="connsiteY2" fmla="*/ 35598 h 422097"/>
              <a:gd name="connsiteX3" fmla="*/ 1121790 w 1121790"/>
              <a:gd name="connsiteY3" fmla="*/ 35598 h 422097"/>
              <a:gd name="connsiteX0" fmla="*/ 0 w 1121790"/>
              <a:gd name="connsiteY0" fmla="*/ 425785 h 425785"/>
              <a:gd name="connsiteX1" fmla="*/ 499621 w 1121790"/>
              <a:gd name="connsiteY1" fmla="*/ 11006 h 425785"/>
              <a:gd name="connsiteX2" fmla="*/ 1121790 w 1121790"/>
              <a:gd name="connsiteY2" fmla="*/ 39286 h 425785"/>
              <a:gd name="connsiteX3" fmla="*/ 1121790 w 1121790"/>
              <a:gd name="connsiteY3" fmla="*/ 39286 h 425785"/>
              <a:gd name="connsiteX0" fmla="*/ 0 w 1706251"/>
              <a:gd name="connsiteY0" fmla="*/ 425785 h 425785"/>
              <a:gd name="connsiteX1" fmla="*/ 499621 w 1706251"/>
              <a:gd name="connsiteY1" fmla="*/ 11006 h 425785"/>
              <a:gd name="connsiteX2" fmla="*/ 1121790 w 1706251"/>
              <a:gd name="connsiteY2" fmla="*/ 39286 h 425785"/>
              <a:gd name="connsiteX3" fmla="*/ 1706251 w 1706251"/>
              <a:gd name="connsiteY3" fmla="*/ 48713 h 425785"/>
              <a:gd name="connsiteX0" fmla="*/ 0 w 1706251"/>
              <a:gd name="connsiteY0" fmla="*/ 436504 h 436504"/>
              <a:gd name="connsiteX1" fmla="*/ 499621 w 1706251"/>
              <a:gd name="connsiteY1" fmla="*/ 21725 h 436504"/>
              <a:gd name="connsiteX2" fmla="*/ 1706251 w 1706251"/>
              <a:gd name="connsiteY2" fmla="*/ 59432 h 436504"/>
              <a:gd name="connsiteX0" fmla="*/ 0 w 1715678"/>
              <a:gd name="connsiteY0" fmla="*/ 455014 h 455014"/>
              <a:gd name="connsiteX1" fmla="*/ 499621 w 1715678"/>
              <a:gd name="connsiteY1" fmla="*/ 40235 h 455014"/>
              <a:gd name="connsiteX2" fmla="*/ 1715678 w 1715678"/>
              <a:gd name="connsiteY2" fmla="*/ 21382 h 455014"/>
              <a:gd name="connsiteX0" fmla="*/ 0 w 1715678"/>
              <a:gd name="connsiteY0" fmla="*/ 471342 h 471342"/>
              <a:gd name="connsiteX1" fmla="*/ 499621 w 1715678"/>
              <a:gd name="connsiteY1" fmla="*/ 56563 h 471342"/>
              <a:gd name="connsiteX2" fmla="*/ 1715678 w 1715678"/>
              <a:gd name="connsiteY2" fmla="*/ 8796 h 471342"/>
              <a:gd name="connsiteX0" fmla="*/ 0 w 1715678"/>
              <a:gd name="connsiteY0" fmla="*/ 468008 h 468008"/>
              <a:gd name="connsiteX1" fmla="*/ 499621 w 1715678"/>
              <a:gd name="connsiteY1" fmla="*/ 53229 h 468008"/>
              <a:gd name="connsiteX2" fmla="*/ 1715678 w 1715678"/>
              <a:gd name="connsiteY2" fmla="*/ 5462 h 468008"/>
              <a:gd name="connsiteX0" fmla="*/ 0 w 1715678"/>
              <a:gd name="connsiteY0" fmla="*/ 462967 h 462967"/>
              <a:gd name="connsiteX1" fmla="*/ 499621 w 1715678"/>
              <a:gd name="connsiteY1" fmla="*/ 48188 h 462967"/>
              <a:gd name="connsiteX2" fmla="*/ 1715678 w 1715678"/>
              <a:gd name="connsiteY2" fmla="*/ 421 h 462967"/>
            </a:gdLst>
            <a:ahLst/>
            <a:cxnLst>
              <a:cxn ang="0">
                <a:pos x="connsiteX0" y="connsiteY0"/>
              </a:cxn>
              <a:cxn ang="0">
                <a:pos x="connsiteX1" y="connsiteY1"/>
              </a:cxn>
              <a:cxn ang="0">
                <a:pos x="connsiteX2" y="connsiteY2"/>
              </a:cxn>
            </a:cxnLst>
            <a:rect l="l" t="t" r="r" b="b"/>
            <a:pathLst>
              <a:path w="1715678" h="462967">
                <a:moveTo>
                  <a:pt x="0" y="462967"/>
                </a:moveTo>
                <a:cubicBezTo>
                  <a:pt x="29065" y="151097"/>
                  <a:pt x="220428" y="104251"/>
                  <a:pt x="499621" y="48188"/>
                </a:cubicBezTo>
                <a:cubicBezTo>
                  <a:pt x="778814" y="-7875"/>
                  <a:pt x="1363009" y="452"/>
                  <a:pt x="1715678" y="421"/>
                </a:cubicBezTo>
              </a:path>
            </a:pathLst>
          </a:custGeom>
          <a:ln w="28575">
            <a:solidFill>
              <a:schemeClr val="accent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7" name="Textfeld 26">
            <a:extLst>
              <a:ext uri="{FF2B5EF4-FFF2-40B4-BE49-F238E27FC236}">
                <a16:creationId xmlns:a16="http://schemas.microsoft.com/office/drawing/2014/main" id="{B600DDBD-3184-26DE-DCB0-C70E2CB33E74}"/>
              </a:ext>
            </a:extLst>
          </p:cNvPr>
          <p:cNvSpPr txBox="1"/>
          <p:nvPr/>
        </p:nvSpPr>
        <p:spPr>
          <a:xfrm>
            <a:off x="6888088" y="3161230"/>
            <a:ext cx="4088876" cy="338554"/>
          </a:xfrm>
          <a:prstGeom prst="rect">
            <a:avLst/>
          </a:prstGeom>
          <a:noFill/>
        </p:spPr>
        <p:txBody>
          <a:bodyPr wrap="square" rtlCol="0">
            <a:spAutoFit/>
          </a:bodyPr>
          <a:lstStyle/>
          <a:p>
            <a:r>
              <a:rPr lang="en-US" sz="1600" b="1" dirty="0">
                <a:solidFill>
                  <a:schemeClr val="tx2"/>
                </a:solidFill>
                <a:latin typeface="+mn-lt"/>
                <a:ea typeface="Verdana" panose="020B0604030504040204" pitchFamily="34" charset="0"/>
                <a:cs typeface="Calibri Light" panose="020F0302020204030204" pitchFamily="34" charset="0"/>
              </a:rPr>
              <a:t>Goal of the Paris Agreement</a:t>
            </a:r>
          </a:p>
        </p:txBody>
      </p:sp>
      <p:sp>
        <p:nvSpPr>
          <p:cNvPr id="28" name="Textfeld 27">
            <a:extLst>
              <a:ext uri="{FF2B5EF4-FFF2-40B4-BE49-F238E27FC236}">
                <a16:creationId xmlns:a16="http://schemas.microsoft.com/office/drawing/2014/main" id="{C9C07438-10E0-3EE2-224A-966B1F6AA49E}"/>
              </a:ext>
            </a:extLst>
          </p:cNvPr>
          <p:cNvSpPr txBox="1"/>
          <p:nvPr/>
        </p:nvSpPr>
        <p:spPr>
          <a:xfrm>
            <a:off x="6900583" y="2492896"/>
            <a:ext cx="4088876" cy="584775"/>
          </a:xfrm>
          <a:prstGeom prst="rect">
            <a:avLst/>
          </a:prstGeom>
          <a:noFill/>
        </p:spPr>
        <p:txBody>
          <a:bodyPr wrap="square" rtlCol="0">
            <a:spAutoFit/>
          </a:bodyPr>
          <a:lstStyle/>
          <a:p>
            <a:r>
              <a:rPr lang="en-US" sz="1600" b="1" dirty="0">
                <a:solidFill>
                  <a:schemeClr val="accent5">
                    <a:lumMod val="50000"/>
                  </a:schemeClr>
                </a:solidFill>
                <a:latin typeface="+mn-lt"/>
                <a:ea typeface="Verdana" panose="020B0604030504040204" pitchFamily="34" charset="0"/>
                <a:cs typeface="Calibri Light" panose="020F0302020204030204" pitchFamily="34" charset="0"/>
              </a:rPr>
              <a:t>Expected temperature increase based on  announced policies (“pledges”)</a:t>
            </a:r>
          </a:p>
        </p:txBody>
      </p:sp>
      <p:sp>
        <p:nvSpPr>
          <p:cNvPr id="29" name="Textfeld 28">
            <a:extLst>
              <a:ext uri="{FF2B5EF4-FFF2-40B4-BE49-F238E27FC236}">
                <a16:creationId xmlns:a16="http://schemas.microsoft.com/office/drawing/2014/main" id="{B46D4834-B291-09C3-1404-6C3A97F16142}"/>
              </a:ext>
            </a:extLst>
          </p:cNvPr>
          <p:cNvSpPr txBox="1"/>
          <p:nvPr/>
        </p:nvSpPr>
        <p:spPr>
          <a:xfrm>
            <a:off x="6894709" y="1764105"/>
            <a:ext cx="4481877" cy="584775"/>
          </a:xfrm>
          <a:prstGeom prst="rect">
            <a:avLst/>
          </a:prstGeom>
          <a:noFill/>
        </p:spPr>
        <p:txBody>
          <a:bodyPr wrap="square" rtlCol="0">
            <a:spAutoFit/>
          </a:bodyPr>
          <a:lstStyle/>
          <a:p>
            <a:r>
              <a:rPr lang="en-US" sz="1600" b="1" dirty="0">
                <a:solidFill>
                  <a:schemeClr val="accent3">
                    <a:lumMod val="75000"/>
                  </a:schemeClr>
                </a:solidFill>
                <a:latin typeface="+mn-lt"/>
                <a:ea typeface="Verdana" panose="020B0604030504040204" pitchFamily="34" charset="0"/>
                <a:cs typeface="Calibri Light" panose="020F0302020204030204" pitchFamily="34" charset="0"/>
              </a:rPr>
              <a:t>Expected temperature increases based on</a:t>
            </a:r>
            <a:br>
              <a:rPr lang="en-US" sz="1600" b="1" dirty="0">
                <a:solidFill>
                  <a:schemeClr val="accent3">
                    <a:lumMod val="75000"/>
                  </a:schemeClr>
                </a:solidFill>
                <a:latin typeface="+mn-lt"/>
                <a:ea typeface="Verdana" panose="020B0604030504040204" pitchFamily="34" charset="0"/>
                <a:cs typeface="Calibri Light" panose="020F0302020204030204" pitchFamily="34" charset="0"/>
              </a:rPr>
            </a:br>
            <a:r>
              <a:rPr lang="en-US" sz="1600" b="1" dirty="0">
                <a:solidFill>
                  <a:schemeClr val="accent3">
                    <a:lumMod val="75000"/>
                  </a:schemeClr>
                </a:solidFill>
                <a:latin typeface="+mn-lt"/>
                <a:ea typeface="Verdana" panose="020B0604030504040204" pitchFamily="34" charset="0"/>
                <a:cs typeface="Calibri Light" panose="020F0302020204030204" pitchFamily="34" charset="0"/>
              </a:rPr>
              <a:t>currently implemented policies</a:t>
            </a:r>
          </a:p>
        </p:txBody>
      </p:sp>
      <p:sp>
        <p:nvSpPr>
          <p:cNvPr id="30" name="Textfeld 29">
            <a:extLst>
              <a:ext uri="{FF2B5EF4-FFF2-40B4-BE49-F238E27FC236}">
                <a16:creationId xmlns:a16="http://schemas.microsoft.com/office/drawing/2014/main" id="{9F59655F-9038-469C-D92E-B45DAF3E91FA}"/>
              </a:ext>
            </a:extLst>
          </p:cNvPr>
          <p:cNvSpPr txBox="1"/>
          <p:nvPr/>
        </p:nvSpPr>
        <p:spPr>
          <a:xfrm>
            <a:off x="6305947" y="3164303"/>
            <a:ext cx="576064" cy="307777"/>
          </a:xfrm>
          <a:prstGeom prst="rect">
            <a:avLst/>
          </a:prstGeom>
          <a:noFill/>
        </p:spPr>
        <p:txBody>
          <a:bodyPr wrap="square" rtlCol="0">
            <a:spAutoFit/>
          </a:bodyPr>
          <a:lstStyle/>
          <a:p>
            <a:pPr algn="ctr"/>
            <a:r>
              <a:rPr lang="de-DE" sz="1400" dirty="0">
                <a:latin typeface="Verdana" panose="020B0604030504040204" pitchFamily="34" charset="0"/>
                <a:ea typeface="Verdana" panose="020B0604030504040204" pitchFamily="34" charset="0"/>
                <a:cs typeface="Verdana" panose="020B0604030504040204" pitchFamily="34" charset="0"/>
              </a:rPr>
              <a:t>1.5</a:t>
            </a:r>
          </a:p>
        </p:txBody>
      </p:sp>
      <p:sp>
        <p:nvSpPr>
          <p:cNvPr id="31" name="Textfeld 30">
            <a:extLst>
              <a:ext uri="{FF2B5EF4-FFF2-40B4-BE49-F238E27FC236}">
                <a16:creationId xmlns:a16="http://schemas.microsoft.com/office/drawing/2014/main" id="{F3FF58D1-8296-A3D3-4845-A46033D10D69}"/>
              </a:ext>
            </a:extLst>
          </p:cNvPr>
          <p:cNvSpPr txBox="1"/>
          <p:nvPr/>
        </p:nvSpPr>
        <p:spPr>
          <a:xfrm>
            <a:off x="6305947" y="2202861"/>
            <a:ext cx="576064" cy="307777"/>
          </a:xfrm>
          <a:prstGeom prst="rect">
            <a:avLst/>
          </a:prstGeom>
          <a:noFill/>
        </p:spPr>
        <p:txBody>
          <a:bodyPr wrap="square" rtlCol="0">
            <a:spAutoFit/>
          </a:bodyPr>
          <a:lstStyle/>
          <a:p>
            <a:pPr algn="ctr"/>
            <a:r>
              <a:rPr lang="de-DE" sz="1400" dirty="0">
                <a:latin typeface="Verdana" panose="020B0604030504040204" pitchFamily="34" charset="0"/>
                <a:ea typeface="Verdana" panose="020B0604030504040204" pitchFamily="34" charset="0"/>
                <a:cs typeface="Verdana" panose="020B0604030504040204" pitchFamily="34" charset="0"/>
              </a:rPr>
              <a:t>2.5</a:t>
            </a:r>
          </a:p>
        </p:txBody>
      </p:sp>
    </p:spTree>
    <p:extLst>
      <p:ext uri="{BB962C8B-B14F-4D97-AF65-F5344CB8AC3E}">
        <p14:creationId xmlns:p14="http://schemas.microsoft.com/office/powerpoint/2010/main" val="137252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Effect transition="in" filter="fade">
                                      <p:cBhvr>
                                        <p:cTn id="5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build="p"/>
      <p:bldP spid="5" grpId="0"/>
      <p:bldP spid="9" grpId="0"/>
      <p:bldP spid="12" grpId="0"/>
      <p:bldP spid="13" grpId="0"/>
      <p:bldP spid="14" grpId="0" animBg="1"/>
      <p:bldP spid="21" grpId="0" animBg="1"/>
      <p:bldP spid="25" grpId="0" animBg="1"/>
      <p:bldP spid="26" grpId="0" animBg="1"/>
      <p:bldP spid="27" grpId="0"/>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B7A7F1F6-CB6C-AFCF-E9A6-6E110E3C2366}"/>
              </a:ext>
            </a:extLst>
          </p:cNvPr>
          <p:cNvSpPr>
            <a:spLocks noGrp="1"/>
          </p:cNvSpPr>
          <p:nvPr>
            <p:ph type="title"/>
          </p:nvPr>
        </p:nvSpPr>
        <p:spPr/>
        <p:txBody>
          <a:bodyPr/>
          <a:lstStyle/>
          <a:p>
            <a:r>
              <a:rPr lang="en-US"/>
              <a:t>Definition of terms (2)</a:t>
            </a:r>
          </a:p>
        </p:txBody>
      </p:sp>
      <p:sp>
        <p:nvSpPr>
          <p:cNvPr id="3" name="Inhaltsplatzhalter 2">
            <a:extLst>
              <a:ext uri="{FF2B5EF4-FFF2-40B4-BE49-F238E27FC236}">
                <a16:creationId xmlns:a16="http://schemas.microsoft.com/office/drawing/2014/main" id="{73FE1318-C4EC-76C9-F105-DF9FD01E19CB}"/>
              </a:ext>
            </a:extLst>
          </p:cNvPr>
          <p:cNvSpPr>
            <a:spLocks noGrp="1"/>
          </p:cNvSpPr>
          <p:nvPr>
            <p:ph idx="1"/>
          </p:nvPr>
        </p:nvSpPr>
        <p:spPr/>
        <p:txBody>
          <a:bodyPr/>
          <a:lstStyle/>
          <a:p>
            <a:pPr marL="0" indent="0">
              <a:buNone/>
            </a:pPr>
            <a:r>
              <a:rPr lang="en-US" dirty="0"/>
              <a:t>Process-based Integrated Assessment Models (IAM)</a:t>
            </a:r>
          </a:p>
          <a:p>
            <a:pPr lvl="1"/>
            <a:r>
              <a:rPr lang="en-US" dirty="0"/>
              <a:t>Numerical tools to (primarily) evaluate scenarios of climate change mitigation </a:t>
            </a:r>
          </a:p>
          <a:p>
            <a:pPr lvl="1"/>
            <a:r>
              <a:rPr lang="en-US" dirty="0"/>
              <a:t>They combine detailed representations of the human system (energy, economy)</a:t>
            </a:r>
            <a:br>
              <a:rPr lang="en-US" dirty="0"/>
            </a:br>
            <a:r>
              <a:rPr lang="en-US" dirty="0"/>
              <a:t>and the earth system (climate, oceans), including land use (and land use change)</a:t>
            </a:r>
          </a:p>
          <a:p>
            <a:pPr lvl="1"/>
            <a:r>
              <a:rPr lang="en-US" dirty="0"/>
              <a:t>There is a broad range of methodological concepts underlying various IAMs,</a:t>
            </a:r>
            <a:br>
              <a:rPr lang="en-US" dirty="0"/>
            </a:br>
            <a:r>
              <a:rPr lang="en-US" dirty="0"/>
              <a:t>including (energy-system++) optimization, economic equilibrium (CGE), system dynamics</a:t>
            </a:r>
          </a:p>
        </p:txBody>
      </p:sp>
      <p:sp>
        <p:nvSpPr>
          <p:cNvPr id="16" name="Textplatzhalter 15">
            <a:extLst>
              <a:ext uri="{FF2B5EF4-FFF2-40B4-BE49-F238E27FC236}">
                <a16:creationId xmlns:a16="http://schemas.microsoft.com/office/drawing/2014/main" id="{20B73905-79C5-949B-9D1E-2AB9FC90FDE8}"/>
              </a:ext>
            </a:extLst>
          </p:cNvPr>
          <p:cNvSpPr>
            <a:spLocks noGrp="1"/>
          </p:cNvSpPr>
          <p:nvPr>
            <p:ph type="body" sz="quarter" idx="12"/>
          </p:nvPr>
        </p:nvSpPr>
        <p:spPr/>
        <p:txBody>
          <a:bodyPr/>
          <a:lstStyle/>
          <a:p>
            <a:r>
              <a:rPr lang="en-US"/>
              <a:t>Many scenarios used in the IPCC assessment come from process-based IAMs</a:t>
            </a:r>
          </a:p>
        </p:txBody>
      </p:sp>
      <p:sp>
        <p:nvSpPr>
          <p:cNvPr id="6" name="Datumsplatzhalter 5">
            <a:extLst>
              <a:ext uri="{FF2B5EF4-FFF2-40B4-BE49-F238E27FC236}">
                <a16:creationId xmlns:a16="http://schemas.microsoft.com/office/drawing/2014/main" id="{899CC999-F89B-7520-0C80-36C7AC0AC2A9}"/>
              </a:ext>
            </a:extLst>
          </p:cNvPr>
          <p:cNvSpPr>
            <a:spLocks noGrp="1"/>
          </p:cNvSpPr>
          <p:nvPr>
            <p:ph type="dt" sz="half" idx="13"/>
          </p:nvPr>
        </p:nvSpPr>
        <p:spPr/>
        <p:txBody>
          <a:bodyPr/>
          <a:lstStyle/>
          <a:p>
            <a:r>
              <a:rPr lang="de-AT"/>
              <a:t>Daniel Huppmann</a:t>
            </a:r>
            <a:endParaRPr lang="hr-HR" dirty="0"/>
          </a:p>
        </p:txBody>
      </p:sp>
      <p:sp>
        <p:nvSpPr>
          <p:cNvPr id="7" name="Fußzeilenplatzhalter 6">
            <a:extLst>
              <a:ext uri="{FF2B5EF4-FFF2-40B4-BE49-F238E27FC236}">
                <a16:creationId xmlns:a16="http://schemas.microsoft.com/office/drawing/2014/main" id="{647193C7-8EB1-4710-A6B6-184B4ADC2417}"/>
              </a:ext>
            </a:extLst>
          </p:cNvPr>
          <p:cNvSpPr>
            <a:spLocks noGrp="1"/>
          </p:cNvSpPr>
          <p:nvPr>
            <p:ph type="ftr" sz="quarter" idx="14"/>
          </p:nvPr>
        </p:nvSpPr>
        <p:spPr/>
        <p:txBody>
          <a:bodyPr/>
          <a:lstStyle/>
          <a:p>
            <a:r>
              <a:rPr lang="en-US"/>
              <a:t>Open-Source Energy System Modeling, Lecture 3</a:t>
            </a:r>
            <a:endParaRPr lang="en-US" dirty="0"/>
          </a:p>
        </p:txBody>
      </p:sp>
      <p:sp>
        <p:nvSpPr>
          <p:cNvPr id="8" name="Foliennummernplatzhalter 7">
            <a:extLst>
              <a:ext uri="{FF2B5EF4-FFF2-40B4-BE49-F238E27FC236}">
                <a16:creationId xmlns:a16="http://schemas.microsoft.com/office/drawing/2014/main" id="{C29095F2-F02A-BDFB-44A3-55D84DE99B1E}"/>
              </a:ext>
            </a:extLst>
          </p:cNvPr>
          <p:cNvSpPr>
            <a:spLocks noGrp="1"/>
          </p:cNvSpPr>
          <p:nvPr>
            <p:ph type="sldNum" sz="quarter" idx="15"/>
          </p:nvPr>
        </p:nvSpPr>
        <p:spPr/>
        <p:txBody>
          <a:bodyPr/>
          <a:lstStyle/>
          <a:p>
            <a:fld id="{7F5633C8-4A1E-AE41-9551-4706842F4652}" type="slidenum">
              <a:rPr lang="uk-UA" smtClean="0"/>
              <a:pPr/>
              <a:t>14</a:t>
            </a:fld>
            <a:endParaRPr lang="uk-UA" dirty="0"/>
          </a:p>
        </p:txBody>
      </p:sp>
    </p:spTree>
    <p:extLst>
      <p:ext uri="{BB962C8B-B14F-4D97-AF65-F5344CB8AC3E}">
        <p14:creationId xmlns:p14="http://schemas.microsoft.com/office/powerpoint/2010/main" val="340480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3E6CF631-DB34-C049-9AA4-51BB298ECA65}"/>
              </a:ext>
            </a:extLst>
          </p:cNvPr>
          <p:cNvSpPr>
            <a:spLocks noGrp="1"/>
          </p:cNvSpPr>
          <p:nvPr>
            <p:ph type="title"/>
          </p:nvPr>
        </p:nvSpPr>
        <p:spPr/>
        <p:txBody>
          <a:bodyPr/>
          <a:lstStyle/>
          <a:p>
            <a:r>
              <a:rPr lang="en-GB" dirty="0"/>
              <a:t>A scenario primer</a:t>
            </a:r>
          </a:p>
        </p:txBody>
      </p:sp>
      <p:sp>
        <p:nvSpPr>
          <p:cNvPr id="17" name="Textplatzhalter 16">
            <a:extLst>
              <a:ext uri="{FF2B5EF4-FFF2-40B4-BE49-F238E27FC236}">
                <a16:creationId xmlns:a16="http://schemas.microsoft.com/office/drawing/2014/main" id="{906275D4-311F-AE47-A330-357DEDD16A74}"/>
              </a:ext>
            </a:extLst>
          </p:cNvPr>
          <p:cNvSpPr>
            <a:spLocks noGrp="1"/>
          </p:cNvSpPr>
          <p:nvPr>
            <p:ph type="body" sz="quarter" idx="23"/>
          </p:nvPr>
        </p:nvSpPr>
        <p:spPr>
          <a:xfrm>
            <a:off x="911426" y="6093296"/>
            <a:ext cx="6336703" cy="287911"/>
          </a:xfrm>
        </p:spPr>
        <p:txBody>
          <a:bodyPr/>
          <a:lstStyle/>
          <a:p>
            <a:r>
              <a:rPr lang="en-GB" dirty="0"/>
              <a:t>See </a:t>
            </a:r>
            <a:r>
              <a:rPr lang="en-GB" dirty="0">
                <a:hlinkClick r:id="rId2"/>
              </a:rPr>
              <a:t>www.climatescenarios.org/primer</a:t>
            </a:r>
            <a:r>
              <a:rPr lang="en-GB" dirty="0"/>
              <a:t> for more information</a:t>
            </a:r>
          </a:p>
        </p:txBody>
      </p:sp>
      <p:sp>
        <p:nvSpPr>
          <p:cNvPr id="16" name="Textplatzhalter 15">
            <a:extLst>
              <a:ext uri="{FF2B5EF4-FFF2-40B4-BE49-F238E27FC236}">
                <a16:creationId xmlns:a16="http://schemas.microsoft.com/office/drawing/2014/main" id="{293896A5-234A-4944-A8DB-5CDD2F46EB4E}"/>
              </a:ext>
            </a:extLst>
          </p:cNvPr>
          <p:cNvSpPr>
            <a:spLocks noGrp="1"/>
          </p:cNvSpPr>
          <p:nvPr>
            <p:ph type="body" sz="quarter" idx="12"/>
          </p:nvPr>
        </p:nvSpPr>
        <p:spPr/>
        <p:txBody>
          <a:bodyPr/>
          <a:lstStyle/>
          <a:p>
            <a:r>
              <a:rPr lang="en-GB" sz="2500" dirty="0"/>
              <a:t>How can we use model-based scenarios to understand sustainable development?</a:t>
            </a:r>
          </a:p>
        </p:txBody>
      </p:sp>
      <p:sp>
        <p:nvSpPr>
          <p:cNvPr id="5" name="Datumsplatzhalter 4">
            <a:extLst>
              <a:ext uri="{FF2B5EF4-FFF2-40B4-BE49-F238E27FC236}">
                <a16:creationId xmlns:a16="http://schemas.microsoft.com/office/drawing/2014/main" id="{1C637E19-7BE0-BB4D-9F00-EDCDC1DDBA1D}"/>
              </a:ext>
            </a:extLst>
          </p:cNvPr>
          <p:cNvSpPr>
            <a:spLocks noGrp="1"/>
          </p:cNvSpPr>
          <p:nvPr>
            <p:ph type="dt" sz="half" idx="25"/>
          </p:nvPr>
        </p:nvSpPr>
        <p:spPr/>
        <p:txBody>
          <a:bodyPr/>
          <a:lstStyle/>
          <a:p>
            <a:r>
              <a:rPr lang="de-AT"/>
              <a:t>Daniel Huppmann</a:t>
            </a:r>
            <a:endParaRPr lang="hr-HR" dirty="0"/>
          </a:p>
        </p:txBody>
      </p:sp>
      <p:sp>
        <p:nvSpPr>
          <p:cNvPr id="6" name="Fußzeilenplatzhalter 5">
            <a:extLst>
              <a:ext uri="{FF2B5EF4-FFF2-40B4-BE49-F238E27FC236}">
                <a16:creationId xmlns:a16="http://schemas.microsoft.com/office/drawing/2014/main" id="{6D9191D6-4A4C-0F4C-B40D-3A440FCD445A}"/>
              </a:ext>
            </a:extLst>
          </p:cNvPr>
          <p:cNvSpPr>
            <a:spLocks noGrp="1"/>
          </p:cNvSpPr>
          <p:nvPr>
            <p:ph type="ftr" sz="quarter" idx="26"/>
          </p:nvPr>
        </p:nvSpPr>
        <p:spPr/>
        <p:txBody>
          <a:bodyPr/>
          <a:lstStyle/>
          <a:p>
            <a:r>
              <a:rPr lang="en-US"/>
              <a:t>Open-Source Energy System Modeling, Lecture 3</a:t>
            </a:r>
            <a:endParaRPr lang="en-US" dirty="0"/>
          </a:p>
        </p:txBody>
      </p:sp>
      <p:pic>
        <p:nvPicPr>
          <p:cNvPr id="9" name="Inhaltsplatzhalter 18">
            <a:extLst>
              <a:ext uri="{FF2B5EF4-FFF2-40B4-BE49-F238E27FC236}">
                <a16:creationId xmlns:a16="http://schemas.microsoft.com/office/drawing/2014/main" id="{F33D114E-8BCD-CC4D-8061-EAA3D7709657}"/>
              </a:ext>
            </a:extLst>
          </p:cNvPr>
          <p:cNvPicPr>
            <a:picLocks noGrp="1" noChangeAspect="1"/>
          </p:cNvPicPr>
          <p:nvPr>
            <p:ph sz="quarter" idx="24"/>
          </p:nvPr>
        </p:nvPicPr>
        <p:blipFill>
          <a:blip r:embed="rId3"/>
          <a:stretch>
            <a:fillRect/>
          </a:stretch>
        </p:blipFill>
        <p:spPr>
          <a:xfrm>
            <a:off x="839416" y="1700808"/>
            <a:ext cx="6539590" cy="424857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 name="Foliennummernplatzhalter 1">
            <a:extLst>
              <a:ext uri="{FF2B5EF4-FFF2-40B4-BE49-F238E27FC236}">
                <a16:creationId xmlns:a16="http://schemas.microsoft.com/office/drawing/2014/main" id="{4848CBF3-5A5E-9D4C-9374-E9FC3BBF3926}"/>
              </a:ext>
            </a:extLst>
          </p:cNvPr>
          <p:cNvSpPr>
            <a:spLocks noGrp="1"/>
          </p:cNvSpPr>
          <p:nvPr>
            <p:ph type="sldNum" sz="quarter" idx="27"/>
          </p:nvPr>
        </p:nvSpPr>
        <p:spPr/>
        <p:txBody>
          <a:bodyPr/>
          <a:lstStyle/>
          <a:p>
            <a:fld id="{7F5633C8-4A1E-AE41-9551-4706842F4652}" type="slidenum">
              <a:rPr lang="uk-UA" smtClean="0"/>
              <a:pPr/>
              <a:t>15</a:t>
            </a:fld>
            <a:endParaRPr lang="uk-UA" dirty="0"/>
          </a:p>
        </p:txBody>
      </p:sp>
      <p:pic>
        <p:nvPicPr>
          <p:cNvPr id="4" name="Grafik 3">
            <a:extLst>
              <a:ext uri="{FF2B5EF4-FFF2-40B4-BE49-F238E27FC236}">
                <a16:creationId xmlns:a16="http://schemas.microsoft.com/office/drawing/2014/main" id="{26663B8F-1F27-4E45-94CD-FA77ADBE0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292027"/>
            <a:ext cx="2207926" cy="594442"/>
          </a:xfrm>
          <a:prstGeom prst="rect">
            <a:avLst/>
          </a:prstGeom>
        </p:spPr>
      </p:pic>
      <p:sp>
        <p:nvSpPr>
          <p:cNvPr id="3" name="Rechteck 2">
            <a:extLst>
              <a:ext uri="{FF2B5EF4-FFF2-40B4-BE49-F238E27FC236}">
                <a16:creationId xmlns:a16="http://schemas.microsoft.com/office/drawing/2014/main" id="{A3CB6DAA-06EB-7D40-858B-F4B0BA2D56E4}"/>
              </a:ext>
            </a:extLst>
          </p:cNvPr>
          <p:cNvSpPr/>
          <p:nvPr/>
        </p:nvSpPr>
        <p:spPr>
          <a:xfrm>
            <a:off x="7536160" y="1700808"/>
            <a:ext cx="4248471" cy="43204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r">
              <a:spcBef>
                <a:spcPts val="1000"/>
              </a:spcBef>
              <a:buSzPct val="80000"/>
            </a:pPr>
            <a:r>
              <a:rPr lang="en-GB" sz="2200" dirty="0">
                <a:latin typeface="+mn-lt"/>
                <a:cs typeface="Calibri"/>
              </a:rPr>
              <a:t>The aim of SENSES is to generate tools for debate and deliberation of scenarios in the context of climate change mitigation and adaptation.</a:t>
            </a:r>
          </a:p>
          <a:p>
            <a:pPr algn="r">
              <a:spcBef>
                <a:spcPts val="1000"/>
              </a:spcBef>
              <a:buSzPct val="80000"/>
            </a:pPr>
            <a:r>
              <a:rPr lang="en-GB" sz="2200" dirty="0">
                <a:latin typeface="+mn-lt"/>
                <a:cs typeface="Calibri"/>
              </a:rPr>
              <a:t>The interactive approach of co-production prevents that users become detached from the original scenario data, and minimizes the risk that information is misinterpreted and/or perceived as </a:t>
            </a:r>
            <a:r>
              <a:rPr lang="en-GB" sz="2200" dirty="0" err="1">
                <a:latin typeface="+mn-lt"/>
                <a:cs typeface="Calibri"/>
              </a:rPr>
              <a:t>intransparent</a:t>
            </a:r>
            <a:r>
              <a:rPr lang="en-GB" sz="2200" dirty="0">
                <a:latin typeface="+mn-lt"/>
                <a:cs typeface="Calibri"/>
              </a:rPr>
              <a:t>.</a:t>
            </a:r>
          </a:p>
          <a:p>
            <a:pPr algn="r">
              <a:spcBef>
                <a:spcPts val="1000"/>
              </a:spcBef>
              <a:buSzPct val="80000"/>
            </a:pPr>
            <a:r>
              <a:rPr lang="en-GB" sz="2200" dirty="0">
                <a:latin typeface="+mn-lt"/>
                <a:cs typeface="Calibri"/>
              </a:rPr>
              <a:t>The </a:t>
            </a:r>
            <a:r>
              <a:rPr lang="en-GB" sz="2200" b="1" i="1" dirty="0">
                <a:latin typeface="+mn-lt"/>
                <a:cs typeface="Calibri"/>
              </a:rPr>
              <a:t>Scenario Primer</a:t>
            </a:r>
            <a:r>
              <a:rPr lang="en-GB" sz="2200" dirty="0">
                <a:latin typeface="+mn-lt"/>
                <a:cs typeface="Calibri"/>
              </a:rPr>
              <a:t> is the first in a suite of open tools developed in the SENSES project (</a:t>
            </a:r>
            <a:r>
              <a:rPr lang="en-GB" sz="2200" dirty="0">
                <a:latin typeface="+mn-lt"/>
                <a:cs typeface="Calibri"/>
                <a:hlinkClick r:id="rId5"/>
              </a:rPr>
              <a:t>senses-project.org</a:t>
            </a:r>
            <a:r>
              <a:rPr lang="en-GB" sz="2200" dirty="0">
                <a:latin typeface="+mn-lt"/>
                <a:cs typeface="Calibri"/>
              </a:rPr>
              <a:t>).</a:t>
            </a:r>
          </a:p>
        </p:txBody>
      </p:sp>
    </p:spTree>
    <p:extLst>
      <p:ext uri="{BB962C8B-B14F-4D97-AF65-F5344CB8AC3E}">
        <p14:creationId xmlns:p14="http://schemas.microsoft.com/office/powerpoint/2010/main" val="71537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Criticisms of numerical (integrated assessment) models (I)</a:t>
            </a:r>
          </a:p>
        </p:txBody>
      </p:sp>
      <p:sp>
        <p:nvSpPr>
          <p:cNvPr id="3" name="Inhaltsplatzhalter 2"/>
          <p:cNvSpPr>
            <a:spLocks noGrp="1"/>
          </p:cNvSpPr>
          <p:nvPr>
            <p:ph idx="1"/>
          </p:nvPr>
        </p:nvSpPr>
        <p:spPr/>
        <p:txBody>
          <a:bodyPr/>
          <a:lstStyle/>
          <a:p>
            <a:pPr marL="0" indent="0">
              <a:buNone/>
            </a:pPr>
            <a:r>
              <a:rPr lang="en-GB" dirty="0"/>
              <a:t>Frequent criticisms of large-scale numerical models for climate change</a:t>
            </a:r>
          </a:p>
          <a:p>
            <a:r>
              <a:rPr lang="en-GB" dirty="0"/>
              <a:t>Closed and </a:t>
            </a:r>
            <a:r>
              <a:rPr lang="en-GB" dirty="0" err="1"/>
              <a:t>intransparent</a:t>
            </a:r>
            <a:r>
              <a:rPr lang="en-GB" dirty="0"/>
              <a:t> ’black box’ models</a:t>
            </a:r>
          </a:p>
          <a:p>
            <a:pPr lvl="1"/>
            <a:r>
              <a:rPr lang="en-GB" dirty="0"/>
              <a:t>Very sensitive to implicit assumptions and </a:t>
            </a:r>
            <a:r>
              <a:rPr lang="en-GB" dirty="0" err="1"/>
              <a:t>modeling</a:t>
            </a:r>
            <a:r>
              <a:rPr lang="en-GB" dirty="0"/>
              <a:t> artefacts</a:t>
            </a:r>
          </a:p>
          <a:p>
            <a:r>
              <a:rPr lang="en-GB" dirty="0"/>
              <a:t>Over-optimistic assumptions on technological progress</a:t>
            </a:r>
          </a:p>
          <a:p>
            <a:pPr lvl="1"/>
            <a:r>
              <a:rPr lang="en-GB" dirty="0"/>
              <a:t>Assume availability of technologies like CCS, hydrogen economy</a:t>
            </a:r>
          </a:p>
          <a:p>
            <a:r>
              <a:rPr lang="en-GB" dirty="0"/>
              <a:t>Use of discount rates: what’s the correct valuation of the future?</a:t>
            </a:r>
          </a:p>
          <a:p>
            <a:r>
              <a:rPr lang="en-GB" dirty="0"/>
              <a:t>Not sufficiently focused on human development (too technocratic)</a:t>
            </a:r>
          </a:p>
          <a:p>
            <a:r>
              <a:rPr lang="en-GB" dirty="0"/>
              <a:t>Virtually impossible to verify (projections of) input assumptions</a:t>
            </a:r>
          </a:p>
          <a:p>
            <a:pPr lvl="1"/>
            <a:r>
              <a:rPr lang="en-GB" dirty="0"/>
              <a:t>In contrast to climate models, where “</a:t>
            </a:r>
            <a:r>
              <a:rPr lang="en-GB" dirty="0" err="1"/>
              <a:t>backcasting</a:t>
            </a:r>
            <a:r>
              <a:rPr lang="en-GB" dirty="0"/>
              <a:t>” is frequently applied</a:t>
            </a:r>
          </a:p>
          <a:p>
            <a:r>
              <a:rPr lang="en-GB" i="1" dirty="0"/>
              <a:t>“There is group-think in the modelling community”</a:t>
            </a:r>
          </a:p>
          <a:p>
            <a:endParaRPr lang="en-GB" dirty="0"/>
          </a:p>
        </p:txBody>
      </p:sp>
      <p:sp>
        <p:nvSpPr>
          <p:cNvPr id="4" name="Textplatzhalter 3"/>
          <p:cNvSpPr>
            <a:spLocks noGrp="1"/>
          </p:cNvSpPr>
          <p:nvPr>
            <p:ph type="body" sz="quarter" idx="12"/>
          </p:nvPr>
        </p:nvSpPr>
        <p:spPr/>
        <p:txBody>
          <a:bodyPr/>
          <a:lstStyle/>
          <a:p>
            <a:r>
              <a:rPr lang="en-GB"/>
              <a:t>There are many contentious aspects about numerical models </a:t>
            </a:r>
            <a:br>
              <a:rPr lang="en-GB"/>
            </a:br>
            <a:r>
              <a:rPr lang="en-GB"/>
              <a:t>of the economy-energy-environment-climate system</a:t>
            </a:r>
            <a:endParaRPr lang="en-GB" dirty="0"/>
          </a:p>
        </p:txBody>
      </p:sp>
      <p:sp>
        <p:nvSpPr>
          <p:cNvPr id="5" name="Datumsplatzhalter 4"/>
          <p:cNvSpPr>
            <a:spLocks noGrp="1"/>
          </p:cNvSpPr>
          <p:nvPr>
            <p:ph type="dt" sz="half" idx="13"/>
          </p:nvPr>
        </p:nvSpPr>
        <p:spPr/>
        <p:txBody>
          <a:bodyPr/>
          <a:lstStyle/>
          <a:p>
            <a:r>
              <a:rPr lang="de-AT" noProof="0"/>
              <a:t>Daniel Huppmann</a:t>
            </a:r>
            <a:endParaRPr lang="en-GB" noProof="0" dirty="0"/>
          </a:p>
        </p:txBody>
      </p:sp>
      <p:sp>
        <p:nvSpPr>
          <p:cNvPr id="6" name="Fußzeilenplatzhalter 5"/>
          <p:cNvSpPr>
            <a:spLocks noGrp="1"/>
          </p:cNvSpPr>
          <p:nvPr>
            <p:ph type="ftr" sz="quarter" idx="14"/>
          </p:nvPr>
        </p:nvSpPr>
        <p:spPr/>
        <p:txBody>
          <a:bodyPr/>
          <a:lstStyle/>
          <a:p>
            <a:r>
              <a:rPr lang="en-GB" noProof="0"/>
              <a:t>Open-Source Energy System Modeling, Lecture 3</a:t>
            </a:r>
            <a:endParaRPr lang="en-GB" noProof="0" dirty="0"/>
          </a:p>
        </p:txBody>
      </p:sp>
      <p:sp>
        <p:nvSpPr>
          <p:cNvPr id="7" name="Foliennummernplatzhalter 6">
            <a:extLst>
              <a:ext uri="{FF2B5EF4-FFF2-40B4-BE49-F238E27FC236}">
                <a16:creationId xmlns:a16="http://schemas.microsoft.com/office/drawing/2014/main" id="{F2267205-C794-7A40-A413-CDC3AB12C03D}"/>
              </a:ext>
            </a:extLst>
          </p:cNvPr>
          <p:cNvSpPr>
            <a:spLocks noGrp="1"/>
          </p:cNvSpPr>
          <p:nvPr>
            <p:ph type="sldNum" sz="quarter" idx="15"/>
          </p:nvPr>
        </p:nvSpPr>
        <p:spPr/>
        <p:txBody>
          <a:bodyPr/>
          <a:lstStyle/>
          <a:p>
            <a:fld id="{7F5633C8-4A1E-AE41-9551-4706842F4652}" type="slidenum">
              <a:rPr lang="uk-UA" smtClean="0"/>
              <a:pPr/>
              <a:t>16</a:t>
            </a:fld>
            <a:endParaRPr lang="uk-UA" dirty="0"/>
          </a:p>
        </p:txBody>
      </p:sp>
    </p:spTree>
    <p:extLst>
      <p:ext uri="{BB962C8B-B14F-4D97-AF65-F5344CB8AC3E}">
        <p14:creationId xmlns:p14="http://schemas.microsoft.com/office/powerpoint/2010/main" val="3637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Criticisms of numerical (integrated assessment) models (II)</a:t>
            </a:r>
          </a:p>
        </p:txBody>
      </p:sp>
      <p:sp>
        <p:nvSpPr>
          <p:cNvPr id="3" name="Inhaltsplatzhalter 2"/>
          <p:cNvSpPr>
            <a:spLocks noGrp="1"/>
          </p:cNvSpPr>
          <p:nvPr>
            <p:ph idx="1"/>
          </p:nvPr>
        </p:nvSpPr>
        <p:spPr/>
        <p:txBody>
          <a:bodyPr/>
          <a:lstStyle/>
          <a:p>
            <a:pPr marL="0" lvl="1" indent="0">
              <a:buSzPct val="80000"/>
              <a:buNone/>
            </a:pPr>
            <a:endParaRPr lang="en-GB" sz="2400" i="1" dirty="0"/>
          </a:p>
          <a:p>
            <a:pPr marL="280988" lvl="1" indent="0">
              <a:buSzPct val="80000"/>
              <a:buNone/>
            </a:pPr>
            <a:r>
              <a:rPr lang="en-GB" sz="2400" i="1" dirty="0"/>
              <a:t>“IAM-based analyses of climate policy create a perception  of knowledge</a:t>
            </a:r>
            <a:br>
              <a:rPr lang="en-GB" sz="2400" i="1" dirty="0"/>
            </a:br>
            <a:r>
              <a:rPr lang="en-GB" sz="2400" i="1" dirty="0"/>
              <a:t>and precision that is illusory, and can fool policy-makers into thinking</a:t>
            </a:r>
            <a:br>
              <a:rPr lang="en-GB" sz="2400" i="1" dirty="0"/>
            </a:br>
            <a:r>
              <a:rPr lang="en-GB" sz="2400" i="1" dirty="0"/>
              <a:t>that the forecasts the models generate have some kind of scientific legitimacy.”</a:t>
            </a:r>
          </a:p>
          <a:p>
            <a:pPr marL="271463" lvl="1" indent="-271463">
              <a:buSzPct val="80000"/>
              <a:buFontTx/>
              <a:buChar char="•"/>
            </a:pPr>
            <a:endParaRPr lang="en-GB" dirty="0"/>
          </a:p>
          <a:p>
            <a:pPr marL="0" lvl="1" indent="0">
              <a:buSzPct val="80000"/>
              <a:buNone/>
            </a:pPr>
            <a:r>
              <a:rPr lang="en-GB" dirty="0"/>
              <a:t>Robert S. </a:t>
            </a:r>
            <a:r>
              <a:rPr lang="en-GB" dirty="0" err="1"/>
              <a:t>Pindyck</a:t>
            </a:r>
            <a:r>
              <a:rPr lang="en-GB" dirty="0"/>
              <a:t>. "The Use and Misuse of Models for Climate Policy”.</a:t>
            </a:r>
            <a:br>
              <a:rPr lang="en-GB" dirty="0"/>
            </a:br>
            <a:r>
              <a:rPr lang="en-GB" i="1" dirty="0"/>
              <a:t>National Bureau of Economic Research (NBER)</a:t>
            </a:r>
            <a:r>
              <a:rPr lang="en-GB" dirty="0"/>
              <a:t>, </a:t>
            </a:r>
            <a:br>
              <a:rPr lang="en-GB" dirty="0"/>
            </a:br>
            <a:r>
              <a:rPr lang="en-GB" dirty="0"/>
              <a:t>Working Paper No. 21097, 2015. </a:t>
            </a:r>
            <a:r>
              <a:rPr lang="en-GB" dirty="0" err="1"/>
              <a:t>doi</a:t>
            </a:r>
            <a:r>
              <a:rPr lang="en-GB" dirty="0"/>
              <a:t>: </a:t>
            </a:r>
            <a:r>
              <a:rPr lang="en-GB" dirty="0">
                <a:hlinkClick r:id="rId2"/>
              </a:rPr>
              <a:t>10.3386/w21097</a:t>
            </a:r>
            <a:endParaRPr lang="en-GB" dirty="0"/>
          </a:p>
        </p:txBody>
      </p:sp>
      <p:sp>
        <p:nvSpPr>
          <p:cNvPr id="4" name="Textplatzhalter 3"/>
          <p:cNvSpPr>
            <a:spLocks noGrp="1"/>
          </p:cNvSpPr>
          <p:nvPr>
            <p:ph type="body" sz="quarter" idx="12"/>
          </p:nvPr>
        </p:nvSpPr>
        <p:spPr/>
        <p:txBody>
          <a:bodyPr/>
          <a:lstStyle/>
          <a:p>
            <a:r>
              <a:rPr lang="en-GB" dirty="0"/>
              <a:t>More importantly, projections based on numerical models</a:t>
            </a:r>
            <a:br>
              <a:rPr lang="en-GB" dirty="0"/>
            </a:br>
            <a:r>
              <a:rPr lang="en-GB" dirty="0"/>
              <a:t>may create a false impression of certainty and inevitability</a:t>
            </a:r>
          </a:p>
        </p:txBody>
      </p:sp>
      <p:sp>
        <p:nvSpPr>
          <p:cNvPr id="5" name="Datumsplatzhalter 4"/>
          <p:cNvSpPr>
            <a:spLocks noGrp="1"/>
          </p:cNvSpPr>
          <p:nvPr>
            <p:ph type="dt" sz="half" idx="13"/>
          </p:nvPr>
        </p:nvSpPr>
        <p:spPr/>
        <p:txBody>
          <a:bodyPr/>
          <a:lstStyle/>
          <a:p>
            <a:r>
              <a:rPr lang="de-AT" noProof="0"/>
              <a:t>Daniel Huppmann</a:t>
            </a:r>
            <a:endParaRPr lang="en-GB" noProof="0" dirty="0"/>
          </a:p>
        </p:txBody>
      </p:sp>
      <p:sp>
        <p:nvSpPr>
          <p:cNvPr id="6" name="Fußzeilenplatzhalter 5"/>
          <p:cNvSpPr>
            <a:spLocks noGrp="1"/>
          </p:cNvSpPr>
          <p:nvPr>
            <p:ph type="ftr" sz="quarter" idx="14"/>
          </p:nvPr>
        </p:nvSpPr>
        <p:spPr/>
        <p:txBody>
          <a:bodyPr/>
          <a:lstStyle/>
          <a:p>
            <a:pPr>
              <a:defRPr/>
            </a:pPr>
            <a:r>
              <a:rPr lang="en-GB" noProof="0"/>
              <a:t>Open-Source Energy System Modeling, Lecture 3</a:t>
            </a:r>
            <a:endParaRPr lang="en-GB" noProof="0" dirty="0"/>
          </a:p>
        </p:txBody>
      </p:sp>
      <p:sp>
        <p:nvSpPr>
          <p:cNvPr id="7" name="Foliennummernplatzhalter 6">
            <a:extLst>
              <a:ext uri="{FF2B5EF4-FFF2-40B4-BE49-F238E27FC236}">
                <a16:creationId xmlns:a16="http://schemas.microsoft.com/office/drawing/2014/main" id="{3A919CE1-D1A3-4043-BD9C-92648537F738}"/>
              </a:ext>
            </a:extLst>
          </p:cNvPr>
          <p:cNvSpPr>
            <a:spLocks noGrp="1"/>
          </p:cNvSpPr>
          <p:nvPr>
            <p:ph type="sldNum" sz="quarter" idx="15"/>
          </p:nvPr>
        </p:nvSpPr>
        <p:spPr/>
        <p:txBody>
          <a:bodyPr/>
          <a:lstStyle/>
          <a:p>
            <a:fld id="{7F5633C8-4A1E-AE41-9551-4706842F4652}" type="slidenum">
              <a:rPr lang="uk-UA" smtClean="0"/>
              <a:pPr/>
              <a:t>17</a:t>
            </a:fld>
            <a:endParaRPr lang="uk-UA" dirty="0"/>
          </a:p>
        </p:txBody>
      </p:sp>
    </p:spTree>
    <p:extLst>
      <p:ext uri="{BB962C8B-B14F-4D97-AF65-F5344CB8AC3E}">
        <p14:creationId xmlns:p14="http://schemas.microsoft.com/office/powerpoint/2010/main" val="45160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https://upload.wikimedia.org/wikipedia/commons/7/7e/The_Earth_seen_from_Apollo_17_with_white_background.jpg">
            <a:extLst>
              <a:ext uri="{FF2B5EF4-FFF2-40B4-BE49-F238E27FC236}">
                <a16:creationId xmlns:a16="http://schemas.microsoft.com/office/drawing/2014/main" id="{9258DBCA-B46A-448C-90AA-C895383D5A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7993" y="2080809"/>
            <a:ext cx="1497260" cy="14902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clipart arrow arrows curved arrow clipart 2 clipartix clipart">
            <a:extLst>
              <a:ext uri="{FF2B5EF4-FFF2-40B4-BE49-F238E27FC236}">
                <a16:creationId xmlns:a16="http://schemas.microsoft.com/office/drawing/2014/main" id="{136C21FF-EFF1-46CC-A38C-C866DD6E1730}"/>
              </a:ext>
            </a:extLst>
          </p:cNvPr>
          <p:cNvPicPr>
            <a:picLocks noChangeAspect="1" noChangeArrowheads="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rot="16892733">
            <a:off x="4021574" y="3587588"/>
            <a:ext cx="862073" cy="71192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5" descr="https://upload.wikimedia.org/wikipedia/commons/thumb/d/d8/Person_icon_BLACK-01.svg/962px-Person_icon_BLACK-01.svg.png">
            <a:extLst>
              <a:ext uri="{FF2B5EF4-FFF2-40B4-BE49-F238E27FC236}">
                <a16:creationId xmlns:a16="http://schemas.microsoft.com/office/drawing/2014/main" id="{1FF2BDC9-347E-4640-9F65-B67D2BF046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808" y="4199795"/>
            <a:ext cx="1094179" cy="11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 descr="https://d30y9cdsu7xlg0.cloudfront.net/png/27075-200.png">
            <a:extLst>
              <a:ext uri="{FF2B5EF4-FFF2-40B4-BE49-F238E27FC236}">
                <a16:creationId xmlns:a16="http://schemas.microsoft.com/office/drawing/2014/main" id="{3EB87B83-6842-42B8-8E5F-FFA1E48C8A23}"/>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29606" y="4359762"/>
            <a:ext cx="901545" cy="90154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900BA921-FEA7-4DF9-A7FD-0AD4C3DF059C}"/>
              </a:ext>
            </a:extLst>
          </p:cNvPr>
          <p:cNvSpPr txBox="1"/>
          <p:nvPr/>
        </p:nvSpPr>
        <p:spPr>
          <a:xfrm>
            <a:off x="911425" y="5440500"/>
            <a:ext cx="3914854" cy="461665"/>
          </a:xfrm>
          <a:prstGeom prst="rect">
            <a:avLst/>
          </a:prstGeom>
          <a:noFill/>
        </p:spPr>
        <p:txBody>
          <a:bodyPr wrap="none" rtlCol="0">
            <a:spAutoFit/>
          </a:bodyPr>
          <a:lstStyle/>
          <a:p>
            <a:r>
              <a:rPr lang="en-GB" sz="2400" b="1" i="1" dirty="0">
                <a:solidFill>
                  <a:schemeClr val="accent1"/>
                </a:solidFill>
              </a:rPr>
              <a:t>Humans and Ecosystems</a:t>
            </a:r>
          </a:p>
        </p:txBody>
      </p:sp>
      <p:sp>
        <p:nvSpPr>
          <p:cNvPr id="37" name="TextBox 36">
            <a:extLst>
              <a:ext uri="{FF2B5EF4-FFF2-40B4-BE49-F238E27FC236}">
                <a16:creationId xmlns:a16="http://schemas.microsoft.com/office/drawing/2014/main" id="{8CCA4351-90A6-48F8-87D7-9F3975E80E40}"/>
              </a:ext>
            </a:extLst>
          </p:cNvPr>
          <p:cNvSpPr txBox="1"/>
          <p:nvPr/>
        </p:nvSpPr>
        <p:spPr>
          <a:xfrm>
            <a:off x="947886" y="1681729"/>
            <a:ext cx="3812262" cy="461665"/>
          </a:xfrm>
          <a:prstGeom prst="rect">
            <a:avLst/>
          </a:prstGeom>
          <a:noFill/>
        </p:spPr>
        <p:txBody>
          <a:bodyPr wrap="none" rtlCol="0">
            <a:spAutoFit/>
          </a:bodyPr>
          <a:lstStyle/>
          <a:p>
            <a:r>
              <a:rPr lang="en-GB" sz="2400" b="1" i="1" dirty="0">
                <a:solidFill>
                  <a:schemeClr val="tx2"/>
                </a:solidFill>
              </a:rPr>
              <a:t>Physical Climate System</a:t>
            </a:r>
          </a:p>
        </p:txBody>
      </p:sp>
      <p:pic>
        <p:nvPicPr>
          <p:cNvPr id="39" name="Picture 26" descr="clipart arrow arrows curved arrow clipart 2 clipartix clipart">
            <a:extLst>
              <a:ext uri="{FF2B5EF4-FFF2-40B4-BE49-F238E27FC236}">
                <a16:creationId xmlns:a16="http://schemas.microsoft.com/office/drawing/2014/main" id="{D74C389B-C9A9-4148-ABBD-278FD1BB1C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212266">
            <a:off x="6586142" y="3507919"/>
            <a:ext cx="862073" cy="711927"/>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E311C90F-E19F-4C46-8127-3323532E63BE}"/>
              </a:ext>
            </a:extLst>
          </p:cNvPr>
          <p:cNvSpPr>
            <a:spLocks noGrp="1"/>
          </p:cNvSpPr>
          <p:nvPr>
            <p:ph type="title"/>
          </p:nvPr>
        </p:nvSpPr>
        <p:spPr/>
        <p:txBody>
          <a:bodyPr/>
          <a:lstStyle/>
          <a:p>
            <a:r>
              <a:rPr lang="en-GB"/>
              <a:t>The big picture of IPCC assessments</a:t>
            </a:r>
            <a:endParaRPr lang="en-GB" dirty="0"/>
          </a:p>
        </p:txBody>
      </p:sp>
      <p:sp>
        <p:nvSpPr>
          <p:cNvPr id="5" name="Inhaltsplatzhalter 4">
            <a:extLst>
              <a:ext uri="{FF2B5EF4-FFF2-40B4-BE49-F238E27FC236}">
                <a16:creationId xmlns:a16="http://schemas.microsoft.com/office/drawing/2014/main" id="{D2D39F6E-D89C-9A4D-AD86-9CFFCB0A49C2}"/>
              </a:ext>
            </a:extLst>
          </p:cNvPr>
          <p:cNvSpPr>
            <a:spLocks noGrp="1"/>
          </p:cNvSpPr>
          <p:nvPr>
            <p:ph sz="half" idx="2"/>
          </p:nvPr>
        </p:nvSpPr>
        <p:spPr>
          <a:xfrm>
            <a:off x="7431369" y="1600200"/>
            <a:ext cx="4144681" cy="4377681"/>
          </a:xfrm>
        </p:spPr>
        <p:txBody>
          <a:bodyPr/>
          <a:lstStyle/>
          <a:p>
            <a:pPr marL="0" indent="0">
              <a:buNone/>
            </a:pPr>
            <a:endParaRPr lang="en-GB" dirty="0"/>
          </a:p>
          <a:p>
            <a:pPr marL="0" indent="0">
              <a:buNone/>
            </a:pPr>
            <a:r>
              <a:rPr lang="en-GB" dirty="0"/>
              <a:t>Scope of IPCC assessments</a:t>
            </a:r>
          </a:p>
          <a:p>
            <a:pPr lvl="2"/>
            <a:r>
              <a:rPr lang="en-GB" dirty="0"/>
              <a:t>Time scales:</a:t>
            </a:r>
          </a:p>
          <a:p>
            <a:pPr lvl="3"/>
            <a:r>
              <a:rPr lang="en-US" dirty="0"/>
              <a:t>Paleoclimate to 2300 and beyond</a:t>
            </a:r>
            <a:endParaRPr lang="en-GB" dirty="0"/>
          </a:p>
          <a:p>
            <a:pPr lvl="2"/>
            <a:r>
              <a:rPr lang="en-GB" dirty="0"/>
              <a:t>Spatial scales:	</a:t>
            </a:r>
          </a:p>
          <a:p>
            <a:pPr lvl="3"/>
            <a:r>
              <a:rPr lang="en-GB" dirty="0"/>
              <a:t>Global to local</a:t>
            </a:r>
          </a:p>
          <a:p>
            <a:pPr lvl="2"/>
            <a:r>
              <a:rPr lang="en-GB" dirty="0"/>
              <a:t>Rates of change:</a:t>
            </a:r>
          </a:p>
          <a:p>
            <a:pPr lvl="3"/>
            <a:r>
              <a:rPr lang="en-GB" dirty="0"/>
              <a:t>Climatic &amp; socio-economic developments</a:t>
            </a:r>
          </a:p>
          <a:p>
            <a:pPr lvl="2"/>
            <a:r>
              <a:rPr lang="en-GB" dirty="0"/>
              <a:t>Risks:</a:t>
            </a:r>
          </a:p>
          <a:p>
            <a:pPr lvl="3"/>
            <a:r>
              <a:rPr lang="en-GB" dirty="0"/>
              <a:t>To humans and ecosystems</a:t>
            </a:r>
          </a:p>
        </p:txBody>
      </p:sp>
      <p:sp>
        <p:nvSpPr>
          <p:cNvPr id="12" name="Textplatzhalter 11">
            <a:extLst>
              <a:ext uri="{FF2B5EF4-FFF2-40B4-BE49-F238E27FC236}">
                <a16:creationId xmlns:a16="http://schemas.microsoft.com/office/drawing/2014/main" id="{3E63D9E6-98FB-DC43-AAC1-C097806AF964}"/>
              </a:ext>
            </a:extLst>
          </p:cNvPr>
          <p:cNvSpPr>
            <a:spLocks noGrp="1"/>
          </p:cNvSpPr>
          <p:nvPr>
            <p:ph type="body" sz="quarter" idx="12"/>
          </p:nvPr>
        </p:nvSpPr>
        <p:spPr/>
        <p:txBody>
          <a:bodyPr/>
          <a:lstStyle/>
          <a:p>
            <a:r>
              <a:rPr lang="en-GB"/>
              <a:t>The interaction between the human and earth systems</a:t>
            </a:r>
            <a:endParaRPr lang="en-GB" dirty="0"/>
          </a:p>
        </p:txBody>
      </p:sp>
      <p:sp>
        <p:nvSpPr>
          <p:cNvPr id="15" name="Datumsplatzhalter 14">
            <a:extLst>
              <a:ext uri="{FF2B5EF4-FFF2-40B4-BE49-F238E27FC236}">
                <a16:creationId xmlns:a16="http://schemas.microsoft.com/office/drawing/2014/main" id="{42AFEA0C-34CE-8A4C-9C8F-C870F1595491}"/>
              </a:ext>
            </a:extLst>
          </p:cNvPr>
          <p:cNvSpPr>
            <a:spLocks noGrp="1"/>
          </p:cNvSpPr>
          <p:nvPr>
            <p:ph type="dt" sz="half" idx="13"/>
          </p:nvPr>
        </p:nvSpPr>
        <p:spPr/>
        <p:txBody>
          <a:bodyPr/>
          <a:lstStyle/>
          <a:p>
            <a:r>
              <a:rPr lang="de-AT"/>
              <a:t>Daniel Huppmann</a:t>
            </a:r>
            <a:endParaRPr lang="hr-HR" dirty="0"/>
          </a:p>
        </p:txBody>
      </p:sp>
      <p:sp>
        <p:nvSpPr>
          <p:cNvPr id="16" name="Fußzeilenplatzhalter 15">
            <a:extLst>
              <a:ext uri="{FF2B5EF4-FFF2-40B4-BE49-F238E27FC236}">
                <a16:creationId xmlns:a16="http://schemas.microsoft.com/office/drawing/2014/main" id="{5DEB411C-F3FA-2148-9015-9E2769D217EF}"/>
              </a:ext>
            </a:extLst>
          </p:cNvPr>
          <p:cNvSpPr>
            <a:spLocks noGrp="1"/>
          </p:cNvSpPr>
          <p:nvPr>
            <p:ph type="ftr" sz="quarter" idx="14"/>
          </p:nvPr>
        </p:nvSpPr>
        <p:spPr/>
        <p:txBody>
          <a:bodyPr/>
          <a:lstStyle/>
          <a:p>
            <a:r>
              <a:rPr lang="en-US"/>
              <a:t>Open-Source Energy System Modeling, Lecture 3</a:t>
            </a:r>
            <a:endParaRPr lang="en-US" dirty="0"/>
          </a:p>
        </p:txBody>
      </p:sp>
      <p:sp>
        <p:nvSpPr>
          <p:cNvPr id="17" name="Foliennummernplatzhalter 16">
            <a:extLst>
              <a:ext uri="{FF2B5EF4-FFF2-40B4-BE49-F238E27FC236}">
                <a16:creationId xmlns:a16="http://schemas.microsoft.com/office/drawing/2014/main" id="{0E55C8C4-6FE4-0144-8981-CA508720DFA9}"/>
              </a:ext>
            </a:extLst>
          </p:cNvPr>
          <p:cNvSpPr>
            <a:spLocks noGrp="1"/>
          </p:cNvSpPr>
          <p:nvPr>
            <p:ph type="sldNum" sz="quarter" idx="15"/>
          </p:nvPr>
        </p:nvSpPr>
        <p:spPr/>
        <p:txBody>
          <a:bodyPr/>
          <a:lstStyle/>
          <a:p>
            <a:fld id="{7F5633C8-4A1E-AE41-9551-4706842F4652}" type="slidenum">
              <a:rPr lang="uk-UA" smtClean="0"/>
              <a:pPr/>
              <a:t>18</a:t>
            </a:fld>
            <a:endParaRPr lang="uk-UA" dirty="0"/>
          </a:p>
        </p:txBody>
      </p:sp>
      <p:sp>
        <p:nvSpPr>
          <p:cNvPr id="13" name="Textplatzhalter 12">
            <a:extLst>
              <a:ext uri="{FF2B5EF4-FFF2-40B4-BE49-F238E27FC236}">
                <a16:creationId xmlns:a16="http://schemas.microsoft.com/office/drawing/2014/main" id="{EA943199-E8BD-AD4E-A46B-D054DA68964A}"/>
              </a:ext>
            </a:extLst>
          </p:cNvPr>
          <p:cNvSpPr>
            <a:spLocks noGrp="1"/>
          </p:cNvSpPr>
          <p:nvPr>
            <p:ph type="body" sz="quarter" idx="23"/>
          </p:nvPr>
        </p:nvSpPr>
        <p:spPr>
          <a:xfrm>
            <a:off x="911426" y="6093295"/>
            <a:ext cx="10656159" cy="314560"/>
          </a:xfrm>
        </p:spPr>
        <p:txBody>
          <a:bodyPr/>
          <a:lstStyle/>
          <a:p>
            <a:r>
              <a:rPr lang="en-GB" dirty="0"/>
              <a:t>Based on lecture slides by Matthew Robbins, </a:t>
            </a:r>
            <a:r>
              <a:rPr lang="de-AT" dirty="0">
                <a:hlinkClick r:id="rId6" tooltip="http://bit.ly/2Z3XJrt"/>
              </a:rPr>
              <a:t>https://bit.ly/2Z3XJrt</a:t>
            </a:r>
            <a:r>
              <a:rPr lang="de-AT" dirty="0"/>
              <a:t>, </a:t>
            </a:r>
            <a:r>
              <a:rPr lang="de-AT" dirty="0" err="1"/>
              <a:t>presented</a:t>
            </a:r>
            <a:r>
              <a:rPr lang="de-AT" dirty="0"/>
              <a:t> at EGU 2019</a:t>
            </a:r>
            <a:endParaRPr lang="en-GB" dirty="0"/>
          </a:p>
          <a:p>
            <a:endParaRPr lang="en-GB" dirty="0"/>
          </a:p>
        </p:txBody>
      </p:sp>
    </p:spTree>
    <p:extLst>
      <p:ext uri="{BB962C8B-B14F-4D97-AF65-F5344CB8AC3E}">
        <p14:creationId xmlns:p14="http://schemas.microsoft.com/office/powerpoint/2010/main" val="419884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https://upload.wikimedia.org/wikipedia/commons/7/7e/The_Earth_seen_from_Apollo_17_with_white_background.jpg">
            <a:extLst>
              <a:ext uri="{FF2B5EF4-FFF2-40B4-BE49-F238E27FC236}">
                <a16:creationId xmlns:a16="http://schemas.microsoft.com/office/drawing/2014/main" id="{9258DBCA-B46A-448C-90AA-C895383D5A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7993" y="2080809"/>
            <a:ext cx="1497260" cy="14902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clipart arrow arrows curved arrow clipart 2 clipartix clipart">
            <a:extLst>
              <a:ext uri="{FF2B5EF4-FFF2-40B4-BE49-F238E27FC236}">
                <a16:creationId xmlns:a16="http://schemas.microsoft.com/office/drawing/2014/main" id="{136C21FF-EFF1-46CC-A38C-C866DD6E1730}"/>
              </a:ext>
            </a:extLst>
          </p:cNvPr>
          <p:cNvPicPr>
            <a:picLocks noChangeAspect="1" noChangeArrowheads="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rot="16892733">
            <a:off x="4021574" y="3587588"/>
            <a:ext cx="862073" cy="71192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5" descr="https://upload.wikimedia.org/wikipedia/commons/thumb/d/d8/Person_icon_BLACK-01.svg/962px-Person_icon_BLACK-01.svg.png">
            <a:extLst>
              <a:ext uri="{FF2B5EF4-FFF2-40B4-BE49-F238E27FC236}">
                <a16:creationId xmlns:a16="http://schemas.microsoft.com/office/drawing/2014/main" id="{1FF2BDC9-347E-4640-9F65-B67D2BF046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808" y="4199795"/>
            <a:ext cx="1094179" cy="11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 descr="https://d30y9cdsu7xlg0.cloudfront.net/png/27075-200.png">
            <a:extLst>
              <a:ext uri="{FF2B5EF4-FFF2-40B4-BE49-F238E27FC236}">
                <a16:creationId xmlns:a16="http://schemas.microsoft.com/office/drawing/2014/main" id="{3EB87B83-6842-42B8-8E5F-FFA1E48C8A23}"/>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29606" y="4359762"/>
            <a:ext cx="901545" cy="90154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900BA921-FEA7-4DF9-A7FD-0AD4C3DF059C}"/>
              </a:ext>
            </a:extLst>
          </p:cNvPr>
          <p:cNvSpPr txBox="1"/>
          <p:nvPr/>
        </p:nvSpPr>
        <p:spPr>
          <a:xfrm>
            <a:off x="911425" y="5440500"/>
            <a:ext cx="3914854" cy="461665"/>
          </a:xfrm>
          <a:prstGeom prst="rect">
            <a:avLst/>
          </a:prstGeom>
          <a:noFill/>
        </p:spPr>
        <p:txBody>
          <a:bodyPr wrap="none" rtlCol="0">
            <a:spAutoFit/>
          </a:bodyPr>
          <a:lstStyle/>
          <a:p>
            <a:r>
              <a:rPr lang="en-GB" sz="2400" b="1" i="1" dirty="0">
                <a:solidFill>
                  <a:schemeClr val="accent1"/>
                </a:solidFill>
              </a:rPr>
              <a:t>Humans and Ecosystems</a:t>
            </a:r>
          </a:p>
        </p:txBody>
      </p:sp>
      <p:sp>
        <p:nvSpPr>
          <p:cNvPr id="37" name="TextBox 36">
            <a:extLst>
              <a:ext uri="{FF2B5EF4-FFF2-40B4-BE49-F238E27FC236}">
                <a16:creationId xmlns:a16="http://schemas.microsoft.com/office/drawing/2014/main" id="{8CCA4351-90A6-48F8-87D7-9F3975E80E40}"/>
              </a:ext>
            </a:extLst>
          </p:cNvPr>
          <p:cNvSpPr txBox="1"/>
          <p:nvPr/>
        </p:nvSpPr>
        <p:spPr>
          <a:xfrm>
            <a:off x="947886" y="1681729"/>
            <a:ext cx="3812262" cy="461665"/>
          </a:xfrm>
          <a:prstGeom prst="rect">
            <a:avLst/>
          </a:prstGeom>
          <a:noFill/>
        </p:spPr>
        <p:txBody>
          <a:bodyPr wrap="none" rtlCol="0">
            <a:spAutoFit/>
          </a:bodyPr>
          <a:lstStyle/>
          <a:p>
            <a:r>
              <a:rPr lang="en-GB" sz="2400" b="1" i="1" dirty="0">
                <a:solidFill>
                  <a:schemeClr val="tx2"/>
                </a:solidFill>
              </a:rPr>
              <a:t>Physical Climate System</a:t>
            </a:r>
          </a:p>
        </p:txBody>
      </p:sp>
      <p:pic>
        <p:nvPicPr>
          <p:cNvPr id="39" name="Picture 26" descr="clipart arrow arrows curved arrow clipart 2 clipartix clipart">
            <a:extLst>
              <a:ext uri="{FF2B5EF4-FFF2-40B4-BE49-F238E27FC236}">
                <a16:creationId xmlns:a16="http://schemas.microsoft.com/office/drawing/2014/main" id="{D74C389B-C9A9-4148-ABBD-278FD1BB1C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212266">
            <a:off x="6586142" y="3507919"/>
            <a:ext cx="862073" cy="711927"/>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a:extLst>
              <a:ext uri="{FF2B5EF4-FFF2-40B4-BE49-F238E27FC236}">
                <a16:creationId xmlns:a16="http://schemas.microsoft.com/office/drawing/2014/main" id="{E311C90F-E19F-4C46-8127-3323532E63BE}"/>
              </a:ext>
            </a:extLst>
          </p:cNvPr>
          <p:cNvSpPr>
            <a:spLocks noGrp="1"/>
          </p:cNvSpPr>
          <p:nvPr>
            <p:ph type="title"/>
          </p:nvPr>
        </p:nvSpPr>
        <p:spPr/>
        <p:txBody>
          <a:bodyPr/>
          <a:lstStyle/>
          <a:p>
            <a:r>
              <a:rPr lang="en-GB"/>
              <a:t>The big picture of IPCC assessments</a:t>
            </a:r>
            <a:endParaRPr lang="en-GB" dirty="0"/>
          </a:p>
        </p:txBody>
      </p:sp>
      <p:sp>
        <p:nvSpPr>
          <p:cNvPr id="4" name="Textplatzhalter 3">
            <a:extLst>
              <a:ext uri="{FF2B5EF4-FFF2-40B4-BE49-F238E27FC236}">
                <a16:creationId xmlns:a16="http://schemas.microsoft.com/office/drawing/2014/main" id="{F32D0E52-94C9-9640-9451-1172772335D4}"/>
              </a:ext>
            </a:extLst>
          </p:cNvPr>
          <p:cNvSpPr>
            <a:spLocks noGrp="1"/>
          </p:cNvSpPr>
          <p:nvPr>
            <p:ph type="body" sz="quarter" idx="23"/>
          </p:nvPr>
        </p:nvSpPr>
        <p:spPr/>
        <p:txBody>
          <a:bodyPr/>
          <a:lstStyle/>
          <a:p>
            <a:r>
              <a:rPr lang="en-GB"/>
              <a:t>Based on lecture slides by Matthew Robbins, </a:t>
            </a:r>
            <a:r>
              <a:rPr lang="en-GB">
                <a:hlinkClick r:id="rId6" tooltip="http://bit.ly/2Z3XJrt"/>
              </a:rPr>
              <a:t>https://bit.ly/2Z3XJrt</a:t>
            </a:r>
            <a:r>
              <a:rPr lang="en-GB"/>
              <a:t>, presented at EGU 2019</a:t>
            </a:r>
          </a:p>
        </p:txBody>
      </p:sp>
      <p:sp>
        <p:nvSpPr>
          <p:cNvPr id="12" name="Textplatzhalter 11">
            <a:extLst>
              <a:ext uri="{FF2B5EF4-FFF2-40B4-BE49-F238E27FC236}">
                <a16:creationId xmlns:a16="http://schemas.microsoft.com/office/drawing/2014/main" id="{3E63D9E6-98FB-DC43-AAC1-C097806AF964}"/>
              </a:ext>
            </a:extLst>
          </p:cNvPr>
          <p:cNvSpPr>
            <a:spLocks noGrp="1"/>
          </p:cNvSpPr>
          <p:nvPr>
            <p:ph type="body" sz="quarter" idx="12"/>
          </p:nvPr>
        </p:nvSpPr>
        <p:spPr/>
        <p:txBody>
          <a:bodyPr/>
          <a:lstStyle/>
          <a:p>
            <a:r>
              <a:rPr lang="en-GB"/>
              <a:t>The interaction between the human and earth systems</a:t>
            </a:r>
            <a:endParaRPr lang="en-GB" dirty="0"/>
          </a:p>
        </p:txBody>
      </p:sp>
      <p:sp>
        <p:nvSpPr>
          <p:cNvPr id="15" name="Datumsplatzhalter 14">
            <a:extLst>
              <a:ext uri="{FF2B5EF4-FFF2-40B4-BE49-F238E27FC236}">
                <a16:creationId xmlns:a16="http://schemas.microsoft.com/office/drawing/2014/main" id="{42AFEA0C-34CE-8A4C-9C8F-C870F1595491}"/>
              </a:ext>
            </a:extLst>
          </p:cNvPr>
          <p:cNvSpPr>
            <a:spLocks noGrp="1"/>
          </p:cNvSpPr>
          <p:nvPr>
            <p:ph type="dt" sz="half" idx="25"/>
          </p:nvPr>
        </p:nvSpPr>
        <p:spPr/>
        <p:txBody>
          <a:bodyPr/>
          <a:lstStyle/>
          <a:p>
            <a:r>
              <a:rPr lang="de-AT"/>
              <a:t>Daniel Huppmann</a:t>
            </a:r>
            <a:endParaRPr lang="hr-HR" dirty="0"/>
          </a:p>
        </p:txBody>
      </p:sp>
      <p:sp>
        <p:nvSpPr>
          <p:cNvPr id="16" name="Fußzeilenplatzhalter 15">
            <a:extLst>
              <a:ext uri="{FF2B5EF4-FFF2-40B4-BE49-F238E27FC236}">
                <a16:creationId xmlns:a16="http://schemas.microsoft.com/office/drawing/2014/main" id="{5DEB411C-F3FA-2148-9015-9E2769D217EF}"/>
              </a:ext>
            </a:extLst>
          </p:cNvPr>
          <p:cNvSpPr>
            <a:spLocks noGrp="1"/>
          </p:cNvSpPr>
          <p:nvPr>
            <p:ph type="ftr" sz="quarter" idx="26"/>
          </p:nvPr>
        </p:nvSpPr>
        <p:spPr/>
        <p:txBody>
          <a:bodyPr/>
          <a:lstStyle/>
          <a:p>
            <a:r>
              <a:rPr lang="en-US"/>
              <a:t>Open-Source Energy System Modeling, Lecture 3</a:t>
            </a:r>
            <a:endParaRPr lang="en-US" dirty="0"/>
          </a:p>
        </p:txBody>
      </p:sp>
      <p:sp>
        <p:nvSpPr>
          <p:cNvPr id="17" name="Foliennummernplatzhalter 16">
            <a:extLst>
              <a:ext uri="{FF2B5EF4-FFF2-40B4-BE49-F238E27FC236}">
                <a16:creationId xmlns:a16="http://schemas.microsoft.com/office/drawing/2014/main" id="{0E55C8C4-6FE4-0144-8981-CA508720DFA9}"/>
              </a:ext>
            </a:extLst>
          </p:cNvPr>
          <p:cNvSpPr>
            <a:spLocks noGrp="1"/>
          </p:cNvSpPr>
          <p:nvPr>
            <p:ph type="sldNum" sz="quarter" idx="27"/>
          </p:nvPr>
        </p:nvSpPr>
        <p:spPr/>
        <p:txBody>
          <a:bodyPr/>
          <a:lstStyle/>
          <a:p>
            <a:fld id="{7F5633C8-4A1E-AE41-9551-4706842F4652}" type="slidenum">
              <a:rPr lang="uk-UA" smtClean="0"/>
              <a:pPr/>
              <a:t>19</a:t>
            </a:fld>
            <a:endParaRPr lang="uk-UA" dirty="0"/>
          </a:p>
        </p:txBody>
      </p:sp>
      <p:grpSp>
        <p:nvGrpSpPr>
          <p:cNvPr id="18" name="Group 162">
            <a:extLst>
              <a:ext uri="{FF2B5EF4-FFF2-40B4-BE49-F238E27FC236}">
                <a16:creationId xmlns:a16="http://schemas.microsoft.com/office/drawing/2014/main" id="{32EDB4A3-6AD6-3747-A8FE-5B22828577C3}"/>
              </a:ext>
            </a:extLst>
          </p:cNvPr>
          <p:cNvGrpSpPr/>
          <p:nvPr/>
        </p:nvGrpSpPr>
        <p:grpSpPr>
          <a:xfrm>
            <a:off x="3274238" y="3781393"/>
            <a:ext cx="1371840" cy="1246152"/>
            <a:chOff x="2992600" y="2056085"/>
            <a:chExt cx="1216787" cy="1105305"/>
          </a:xfrm>
        </p:grpSpPr>
        <p:pic>
          <p:nvPicPr>
            <p:cNvPr id="19" name="Picture 2" descr="http://findicons.com/files/icons/2480/simplegreen_sustainable_business_icons_set/128/co2.png">
              <a:extLst>
                <a:ext uri="{FF2B5EF4-FFF2-40B4-BE49-F238E27FC236}">
                  <a16:creationId xmlns:a16="http://schemas.microsoft.com/office/drawing/2014/main" id="{BE451169-216D-DD43-A0FF-9674D8324E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2600" y="2056085"/>
              <a:ext cx="753031" cy="7530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png.icons8.com/factory/win8/1600">
              <a:extLst>
                <a:ext uri="{FF2B5EF4-FFF2-40B4-BE49-F238E27FC236}">
                  <a16:creationId xmlns:a16="http://schemas.microsoft.com/office/drawing/2014/main" id="{D67C2C16-D753-7244-87B9-1D24E37793E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7140" t="2930"/>
            <a:stretch/>
          </p:blipFill>
          <p:spPr bwMode="auto">
            <a:xfrm flipH="1">
              <a:off x="3435432" y="2711902"/>
              <a:ext cx="773955" cy="449488"/>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118">
            <a:extLst>
              <a:ext uri="{FF2B5EF4-FFF2-40B4-BE49-F238E27FC236}">
                <a16:creationId xmlns:a16="http://schemas.microsoft.com/office/drawing/2014/main" id="{678AE1E8-7A58-4F42-AF32-C52207FC9C4C}"/>
              </a:ext>
            </a:extLst>
          </p:cNvPr>
          <p:cNvSpPr txBox="1"/>
          <p:nvPr/>
        </p:nvSpPr>
        <p:spPr>
          <a:xfrm>
            <a:off x="3318571" y="5027546"/>
            <a:ext cx="1553293" cy="461665"/>
          </a:xfrm>
          <a:prstGeom prst="rect">
            <a:avLst/>
          </a:prstGeom>
          <a:noFill/>
        </p:spPr>
        <p:txBody>
          <a:bodyPr wrap="square" rtlCol="0">
            <a:spAutoFit/>
          </a:bodyPr>
          <a:lstStyle/>
          <a:p>
            <a:pPr algn="ctr"/>
            <a:r>
              <a:rPr lang="en-US" sz="2400" b="1" dirty="0">
                <a:latin typeface="Calibri" panose="020F0502020204030204" pitchFamily="34" charset="0"/>
              </a:rPr>
              <a:t>Emissions</a:t>
            </a:r>
          </a:p>
        </p:txBody>
      </p:sp>
      <p:sp>
        <p:nvSpPr>
          <p:cNvPr id="24" name="TextBox 87">
            <a:extLst>
              <a:ext uri="{FF2B5EF4-FFF2-40B4-BE49-F238E27FC236}">
                <a16:creationId xmlns:a16="http://schemas.microsoft.com/office/drawing/2014/main" id="{6B68E02D-ACA3-4B47-BC62-10AF2DB2D671}"/>
              </a:ext>
            </a:extLst>
          </p:cNvPr>
          <p:cNvSpPr txBox="1"/>
          <p:nvPr/>
        </p:nvSpPr>
        <p:spPr>
          <a:xfrm>
            <a:off x="1203281" y="2377824"/>
            <a:ext cx="2714196" cy="830997"/>
          </a:xfrm>
          <a:prstGeom prst="rect">
            <a:avLst/>
          </a:prstGeom>
          <a:noFill/>
        </p:spPr>
        <p:txBody>
          <a:bodyPr wrap="square" rtlCol="0">
            <a:spAutoFit/>
          </a:bodyPr>
          <a:lstStyle/>
          <a:p>
            <a:pPr algn="ctr"/>
            <a:r>
              <a:rPr lang="en-US" sz="2400" b="1" dirty="0">
                <a:solidFill>
                  <a:srgbClr val="0070C0"/>
                </a:solidFill>
                <a:latin typeface="Calibri" panose="020F0502020204030204" pitchFamily="34" charset="0"/>
              </a:rPr>
              <a:t>Climate forcing </a:t>
            </a:r>
          </a:p>
          <a:p>
            <a:pPr algn="ctr"/>
            <a:r>
              <a:rPr lang="en-US" sz="2400" b="1" dirty="0">
                <a:solidFill>
                  <a:srgbClr val="0070C0"/>
                </a:solidFill>
                <a:latin typeface="Calibri" panose="020F0502020204030204" pitchFamily="34" charset="0"/>
              </a:rPr>
              <a:t>&amp; processes</a:t>
            </a:r>
            <a:endParaRPr lang="en-GB" sz="2400" b="1" baseline="-25000" dirty="0">
              <a:solidFill>
                <a:srgbClr val="0070C0"/>
              </a:solidFill>
            </a:endParaRPr>
          </a:p>
        </p:txBody>
      </p:sp>
      <p:grpSp>
        <p:nvGrpSpPr>
          <p:cNvPr id="25" name="Group 88">
            <a:extLst>
              <a:ext uri="{FF2B5EF4-FFF2-40B4-BE49-F238E27FC236}">
                <a16:creationId xmlns:a16="http://schemas.microsoft.com/office/drawing/2014/main" id="{1E63DDC1-BB3F-354F-AD82-45E8BEE730D1}"/>
              </a:ext>
            </a:extLst>
          </p:cNvPr>
          <p:cNvGrpSpPr/>
          <p:nvPr/>
        </p:nvGrpSpPr>
        <p:grpSpPr>
          <a:xfrm>
            <a:off x="3656411" y="2176285"/>
            <a:ext cx="1143445" cy="1252715"/>
            <a:chOff x="3478350" y="2944517"/>
            <a:chExt cx="1220250" cy="1336860"/>
          </a:xfrm>
        </p:grpSpPr>
        <p:cxnSp>
          <p:nvCxnSpPr>
            <p:cNvPr id="27" name="Straight Connector 89">
              <a:extLst>
                <a:ext uri="{FF2B5EF4-FFF2-40B4-BE49-F238E27FC236}">
                  <a16:creationId xmlns:a16="http://schemas.microsoft.com/office/drawing/2014/main" id="{50F21730-9DDB-0946-9691-7C7E011AB1A8}"/>
                </a:ext>
              </a:extLst>
            </p:cNvPr>
            <p:cNvCxnSpPr/>
            <p:nvPr/>
          </p:nvCxnSpPr>
          <p:spPr>
            <a:xfrm>
              <a:off x="3821348" y="4079629"/>
              <a:ext cx="87725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90">
              <a:extLst>
                <a:ext uri="{FF2B5EF4-FFF2-40B4-BE49-F238E27FC236}">
                  <a16:creationId xmlns:a16="http://schemas.microsoft.com/office/drawing/2014/main" id="{8FAD3044-276B-5346-BA51-339086E27086}"/>
                </a:ext>
              </a:extLst>
            </p:cNvPr>
            <p:cNvCxnSpPr/>
            <p:nvPr/>
          </p:nvCxnSpPr>
          <p:spPr>
            <a:xfrm>
              <a:off x="4691779" y="3475106"/>
              <a:ext cx="0" cy="361859"/>
            </a:xfrm>
            <a:prstGeom prst="line">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91">
              <a:extLst>
                <a:ext uri="{FF2B5EF4-FFF2-40B4-BE49-F238E27FC236}">
                  <a16:creationId xmlns:a16="http://schemas.microsoft.com/office/drawing/2014/main" id="{9264041E-B5B5-2148-B411-ECD1C07C2FE2}"/>
                </a:ext>
              </a:extLst>
            </p:cNvPr>
            <p:cNvCxnSpPr/>
            <p:nvPr/>
          </p:nvCxnSpPr>
          <p:spPr>
            <a:xfrm>
              <a:off x="3837871" y="3806278"/>
              <a:ext cx="0" cy="273351"/>
            </a:xfrm>
            <a:prstGeom prst="line">
              <a:avLst/>
            </a:prstGeom>
            <a:ln w="38100">
              <a:solidFill>
                <a:srgbClr val="C00000"/>
              </a:solidFill>
              <a:headEnd type="arrow"/>
            </a:ln>
          </p:spPr>
          <p:style>
            <a:lnRef idx="1">
              <a:schemeClr val="accent1"/>
            </a:lnRef>
            <a:fillRef idx="0">
              <a:schemeClr val="accent1"/>
            </a:fillRef>
            <a:effectRef idx="0">
              <a:schemeClr val="accent1"/>
            </a:effectRef>
            <a:fontRef idx="minor">
              <a:schemeClr val="tx1"/>
            </a:fontRef>
          </p:style>
        </p:cxnSp>
        <p:cxnSp>
          <p:nvCxnSpPr>
            <p:cNvPr id="31" name="Straight Connector 96">
              <a:extLst>
                <a:ext uri="{FF2B5EF4-FFF2-40B4-BE49-F238E27FC236}">
                  <a16:creationId xmlns:a16="http://schemas.microsoft.com/office/drawing/2014/main" id="{712BC2A7-19BC-EA47-A952-9E991A53ECF1}"/>
                </a:ext>
              </a:extLst>
            </p:cNvPr>
            <p:cNvCxnSpPr/>
            <p:nvPr/>
          </p:nvCxnSpPr>
          <p:spPr>
            <a:xfrm>
              <a:off x="4695076" y="3776016"/>
              <a:ext cx="0" cy="3036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103">
              <a:extLst>
                <a:ext uri="{FF2B5EF4-FFF2-40B4-BE49-F238E27FC236}">
                  <a16:creationId xmlns:a16="http://schemas.microsoft.com/office/drawing/2014/main" id="{22FA3403-8D1D-4040-A815-9FF0CAFD7305}"/>
                </a:ext>
              </a:extLst>
            </p:cNvPr>
            <p:cNvSpPr/>
            <p:nvPr/>
          </p:nvSpPr>
          <p:spPr>
            <a:xfrm>
              <a:off x="4068970" y="3958771"/>
              <a:ext cx="398718" cy="322606"/>
            </a:xfrm>
            <a:prstGeom prst="rect">
              <a:avLst/>
            </a:prstGeom>
            <a:solidFill>
              <a:schemeClr val="bg2"/>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33" name="Straight Connector 104">
              <a:extLst>
                <a:ext uri="{FF2B5EF4-FFF2-40B4-BE49-F238E27FC236}">
                  <a16:creationId xmlns:a16="http://schemas.microsoft.com/office/drawing/2014/main" id="{A18FFB45-1BCD-9743-B4DB-1BD20227BAE7}"/>
                </a:ext>
              </a:extLst>
            </p:cNvPr>
            <p:cNvCxnSpPr/>
            <p:nvPr/>
          </p:nvCxnSpPr>
          <p:spPr>
            <a:xfrm>
              <a:off x="4198374" y="3467552"/>
              <a:ext cx="359573" cy="0"/>
            </a:xfrm>
            <a:prstGeom prst="line">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105">
              <a:extLst>
                <a:ext uri="{FF2B5EF4-FFF2-40B4-BE49-F238E27FC236}">
                  <a16:creationId xmlns:a16="http://schemas.microsoft.com/office/drawing/2014/main" id="{2F345086-5E86-354D-A3D4-161047DA8838}"/>
                </a:ext>
              </a:extLst>
            </p:cNvPr>
            <p:cNvCxnSpPr/>
            <p:nvPr/>
          </p:nvCxnSpPr>
          <p:spPr>
            <a:xfrm>
              <a:off x="4557947" y="3467552"/>
              <a:ext cx="140653" cy="0"/>
            </a:xfrm>
            <a:prstGeom prst="line">
              <a:avLst/>
            </a:prstGeom>
            <a:ln w="381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107">
              <a:extLst>
                <a:ext uri="{FF2B5EF4-FFF2-40B4-BE49-F238E27FC236}">
                  <a16:creationId xmlns:a16="http://schemas.microsoft.com/office/drawing/2014/main" id="{1DE6A815-7F23-3B49-BE33-56B7E63BBB57}"/>
                </a:ext>
              </a:extLst>
            </p:cNvPr>
            <p:cNvCxnSpPr/>
            <p:nvPr/>
          </p:nvCxnSpPr>
          <p:spPr>
            <a:xfrm>
              <a:off x="3851139" y="3616937"/>
              <a:ext cx="0" cy="440057"/>
            </a:xfrm>
            <a:prstGeom prst="line">
              <a:avLst/>
            </a:prstGeom>
            <a:ln w="38100">
              <a:solidFill>
                <a:srgbClr val="C00000"/>
              </a:solidFill>
              <a:headEnd type="none"/>
            </a:ln>
          </p:spPr>
          <p:style>
            <a:lnRef idx="1">
              <a:schemeClr val="accent1"/>
            </a:lnRef>
            <a:fillRef idx="0">
              <a:schemeClr val="accent1"/>
            </a:fillRef>
            <a:effectRef idx="0">
              <a:schemeClr val="accent1"/>
            </a:effectRef>
            <a:fontRef idx="minor">
              <a:schemeClr val="tx1"/>
            </a:fontRef>
          </p:style>
        </p:cxnSp>
        <p:pic>
          <p:nvPicPr>
            <p:cNvPr id="38" name="Picture 2" descr="https://upload.wikimedia.org/wikipedia/commons/7/7e/The_Earth_seen_from_Apollo_17_with_white_background.jpg">
              <a:extLst>
                <a:ext uri="{FF2B5EF4-FFF2-40B4-BE49-F238E27FC236}">
                  <a16:creationId xmlns:a16="http://schemas.microsoft.com/office/drawing/2014/main" id="{CAB69EAF-C203-0A4E-9932-F8B8F8BD0B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8350" y="2944517"/>
              <a:ext cx="699403" cy="6961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a:extLst>
                <a:ext uri="{FF2B5EF4-FFF2-40B4-BE49-F238E27FC236}">
                  <a16:creationId xmlns:a16="http://schemas.microsoft.com/office/drawing/2014/main" id="{041762B9-BAF3-1247-94EF-E79271050BB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915595" y="3183347"/>
              <a:ext cx="196376" cy="583519"/>
            </a:xfrm>
            <a:prstGeom prst="rect">
              <a:avLst/>
            </a:prstGeom>
            <a:ln>
              <a:noFill/>
            </a:ln>
            <a:effectLst/>
          </p:spPr>
        </p:pic>
      </p:grpSp>
      <p:grpSp>
        <p:nvGrpSpPr>
          <p:cNvPr id="41" name="Group 9">
            <a:extLst>
              <a:ext uri="{FF2B5EF4-FFF2-40B4-BE49-F238E27FC236}">
                <a16:creationId xmlns:a16="http://schemas.microsoft.com/office/drawing/2014/main" id="{B0766308-4BAB-CD49-9EF3-08DEBB332FDA}"/>
              </a:ext>
            </a:extLst>
          </p:cNvPr>
          <p:cNvGrpSpPr/>
          <p:nvPr/>
        </p:nvGrpSpPr>
        <p:grpSpPr>
          <a:xfrm>
            <a:off x="914593" y="4209743"/>
            <a:ext cx="2117341" cy="1238442"/>
            <a:chOff x="480992" y="4776983"/>
            <a:chExt cx="2117341" cy="1238442"/>
          </a:xfrm>
        </p:grpSpPr>
        <p:grpSp>
          <p:nvGrpSpPr>
            <p:cNvPr id="42" name="Group 6">
              <a:extLst>
                <a:ext uri="{FF2B5EF4-FFF2-40B4-BE49-F238E27FC236}">
                  <a16:creationId xmlns:a16="http://schemas.microsoft.com/office/drawing/2014/main" id="{98EA0551-F1BD-F84A-9466-3080F9A28AF3}"/>
                </a:ext>
              </a:extLst>
            </p:cNvPr>
            <p:cNvGrpSpPr/>
            <p:nvPr/>
          </p:nvGrpSpPr>
          <p:grpSpPr>
            <a:xfrm>
              <a:off x="480992" y="4884274"/>
              <a:ext cx="2117341" cy="1131151"/>
              <a:chOff x="480992" y="4884274"/>
              <a:chExt cx="2117341" cy="1131151"/>
            </a:xfrm>
          </p:grpSpPr>
          <p:grpSp>
            <p:nvGrpSpPr>
              <p:cNvPr id="46" name="Group 122">
                <a:extLst>
                  <a:ext uri="{FF2B5EF4-FFF2-40B4-BE49-F238E27FC236}">
                    <a16:creationId xmlns:a16="http://schemas.microsoft.com/office/drawing/2014/main" id="{3D7580C2-FB5E-434E-A165-D9FD77D42B3C}"/>
                  </a:ext>
                </a:extLst>
              </p:cNvPr>
              <p:cNvGrpSpPr/>
              <p:nvPr/>
            </p:nvGrpSpPr>
            <p:grpSpPr>
              <a:xfrm rot="8813227">
                <a:off x="2048861" y="4884274"/>
                <a:ext cx="545099" cy="377573"/>
                <a:chOff x="6015663" y="4351669"/>
                <a:chExt cx="545099" cy="377573"/>
              </a:xfrm>
            </p:grpSpPr>
            <p:pic>
              <p:nvPicPr>
                <p:cNvPr id="48" name="Picture 4" descr="Image result for gear wheel icon">
                  <a:extLst>
                    <a:ext uri="{FF2B5EF4-FFF2-40B4-BE49-F238E27FC236}">
                      <a16:creationId xmlns:a16="http://schemas.microsoft.com/office/drawing/2014/main" id="{CBADF7BE-3201-4E46-96E2-32295A7B6E3C}"/>
                    </a:ext>
                  </a:extLst>
                </p:cNvPr>
                <p:cNvPicPr>
                  <a:picLocks noChangeAspect="1" noChangeArrowheads="1"/>
                </p:cNvPicPr>
                <p:nvPr/>
              </p:nvPicPr>
              <p:blipFill>
                <a:blip r:embed="rId11"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83189" y="4351669"/>
                  <a:ext cx="377573" cy="377573"/>
                </a:xfrm>
                <a:prstGeom prst="rect">
                  <a:avLst/>
                </a:prstGeom>
                <a:noFill/>
                <a:extLst>
                  <a:ext uri="{909E8E84-426E-40DD-AFC4-6F175D3DCCD1}">
                    <a14:hiddenFill xmlns:a14="http://schemas.microsoft.com/office/drawing/2010/main">
                      <a:solidFill>
                        <a:srgbClr val="FFFFFF"/>
                      </a:solidFill>
                    </a14:hiddenFill>
                  </a:ext>
                </a:extLst>
              </p:spPr>
            </p:pic>
            <p:sp>
              <p:nvSpPr>
                <p:cNvPr id="49" name="Arrow: Right 1591">
                  <a:extLst>
                    <a:ext uri="{FF2B5EF4-FFF2-40B4-BE49-F238E27FC236}">
                      <a16:creationId xmlns:a16="http://schemas.microsoft.com/office/drawing/2014/main" id="{CC143CD7-E4C3-F14B-89FE-1FA9E983543F}"/>
                    </a:ext>
                  </a:extLst>
                </p:cNvPr>
                <p:cNvSpPr/>
                <p:nvPr/>
              </p:nvSpPr>
              <p:spPr>
                <a:xfrm rot="10800000" flipV="1">
                  <a:off x="6015663" y="4369191"/>
                  <a:ext cx="362610" cy="333441"/>
                </a:xfrm>
                <a:prstGeom prst="rightArrow">
                  <a:avLst>
                    <a:gd name="adj1" fmla="val 33004"/>
                    <a:gd name="adj2" fmla="val 5000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TextBox 131">
                <a:extLst>
                  <a:ext uri="{FF2B5EF4-FFF2-40B4-BE49-F238E27FC236}">
                    <a16:creationId xmlns:a16="http://schemas.microsoft.com/office/drawing/2014/main" id="{300194D8-1E39-0247-AA4A-5F35F9375471}"/>
                  </a:ext>
                </a:extLst>
              </p:cNvPr>
              <p:cNvSpPr txBox="1"/>
              <p:nvPr/>
            </p:nvSpPr>
            <p:spPr>
              <a:xfrm>
                <a:off x="480992" y="5492205"/>
                <a:ext cx="2117341" cy="523220"/>
              </a:xfrm>
              <a:prstGeom prst="rect">
                <a:avLst/>
              </a:prstGeom>
              <a:noFill/>
            </p:spPr>
            <p:txBody>
              <a:bodyPr wrap="square" rtlCol="0">
                <a:spAutoFit/>
              </a:bodyPr>
              <a:lstStyle/>
              <a:p>
                <a:pPr algn="ctr"/>
                <a:r>
                  <a:rPr lang="en-US" sz="2800" b="1" i="1" dirty="0">
                    <a:latin typeface="Calibri" panose="020F0502020204030204" pitchFamily="34" charset="0"/>
                  </a:rPr>
                  <a:t>Mitigation</a:t>
                </a:r>
                <a:endParaRPr lang="en-GB" sz="2800" b="1" i="1" baseline="-25000" dirty="0"/>
              </a:p>
            </p:txBody>
          </p:sp>
        </p:grpSp>
        <p:grpSp>
          <p:nvGrpSpPr>
            <p:cNvPr id="43" name="Group 60">
              <a:extLst>
                <a:ext uri="{FF2B5EF4-FFF2-40B4-BE49-F238E27FC236}">
                  <a16:creationId xmlns:a16="http://schemas.microsoft.com/office/drawing/2014/main" id="{3DD3A04E-E4D8-0140-8EEA-1030AF10452D}"/>
                </a:ext>
              </a:extLst>
            </p:cNvPr>
            <p:cNvGrpSpPr/>
            <p:nvPr/>
          </p:nvGrpSpPr>
          <p:grpSpPr>
            <a:xfrm>
              <a:off x="1082016" y="4776983"/>
              <a:ext cx="747406" cy="749237"/>
              <a:chOff x="8112358" y="3714229"/>
              <a:chExt cx="747406" cy="749237"/>
            </a:xfrm>
          </p:grpSpPr>
          <p:pic>
            <p:nvPicPr>
              <p:cNvPr id="44" name="Picture 6" descr="Image result for wind turbine icon">
                <a:extLst>
                  <a:ext uri="{FF2B5EF4-FFF2-40B4-BE49-F238E27FC236}">
                    <a16:creationId xmlns:a16="http://schemas.microsoft.com/office/drawing/2014/main" id="{569A6AF3-4C08-DD4C-8214-16B8EB82E1C3}"/>
                  </a:ext>
                </a:extLst>
              </p:cNvPr>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12358" y="3714229"/>
                <a:ext cx="747406" cy="747406"/>
              </a:xfrm>
              <a:prstGeom prst="rect">
                <a:avLst/>
              </a:prstGeom>
              <a:noFill/>
              <a:extLst>
                <a:ext uri="{909E8E84-426E-40DD-AFC4-6F175D3DCCD1}">
                  <a14:hiddenFill xmlns:a14="http://schemas.microsoft.com/office/drawing/2010/main">
                    <a:solidFill>
                      <a:srgbClr val="FFFFFF"/>
                    </a:solidFill>
                  </a14:hiddenFill>
                </a:ext>
              </a:extLst>
            </p:spPr>
          </p:pic>
          <p:sp>
            <p:nvSpPr>
              <p:cNvPr id="45" name="Freeform 62">
                <a:extLst>
                  <a:ext uri="{FF2B5EF4-FFF2-40B4-BE49-F238E27FC236}">
                    <a16:creationId xmlns:a16="http://schemas.microsoft.com/office/drawing/2014/main" id="{E7F07DCF-0117-B34A-A872-BDC541EC6792}"/>
                  </a:ext>
                </a:extLst>
              </p:cNvPr>
              <p:cNvSpPr/>
              <p:nvPr/>
            </p:nvSpPr>
            <p:spPr>
              <a:xfrm>
                <a:off x="8523424" y="4040183"/>
                <a:ext cx="65120" cy="423283"/>
              </a:xfrm>
              <a:custGeom>
                <a:avLst/>
                <a:gdLst>
                  <a:gd name="connsiteX0" fmla="*/ 0 w 65120"/>
                  <a:gd name="connsiteY0" fmla="*/ 417856 h 423283"/>
                  <a:gd name="connsiteX1" fmla="*/ 0 w 65120"/>
                  <a:gd name="connsiteY1" fmla="*/ 0 h 423283"/>
                  <a:gd name="connsiteX2" fmla="*/ 65120 w 65120"/>
                  <a:gd name="connsiteY2" fmla="*/ 92254 h 423283"/>
                  <a:gd name="connsiteX3" fmla="*/ 65120 w 65120"/>
                  <a:gd name="connsiteY3" fmla="*/ 423283 h 423283"/>
                  <a:gd name="connsiteX4" fmla="*/ 0 w 65120"/>
                  <a:gd name="connsiteY4" fmla="*/ 417856 h 42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20" h="423283">
                    <a:moveTo>
                      <a:pt x="0" y="417856"/>
                    </a:moveTo>
                    <a:lnTo>
                      <a:pt x="0" y="0"/>
                    </a:lnTo>
                    <a:lnTo>
                      <a:pt x="65120" y="92254"/>
                    </a:lnTo>
                    <a:lnTo>
                      <a:pt x="65120" y="423283"/>
                    </a:lnTo>
                    <a:lnTo>
                      <a:pt x="0" y="417856"/>
                    </a:lnTo>
                    <a:close/>
                  </a:path>
                </a:pathLst>
              </a:custGeom>
              <a:solidFill>
                <a:srgbClr val="7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0" name="TextBox 167">
            <a:extLst>
              <a:ext uri="{FF2B5EF4-FFF2-40B4-BE49-F238E27FC236}">
                <a16:creationId xmlns:a16="http://schemas.microsoft.com/office/drawing/2014/main" id="{CF38577D-0937-2D41-AEC0-FB446A0F867D}"/>
              </a:ext>
            </a:extLst>
          </p:cNvPr>
          <p:cNvSpPr txBox="1"/>
          <p:nvPr/>
        </p:nvSpPr>
        <p:spPr>
          <a:xfrm>
            <a:off x="6175612" y="1834991"/>
            <a:ext cx="2511361" cy="461665"/>
          </a:xfrm>
          <a:prstGeom prst="rect">
            <a:avLst/>
          </a:prstGeom>
          <a:noFill/>
        </p:spPr>
        <p:txBody>
          <a:bodyPr wrap="square" rtlCol="0">
            <a:spAutoFit/>
          </a:bodyPr>
          <a:lstStyle/>
          <a:p>
            <a:pPr algn="ctr"/>
            <a:r>
              <a:rPr lang="en-US" sz="2400" b="1" dirty="0">
                <a:solidFill>
                  <a:srgbClr val="0070C0"/>
                </a:solidFill>
                <a:latin typeface="Calibri" panose="020F0502020204030204" pitchFamily="34" charset="0"/>
              </a:rPr>
              <a:t>Hazards</a:t>
            </a:r>
            <a:endParaRPr lang="en-GB" sz="2400" b="1" baseline="-25000" dirty="0">
              <a:solidFill>
                <a:srgbClr val="0070C0"/>
              </a:solidFill>
            </a:endParaRPr>
          </a:p>
        </p:txBody>
      </p:sp>
      <p:pic>
        <p:nvPicPr>
          <p:cNvPr id="51" name="Picture 4" descr="Image result for hazard icon">
            <a:extLst>
              <a:ext uri="{FF2B5EF4-FFF2-40B4-BE49-F238E27FC236}">
                <a16:creationId xmlns:a16="http://schemas.microsoft.com/office/drawing/2014/main" id="{FE75469F-B1C2-6D45-A153-43D71012ED4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5190" y="2283610"/>
            <a:ext cx="1001374" cy="100137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83">
            <a:extLst>
              <a:ext uri="{FF2B5EF4-FFF2-40B4-BE49-F238E27FC236}">
                <a16:creationId xmlns:a16="http://schemas.microsoft.com/office/drawing/2014/main" id="{F943D68C-F8BD-D342-8AD3-60329EB23D72}"/>
              </a:ext>
            </a:extLst>
          </p:cNvPr>
          <p:cNvSpPr txBox="1"/>
          <p:nvPr/>
        </p:nvSpPr>
        <p:spPr>
          <a:xfrm>
            <a:off x="8260556" y="3516037"/>
            <a:ext cx="1167437" cy="461665"/>
          </a:xfrm>
          <a:prstGeom prst="rect">
            <a:avLst/>
          </a:prstGeom>
          <a:noFill/>
        </p:spPr>
        <p:txBody>
          <a:bodyPr wrap="square" rtlCol="0">
            <a:spAutoFit/>
          </a:bodyPr>
          <a:lstStyle/>
          <a:p>
            <a:pPr algn="ctr"/>
            <a:r>
              <a:rPr lang="en-US" sz="2400" b="1" dirty="0">
                <a:latin typeface="Calibri" panose="020F0502020204030204" pitchFamily="34" charset="0"/>
              </a:rPr>
              <a:t>Risks</a:t>
            </a:r>
            <a:endParaRPr lang="en-GB" sz="2400" b="1" baseline="-25000" dirty="0"/>
          </a:p>
        </p:txBody>
      </p:sp>
      <p:grpSp>
        <p:nvGrpSpPr>
          <p:cNvPr id="53" name="Group 84">
            <a:extLst>
              <a:ext uri="{FF2B5EF4-FFF2-40B4-BE49-F238E27FC236}">
                <a16:creationId xmlns:a16="http://schemas.microsoft.com/office/drawing/2014/main" id="{52379DEF-0809-FC45-9D63-E327C9068AE4}"/>
              </a:ext>
            </a:extLst>
          </p:cNvPr>
          <p:cNvGrpSpPr/>
          <p:nvPr/>
        </p:nvGrpSpPr>
        <p:grpSpPr>
          <a:xfrm>
            <a:off x="7680176" y="3408856"/>
            <a:ext cx="688581" cy="688581"/>
            <a:chOff x="1846182" y="3681404"/>
            <a:chExt cx="688581" cy="688581"/>
          </a:xfrm>
        </p:grpSpPr>
        <p:sp>
          <p:nvSpPr>
            <p:cNvPr id="54" name="Donut 85">
              <a:extLst>
                <a:ext uri="{FF2B5EF4-FFF2-40B4-BE49-F238E27FC236}">
                  <a16:creationId xmlns:a16="http://schemas.microsoft.com/office/drawing/2014/main" id="{89DDB2D1-95B3-6E4D-ABD0-5B89ED94000A}"/>
                </a:ext>
              </a:extLst>
            </p:cNvPr>
            <p:cNvSpPr/>
            <p:nvPr/>
          </p:nvSpPr>
          <p:spPr>
            <a:xfrm>
              <a:off x="1846182" y="3681404"/>
              <a:ext cx="688581" cy="688581"/>
            </a:xfrm>
            <a:prstGeom prst="donut">
              <a:avLst>
                <a:gd name="adj" fmla="val 77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5" name="Picture 4" descr="Image result for hazard icon">
              <a:extLst>
                <a:ext uri="{FF2B5EF4-FFF2-40B4-BE49-F238E27FC236}">
                  <a16:creationId xmlns:a16="http://schemas.microsoft.com/office/drawing/2014/main" id="{869F5215-9157-A047-8601-B893E96ADFE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8520" t="24049" r="41118" b="19967"/>
            <a:stretch/>
          </p:blipFill>
          <p:spPr bwMode="auto">
            <a:xfrm>
              <a:off x="2075834" y="3740563"/>
              <a:ext cx="203897" cy="560609"/>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TextBox 143">
            <a:extLst>
              <a:ext uri="{FF2B5EF4-FFF2-40B4-BE49-F238E27FC236}">
                <a16:creationId xmlns:a16="http://schemas.microsoft.com/office/drawing/2014/main" id="{E2095834-B138-AA46-86A0-19A1786C45B6}"/>
              </a:ext>
            </a:extLst>
          </p:cNvPr>
          <p:cNvSpPr txBox="1"/>
          <p:nvPr/>
        </p:nvSpPr>
        <p:spPr>
          <a:xfrm>
            <a:off x="6696758" y="5431459"/>
            <a:ext cx="1357751" cy="461665"/>
          </a:xfrm>
          <a:prstGeom prst="rect">
            <a:avLst/>
          </a:prstGeom>
          <a:noFill/>
        </p:spPr>
        <p:txBody>
          <a:bodyPr wrap="square" rtlCol="0">
            <a:spAutoFit/>
          </a:bodyPr>
          <a:lstStyle/>
          <a:p>
            <a:pPr algn="ctr"/>
            <a:r>
              <a:rPr lang="en-US" sz="2400" b="1" dirty="0">
                <a:latin typeface="Calibri" panose="020F0502020204030204" pitchFamily="34" charset="0"/>
              </a:rPr>
              <a:t>Impacts</a:t>
            </a:r>
            <a:endParaRPr lang="en-GB" sz="2400" b="1" baseline="-25000" dirty="0"/>
          </a:p>
        </p:txBody>
      </p:sp>
      <p:sp>
        <p:nvSpPr>
          <p:cNvPr id="63" name="Donut 145">
            <a:extLst>
              <a:ext uri="{FF2B5EF4-FFF2-40B4-BE49-F238E27FC236}">
                <a16:creationId xmlns:a16="http://schemas.microsoft.com/office/drawing/2014/main" id="{67D8167D-33D6-7D4A-A321-650A25A5DE85}"/>
              </a:ext>
            </a:extLst>
          </p:cNvPr>
          <p:cNvSpPr/>
          <p:nvPr/>
        </p:nvSpPr>
        <p:spPr>
          <a:xfrm>
            <a:off x="6964988" y="4756172"/>
            <a:ext cx="688581" cy="688581"/>
          </a:xfrm>
          <a:prstGeom prst="donut">
            <a:avLst>
              <a:gd name="adj" fmla="val 77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64" name="Group 52">
            <a:extLst>
              <a:ext uri="{FF2B5EF4-FFF2-40B4-BE49-F238E27FC236}">
                <a16:creationId xmlns:a16="http://schemas.microsoft.com/office/drawing/2014/main" id="{B2A94D77-E15A-9D49-9373-CB85CDB6F4C6}"/>
              </a:ext>
            </a:extLst>
          </p:cNvPr>
          <p:cNvGrpSpPr/>
          <p:nvPr/>
        </p:nvGrpSpPr>
        <p:grpSpPr>
          <a:xfrm>
            <a:off x="7120200" y="4947439"/>
            <a:ext cx="357640" cy="343770"/>
            <a:chOff x="3411189" y="2575187"/>
            <a:chExt cx="357640" cy="343770"/>
          </a:xfrm>
        </p:grpSpPr>
        <p:cxnSp>
          <p:nvCxnSpPr>
            <p:cNvPr id="65" name="Straight Connector 53">
              <a:extLst>
                <a:ext uri="{FF2B5EF4-FFF2-40B4-BE49-F238E27FC236}">
                  <a16:creationId xmlns:a16="http://schemas.microsoft.com/office/drawing/2014/main" id="{3E4357F6-910A-FB40-AA02-53485437BE2A}"/>
                </a:ext>
              </a:extLst>
            </p:cNvPr>
            <p:cNvCxnSpPr/>
            <p:nvPr/>
          </p:nvCxnSpPr>
          <p:spPr>
            <a:xfrm>
              <a:off x="3442540" y="2575187"/>
              <a:ext cx="326289" cy="343770"/>
            </a:xfrm>
            <a:prstGeom prst="line">
              <a:avLst/>
            </a:prstGeom>
            <a:ln w="41275">
              <a:solidFill>
                <a:srgbClr val="A52A2A"/>
              </a:solidFill>
            </a:ln>
          </p:spPr>
          <p:style>
            <a:lnRef idx="1">
              <a:schemeClr val="accent1"/>
            </a:lnRef>
            <a:fillRef idx="0">
              <a:schemeClr val="accent1"/>
            </a:fillRef>
            <a:effectRef idx="0">
              <a:schemeClr val="accent1"/>
            </a:effectRef>
            <a:fontRef idx="minor">
              <a:schemeClr val="tx1"/>
            </a:fontRef>
          </p:style>
        </p:cxnSp>
        <p:sp>
          <p:nvSpPr>
            <p:cNvPr id="66" name="Rounded Rectangle 54">
              <a:extLst>
                <a:ext uri="{FF2B5EF4-FFF2-40B4-BE49-F238E27FC236}">
                  <a16:creationId xmlns:a16="http://schemas.microsoft.com/office/drawing/2014/main" id="{387644C8-AA79-4B4D-BB55-FF43245E4E2F}"/>
                </a:ext>
              </a:extLst>
            </p:cNvPr>
            <p:cNvSpPr/>
            <p:nvPr/>
          </p:nvSpPr>
          <p:spPr>
            <a:xfrm rot="18900000">
              <a:off x="3411189" y="2581138"/>
              <a:ext cx="186267" cy="10899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11">
            <a:extLst>
              <a:ext uri="{FF2B5EF4-FFF2-40B4-BE49-F238E27FC236}">
                <a16:creationId xmlns:a16="http://schemas.microsoft.com/office/drawing/2014/main" id="{54A426D4-3B63-2A46-A5FE-02B90B87D90F}"/>
              </a:ext>
            </a:extLst>
          </p:cNvPr>
          <p:cNvGrpSpPr/>
          <p:nvPr/>
        </p:nvGrpSpPr>
        <p:grpSpPr>
          <a:xfrm>
            <a:off x="7968208" y="4227010"/>
            <a:ext cx="2414087" cy="1506246"/>
            <a:chOff x="6717620" y="3592622"/>
            <a:chExt cx="2414087" cy="1506246"/>
          </a:xfrm>
        </p:grpSpPr>
        <p:grpSp>
          <p:nvGrpSpPr>
            <p:cNvPr id="68" name="Group 7">
              <a:extLst>
                <a:ext uri="{FF2B5EF4-FFF2-40B4-BE49-F238E27FC236}">
                  <a16:creationId xmlns:a16="http://schemas.microsoft.com/office/drawing/2014/main" id="{AAC75FD4-E518-E14C-9147-A0921D38B946}"/>
                </a:ext>
              </a:extLst>
            </p:cNvPr>
            <p:cNvGrpSpPr/>
            <p:nvPr/>
          </p:nvGrpSpPr>
          <p:grpSpPr>
            <a:xfrm>
              <a:off x="6717620" y="3592622"/>
              <a:ext cx="2414087" cy="610973"/>
              <a:chOff x="6717620" y="3592622"/>
              <a:chExt cx="2414087" cy="610973"/>
            </a:xfrm>
          </p:grpSpPr>
          <p:grpSp>
            <p:nvGrpSpPr>
              <p:cNvPr id="74" name="Group 125">
                <a:extLst>
                  <a:ext uri="{FF2B5EF4-FFF2-40B4-BE49-F238E27FC236}">
                    <a16:creationId xmlns:a16="http://schemas.microsoft.com/office/drawing/2014/main" id="{FAFCBDF5-CFAD-A343-8998-7F7120043405}"/>
                  </a:ext>
                </a:extLst>
              </p:cNvPr>
              <p:cNvGrpSpPr/>
              <p:nvPr/>
            </p:nvGrpSpPr>
            <p:grpSpPr>
              <a:xfrm rot="2849433">
                <a:off x="6633857" y="3676385"/>
                <a:ext cx="545100" cy="377573"/>
                <a:chOff x="5997622" y="3771346"/>
                <a:chExt cx="545100" cy="377573"/>
              </a:xfrm>
            </p:grpSpPr>
            <p:pic>
              <p:nvPicPr>
                <p:cNvPr id="76" name="Picture 4" descr="Image result for gear wheel icon">
                  <a:extLst>
                    <a:ext uri="{FF2B5EF4-FFF2-40B4-BE49-F238E27FC236}">
                      <a16:creationId xmlns:a16="http://schemas.microsoft.com/office/drawing/2014/main" id="{081AC401-F11E-284C-80F5-4C770421BB0F}"/>
                    </a:ext>
                  </a:extLst>
                </p:cNvPr>
                <p:cNvPicPr>
                  <a:picLocks noChangeAspect="1" noChangeArrowheads="1"/>
                </p:cNvPicPr>
                <p:nvPr/>
              </p:nvPicPr>
              <p:blipFill>
                <a:blip r:embed="rId11"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65149" y="3771346"/>
                  <a:ext cx="377573" cy="377573"/>
                </a:xfrm>
                <a:prstGeom prst="rect">
                  <a:avLst/>
                </a:prstGeom>
                <a:noFill/>
                <a:extLst>
                  <a:ext uri="{909E8E84-426E-40DD-AFC4-6F175D3DCCD1}">
                    <a14:hiddenFill xmlns:a14="http://schemas.microsoft.com/office/drawing/2010/main">
                      <a:solidFill>
                        <a:srgbClr val="FFFFFF"/>
                      </a:solidFill>
                    </a14:hiddenFill>
                  </a:ext>
                </a:extLst>
              </p:spPr>
            </p:pic>
            <p:sp>
              <p:nvSpPr>
                <p:cNvPr id="77" name="Arrow: Right 1591">
                  <a:extLst>
                    <a:ext uri="{FF2B5EF4-FFF2-40B4-BE49-F238E27FC236}">
                      <a16:creationId xmlns:a16="http://schemas.microsoft.com/office/drawing/2014/main" id="{AE02AEB6-3ADC-5A4E-B539-183E2FFD10B6}"/>
                    </a:ext>
                  </a:extLst>
                </p:cNvPr>
                <p:cNvSpPr/>
                <p:nvPr/>
              </p:nvSpPr>
              <p:spPr>
                <a:xfrm rot="10800000" flipV="1">
                  <a:off x="5997622" y="3788868"/>
                  <a:ext cx="362610" cy="333441"/>
                </a:xfrm>
                <a:prstGeom prst="rightArrow">
                  <a:avLst>
                    <a:gd name="adj1" fmla="val 33004"/>
                    <a:gd name="adj2" fmla="val 5000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TextBox 129">
                <a:extLst>
                  <a:ext uri="{FF2B5EF4-FFF2-40B4-BE49-F238E27FC236}">
                    <a16:creationId xmlns:a16="http://schemas.microsoft.com/office/drawing/2014/main" id="{B19FE72A-AB41-D146-BA8C-F844004FEA4F}"/>
                  </a:ext>
                </a:extLst>
              </p:cNvPr>
              <p:cNvSpPr txBox="1"/>
              <p:nvPr/>
            </p:nvSpPr>
            <p:spPr>
              <a:xfrm>
                <a:off x="7014366" y="3680375"/>
                <a:ext cx="2117341" cy="523220"/>
              </a:xfrm>
              <a:prstGeom prst="rect">
                <a:avLst/>
              </a:prstGeom>
              <a:noFill/>
            </p:spPr>
            <p:txBody>
              <a:bodyPr wrap="square" rtlCol="0">
                <a:spAutoFit/>
              </a:bodyPr>
              <a:lstStyle/>
              <a:p>
                <a:pPr algn="ctr"/>
                <a:r>
                  <a:rPr lang="en-US" sz="2800" b="1" i="1" dirty="0">
                    <a:latin typeface="Calibri" panose="020F0502020204030204" pitchFamily="34" charset="0"/>
                  </a:rPr>
                  <a:t>Adaptation</a:t>
                </a:r>
                <a:endParaRPr lang="en-GB" sz="2800" b="1" i="1" baseline="-25000" dirty="0"/>
              </a:p>
            </p:txBody>
          </p:sp>
        </p:grpSp>
        <p:grpSp>
          <p:nvGrpSpPr>
            <p:cNvPr id="69" name="Group 55">
              <a:extLst>
                <a:ext uri="{FF2B5EF4-FFF2-40B4-BE49-F238E27FC236}">
                  <a16:creationId xmlns:a16="http://schemas.microsoft.com/office/drawing/2014/main" id="{DA8FC908-DE6E-DF4A-8E6A-42BDCC9EF615}"/>
                </a:ext>
              </a:extLst>
            </p:cNvPr>
            <p:cNvGrpSpPr/>
            <p:nvPr/>
          </p:nvGrpSpPr>
          <p:grpSpPr>
            <a:xfrm>
              <a:off x="7550766" y="4210922"/>
              <a:ext cx="875784" cy="887946"/>
              <a:chOff x="7970570" y="1631998"/>
              <a:chExt cx="667744" cy="677017"/>
            </a:xfrm>
          </p:grpSpPr>
          <p:pic>
            <p:nvPicPr>
              <p:cNvPr id="70" name="Picture 2" descr="https://d3n8a8pro7vhmx.cloudfront.net/nmoga/pages/101/attachments/original/1498668191/icon_water-subpage_cycle.png?1498668191">
                <a:extLst>
                  <a:ext uri="{FF2B5EF4-FFF2-40B4-BE49-F238E27FC236}">
                    <a16:creationId xmlns:a16="http://schemas.microsoft.com/office/drawing/2014/main" id="{5E6E8342-431B-8341-B3B7-AA3ECA03E2DE}"/>
                  </a:ext>
                </a:extLst>
              </p:cNvPr>
              <p:cNvPicPr>
                <a:picLocks noChangeAspect="1" noChangeArrowheads="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70570" y="1631998"/>
                <a:ext cx="667744" cy="677017"/>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57">
                <a:extLst>
                  <a:ext uri="{FF2B5EF4-FFF2-40B4-BE49-F238E27FC236}">
                    <a16:creationId xmlns:a16="http://schemas.microsoft.com/office/drawing/2014/main" id="{6EEC3FD3-A454-FB4D-9F66-6C4786EA2DBB}"/>
                  </a:ext>
                </a:extLst>
              </p:cNvPr>
              <p:cNvSpPr/>
              <p:nvPr/>
            </p:nvSpPr>
            <p:spPr>
              <a:xfrm>
                <a:off x="8182972" y="1818646"/>
                <a:ext cx="252865" cy="369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45" descr="https://upload.wikimedia.org/wikipedia/commons/thumb/d/d8/Person_icon_BLACK-01.svg/962px-Person_icon_BLACK-01.svg.png">
                <a:extLst>
                  <a:ext uri="{FF2B5EF4-FFF2-40B4-BE49-F238E27FC236}">
                    <a16:creationId xmlns:a16="http://schemas.microsoft.com/office/drawing/2014/main" id="{CFABBEFC-E2AA-184C-8687-98F31276FB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2679" y="1840788"/>
                <a:ext cx="280722" cy="29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2" descr="https://d30y9cdsu7xlg0.cloudfront.net/png/27075-200.png">
                <a:extLst>
                  <a:ext uri="{FF2B5EF4-FFF2-40B4-BE49-F238E27FC236}">
                    <a16:creationId xmlns:a16="http://schemas.microsoft.com/office/drawing/2014/main" id="{A4A75F41-E3F8-634E-B5C7-49613E787F00}"/>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45024" y="1870579"/>
                <a:ext cx="243923" cy="2439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Abgerundetes Rechteck 7">
            <a:extLst>
              <a:ext uri="{FF2B5EF4-FFF2-40B4-BE49-F238E27FC236}">
                <a16:creationId xmlns:a16="http://schemas.microsoft.com/office/drawing/2014/main" id="{127A6714-D31F-384A-8EA6-4A39AAB7AB33}"/>
              </a:ext>
            </a:extLst>
          </p:cNvPr>
          <p:cNvSpPr/>
          <p:nvPr/>
        </p:nvSpPr>
        <p:spPr>
          <a:xfrm>
            <a:off x="947886" y="3781393"/>
            <a:ext cx="3903296" cy="1707818"/>
          </a:xfrm>
          <a:prstGeom prst="roundRect">
            <a:avLst/>
          </a:prstGeom>
          <a:noFill/>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endParaRPr lang="en-GB" dirty="0">
              <a:latin typeface="Calibri"/>
              <a:cs typeface="Calibri"/>
            </a:endParaRPr>
          </a:p>
        </p:txBody>
      </p:sp>
      <p:sp>
        <p:nvSpPr>
          <p:cNvPr id="78" name="Abgerundetes Rechteck 77">
            <a:extLst>
              <a:ext uri="{FF2B5EF4-FFF2-40B4-BE49-F238E27FC236}">
                <a16:creationId xmlns:a16="http://schemas.microsoft.com/office/drawing/2014/main" id="{A3EE559E-A5F0-1248-A8F4-B42A2C47BC46}"/>
              </a:ext>
            </a:extLst>
          </p:cNvPr>
          <p:cNvSpPr/>
          <p:nvPr/>
        </p:nvSpPr>
        <p:spPr>
          <a:xfrm>
            <a:off x="1343472" y="2097016"/>
            <a:ext cx="3624813" cy="1476000"/>
          </a:xfrm>
          <a:prstGeom prst="roundRect">
            <a:avLst/>
          </a:prstGeom>
          <a:noFill/>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endParaRPr lang="en-GB" dirty="0">
              <a:latin typeface="Calibri"/>
              <a:cs typeface="Calibri"/>
            </a:endParaRPr>
          </a:p>
        </p:txBody>
      </p:sp>
      <p:sp>
        <p:nvSpPr>
          <p:cNvPr id="79" name="Abgerundetes Rechteck 78">
            <a:extLst>
              <a:ext uri="{FF2B5EF4-FFF2-40B4-BE49-F238E27FC236}">
                <a16:creationId xmlns:a16="http://schemas.microsoft.com/office/drawing/2014/main" id="{F236C907-9DC4-1B46-95DB-D86626F18097}"/>
              </a:ext>
            </a:extLst>
          </p:cNvPr>
          <p:cNvSpPr/>
          <p:nvPr/>
        </p:nvSpPr>
        <p:spPr>
          <a:xfrm>
            <a:off x="6595108" y="4195332"/>
            <a:ext cx="3809729" cy="1728000"/>
          </a:xfrm>
          <a:prstGeom prst="roundRect">
            <a:avLst/>
          </a:prstGeom>
          <a:noFill/>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endParaRPr lang="en-GB" dirty="0">
              <a:latin typeface="Calibri"/>
              <a:cs typeface="Calibri"/>
            </a:endParaRPr>
          </a:p>
        </p:txBody>
      </p:sp>
      <p:pic>
        <p:nvPicPr>
          <p:cNvPr id="80" name="Picture 26" descr="clipart arrow arrows curved arrow clipart 2 clipartix clipart">
            <a:extLst>
              <a:ext uri="{FF2B5EF4-FFF2-40B4-BE49-F238E27FC236}">
                <a16:creationId xmlns:a16="http://schemas.microsoft.com/office/drawing/2014/main" id="{D822AFB6-10CF-DF4A-848B-CEC402BEBC57}"/>
              </a:ext>
            </a:extLst>
          </p:cNvPr>
          <p:cNvPicPr>
            <a:picLocks noChangeAspect="1" noChangeArrowheads="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rot="12553245">
            <a:off x="5350826" y="5322316"/>
            <a:ext cx="862073" cy="71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26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6B13D6F-403E-4D49-BE9D-A18B236C15BF}"/>
              </a:ext>
            </a:extLst>
          </p:cNvPr>
          <p:cNvSpPr>
            <a:spLocks noGrp="1"/>
          </p:cNvSpPr>
          <p:nvPr>
            <p:ph type="title"/>
          </p:nvPr>
        </p:nvSpPr>
        <p:spPr/>
        <p:txBody>
          <a:bodyPr/>
          <a:lstStyle/>
          <a:p>
            <a:r>
              <a:rPr lang="en-GB"/>
              <a:t>Required reading and preparation</a:t>
            </a:r>
            <a:endParaRPr lang="en-GB" dirty="0"/>
          </a:p>
        </p:txBody>
      </p:sp>
      <p:sp>
        <p:nvSpPr>
          <p:cNvPr id="6" name="Inhaltsplatzhalter 5">
            <a:extLst>
              <a:ext uri="{FF2B5EF4-FFF2-40B4-BE49-F238E27FC236}">
                <a16:creationId xmlns:a16="http://schemas.microsoft.com/office/drawing/2014/main" id="{0824FF8E-F410-4745-9CE1-668C56941B4D}"/>
              </a:ext>
            </a:extLst>
          </p:cNvPr>
          <p:cNvSpPr>
            <a:spLocks noGrp="1"/>
          </p:cNvSpPr>
          <p:nvPr>
            <p:ph idx="1"/>
          </p:nvPr>
        </p:nvSpPr>
        <p:spPr/>
        <p:txBody>
          <a:bodyPr/>
          <a:lstStyle/>
          <a:p>
            <a:r>
              <a:rPr lang="en-GB" dirty="0"/>
              <a:t>SENSES Scenario Primer: </a:t>
            </a:r>
            <a:r>
              <a:rPr lang="en-GB" dirty="0">
                <a:hlinkClick r:id="rId2"/>
              </a:rPr>
              <a:t>www.climatescenarios.org/primer</a:t>
            </a:r>
            <a:r>
              <a:rPr lang="en-GB" dirty="0"/>
              <a:t> </a:t>
            </a:r>
          </a:p>
          <a:p>
            <a:r>
              <a:rPr lang="en-US" dirty="0"/>
              <a:t>D. Huppmann et al. (2018). A new scenario resource for integrated 1.5 °C research.</a:t>
            </a:r>
            <a:br>
              <a:rPr lang="en-US" dirty="0"/>
            </a:br>
            <a:r>
              <a:rPr lang="en-US" i="1" dirty="0"/>
              <a:t>Nature Climate Change</a:t>
            </a:r>
            <a:r>
              <a:rPr lang="en-US" dirty="0"/>
              <a:t>, </a:t>
            </a:r>
            <a:r>
              <a:rPr lang="de-AT" dirty="0"/>
              <a:t>8:1027-1030.</a:t>
            </a:r>
            <a:r>
              <a:rPr lang="en-US" dirty="0"/>
              <a:t> doi: </a:t>
            </a:r>
            <a:r>
              <a:rPr lang="en-US" dirty="0">
                <a:hlinkClick r:id="rId3"/>
              </a:rPr>
              <a:t>10.1038/s41558-018-0317-4</a:t>
            </a:r>
            <a:endParaRPr lang="en-US" dirty="0"/>
          </a:p>
          <a:p>
            <a:pPr lvl="1"/>
            <a:r>
              <a:rPr lang="en-GB" dirty="0"/>
              <a:t>Paywall-free access at </a:t>
            </a:r>
            <a:r>
              <a:rPr lang="en-GB" dirty="0">
                <a:hlinkClick r:id="rId4"/>
              </a:rPr>
              <a:t>rdcu.be/9i8a</a:t>
            </a:r>
            <a:endParaRPr lang="en-GB" dirty="0"/>
          </a:p>
          <a:p>
            <a:pPr marL="190500" lvl="1" indent="0">
              <a:buNone/>
            </a:pPr>
            <a:endParaRPr lang="en-GB" dirty="0"/>
          </a:p>
        </p:txBody>
      </p:sp>
      <p:sp>
        <p:nvSpPr>
          <p:cNvPr id="7" name="Datumsplatzhalter 6">
            <a:extLst>
              <a:ext uri="{FF2B5EF4-FFF2-40B4-BE49-F238E27FC236}">
                <a16:creationId xmlns:a16="http://schemas.microsoft.com/office/drawing/2014/main" id="{A742D19A-6070-9F4E-B52F-A0B96D523872}"/>
              </a:ext>
            </a:extLst>
          </p:cNvPr>
          <p:cNvSpPr>
            <a:spLocks noGrp="1"/>
          </p:cNvSpPr>
          <p:nvPr>
            <p:ph type="dt" sz="half" idx="10"/>
          </p:nvPr>
        </p:nvSpPr>
        <p:spPr/>
        <p:txBody>
          <a:bodyPr/>
          <a:lstStyle/>
          <a:p>
            <a:r>
              <a:rPr lang="de-AT"/>
              <a:t>Daniel Huppmann</a:t>
            </a:r>
            <a:endParaRPr lang="hr-HR" dirty="0"/>
          </a:p>
        </p:txBody>
      </p:sp>
      <p:sp>
        <p:nvSpPr>
          <p:cNvPr id="8" name="Fußzeilenplatzhalter 7">
            <a:extLst>
              <a:ext uri="{FF2B5EF4-FFF2-40B4-BE49-F238E27FC236}">
                <a16:creationId xmlns:a16="http://schemas.microsoft.com/office/drawing/2014/main" id="{216DA689-3E76-AB48-9BA9-B28C20C690AD}"/>
              </a:ext>
            </a:extLst>
          </p:cNvPr>
          <p:cNvSpPr>
            <a:spLocks noGrp="1"/>
          </p:cNvSpPr>
          <p:nvPr>
            <p:ph type="ftr" sz="quarter" idx="11"/>
          </p:nvPr>
        </p:nvSpPr>
        <p:spPr/>
        <p:txBody>
          <a:bodyPr/>
          <a:lstStyle/>
          <a:p>
            <a:r>
              <a:rPr lang="en-US"/>
              <a:t>Open-Source Energy System Modeling, Lecture 3</a:t>
            </a:r>
            <a:endParaRPr lang="en-US" dirty="0"/>
          </a:p>
        </p:txBody>
      </p:sp>
      <p:sp>
        <p:nvSpPr>
          <p:cNvPr id="2" name="Foliennummernplatzhalter 1">
            <a:extLst>
              <a:ext uri="{FF2B5EF4-FFF2-40B4-BE49-F238E27FC236}">
                <a16:creationId xmlns:a16="http://schemas.microsoft.com/office/drawing/2014/main" id="{F2AC7FBD-3A4F-F341-8E7A-1F1B52E0FD19}"/>
              </a:ext>
            </a:extLst>
          </p:cNvPr>
          <p:cNvSpPr>
            <a:spLocks noGrp="1"/>
          </p:cNvSpPr>
          <p:nvPr>
            <p:ph type="sldNum" sz="quarter" idx="12"/>
          </p:nvPr>
        </p:nvSpPr>
        <p:spPr/>
        <p:txBody>
          <a:bodyPr/>
          <a:lstStyle/>
          <a:p>
            <a:fld id="{7F5633C8-4A1E-AE41-9551-4706842F4652}" type="slidenum">
              <a:rPr lang="uk-UA" smtClean="0"/>
              <a:pPr/>
              <a:t>2</a:t>
            </a:fld>
            <a:endParaRPr lang="uk-UA" dirty="0"/>
          </a:p>
        </p:txBody>
      </p:sp>
    </p:spTree>
    <p:extLst>
      <p:ext uri="{BB962C8B-B14F-4D97-AF65-F5344CB8AC3E}">
        <p14:creationId xmlns:p14="http://schemas.microsoft.com/office/powerpoint/2010/main" val="347348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959D4A5-1EE6-864F-84F9-740804DB3D49}"/>
              </a:ext>
            </a:extLst>
          </p:cNvPr>
          <p:cNvSpPr>
            <a:spLocks noGrp="1"/>
          </p:cNvSpPr>
          <p:nvPr>
            <p:ph type="title"/>
          </p:nvPr>
        </p:nvSpPr>
        <p:spPr/>
        <p:txBody>
          <a:bodyPr/>
          <a:lstStyle/>
          <a:p>
            <a:r>
              <a:rPr lang="en-GB"/>
              <a:t>The role and structure of the IPCC</a:t>
            </a:r>
            <a:endParaRPr lang="en-GB" dirty="0"/>
          </a:p>
        </p:txBody>
      </p:sp>
      <p:sp>
        <p:nvSpPr>
          <p:cNvPr id="9" name="Inhaltsplatzhalter 8">
            <a:extLst>
              <a:ext uri="{FF2B5EF4-FFF2-40B4-BE49-F238E27FC236}">
                <a16:creationId xmlns:a16="http://schemas.microsoft.com/office/drawing/2014/main" id="{BA9AF3DB-93D1-0243-9D06-03ADF7E29D3A}"/>
              </a:ext>
            </a:extLst>
          </p:cNvPr>
          <p:cNvSpPr>
            <a:spLocks noGrp="1"/>
          </p:cNvSpPr>
          <p:nvPr>
            <p:ph idx="1"/>
          </p:nvPr>
        </p:nvSpPr>
        <p:spPr>
          <a:xfrm>
            <a:off x="912284" y="1988840"/>
            <a:ext cx="10800340" cy="4392488"/>
          </a:xfrm>
        </p:spPr>
        <p:txBody>
          <a:bodyPr/>
          <a:lstStyle/>
          <a:p>
            <a:pPr marL="0" indent="0">
              <a:buNone/>
            </a:pPr>
            <a:r>
              <a:rPr lang="en-GB" dirty="0"/>
              <a:t>The scientific assessment by the IPCC is structured in three working groups</a:t>
            </a:r>
          </a:p>
          <a:p>
            <a:r>
              <a:rPr lang="en-GB" dirty="0"/>
              <a:t>Working Group I – </a:t>
            </a:r>
            <a:r>
              <a:rPr lang="en-GB" b="1" dirty="0"/>
              <a:t>The Physical Science Basis</a:t>
            </a:r>
          </a:p>
          <a:p>
            <a:pPr lvl="3"/>
            <a:r>
              <a:rPr lang="en-GB" dirty="0"/>
              <a:t>WG I assesses the physical science of climate change.</a:t>
            </a:r>
          </a:p>
          <a:p>
            <a:r>
              <a:rPr lang="en-GB" dirty="0"/>
              <a:t>Working Group II – </a:t>
            </a:r>
            <a:r>
              <a:rPr lang="en-GB" b="1" dirty="0"/>
              <a:t>Impacts, Adaptation and Vulnerability</a:t>
            </a:r>
          </a:p>
          <a:p>
            <a:pPr lvl="3"/>
            <a:r>
              <a:rPr lang="en-GB" dirty="0"/>
              <a:t>WG II assesses the vulnerability of socio-economic and natural systems to climate change,</a:t>
            </a:r>
            <a:br>
              <a:rPr lang="en-GB" dirty="0"/>
            </a:br>
            <a:r>
              <a:rPr lang="en-GB" dirty="0"/>
              <a:t>negative and positive consequences of climate change and options for adapting to it.</a:t>
            </a:r>
          </a:p>
          <a:p>
            <a:r>
              <a:rPr lang="en-GB" dirty="0"/>
              <a:t>Working Group III – </a:t>
            </a:r>
            <a:r>
              <a:rPr lang="en-GB" b="1" dirty="0"/>
              <a:t>Mitigation of Climate Change</a:t>
            </a:r>
          </a:p>
          <a:p>
            <a:pPr lvl="3"/>
            <a:r>
              <a:rPr lang="en-GB" dirty="0"/>
              <a:t>WG III focuses on climate change mitigation, assessing methods for reducing greenhouse gas emissions, and removing greenhouse gases from the atmosphere.</a:t>
            </a:r>
          </a:p>
          <a:p>
            <a:r>
              <a:rPr lang="en-GB" dirty="0"/>
              <a:t>For each assessment report, a </a:t>
            </a:r>
            <a:r>
              <a:rPr lang="en-GB" b="1" dirty="0"/>
              <a:t>Synthesis Report </a:t>
            </a:r>
            <a:r>
              <a:rPr lang="en-GB" dirty="0"/>
              <a:t>is produced from the three WG contributions</a:t>
            </a:r>
          </a:p>
          <a:p>
            <a:r>
              <a:rPr lang="en-GB" dirty="0"/>
              <a:t>Each contribution and the synthesis report has a “negotiated” </a:t>
            </a:r>
            <a:r>
              <a:rPr lang="en-GB" b="1" dirty="0"/>
              <a:t>Summary for Policy Makers</a:t>
            </a:r>
          </a:p>
        </p:txBody>
      </p:sp>
      <p:sp>
        <p:nvSpPr>
          <p:cNvPr id="10" name="Textplatzhalter 9">
            <a:extLst>
              <a:ext uri="{FF2B5EF4-FFF2-40B4-BE49-F238E27FC236}">
                <a16:creationId xmlns:a16="http://schemas.microsoft.com/office/drawing/2014/main" id="{7FB0922D-FFD9-2A42-8BD0-6860DCA49678}"/>
              </a:ext>
            </a:extLst>
          </p:cNvPr>
          <p:cNvSpPr>
            <a:spLocks noGrp="1"/>
          </p:cNvSpPr>
          <p:nvPr>
            <p:ph type="body" sz="quarter" idx="12"/>
          </p:nvPr>
        </p:nvSpPr>
        <p:spPr/>
        <p:txBody>
          <a:bodyPr/>
          <a:lstStyle/>
          <a:p>
            <a:r>
              <a:rPr lang="en-GB" dirty="0"/>
              <a:t>The IPCC provides policymakers with assessments of climate change,</a:t>
            </a:r>
            <a:br>
              <a:rPr lang="en-GB" dirty="0"/>
            </a:br>
            <a:r>
              <a:rPr lang="en-GB" dirty="0"/>
              <a:t>its implications and risks, and to put forward adaptation &amp; mitigation options</a:t>
            </a:r>
          </a:p>
        </p:txBody>
      </p:sp>
      <p:sp>
        <p:nvSpPr>
          <p:cNvPr id="6" name="Datumsplatzhalter 5">
            <a:extLst>
              <a:ext uri="{FF2B5EF4-FFF2-40B4-BE49-F238E27FC236}">
                <a16:creationId xmlns:a16="http://schemas.microsoft.com/office/drawing/2014/main" id="{EB5F65C9-515E-9649-BEFA-C19BE2FE3A5A}"/>
              </a:ext>
            </a:extLst>
          </p:cNvPr>
          <p:cNvSpPr>
            <a:spLocks noGrp="1"/>
          </p:cNvSpPr>
          <p:nvPr>
            <p:ph type="dt" sz="half" idx="13"/>
          </p:nvPr>
        </p:nvSpPr>
        <p:spPr/>
        <p:txBody>
          <a:bodyPr/>
          <a:lstStyle/>
          <a:p>
            <a:r>
              <a:rPr lang="de-AT"/>
              <a:t>Daniel Huppmann</a:t>
            </a:r>
            <a:endParaRPr lang="hr-HR" dirty="0"/>
          </a:p>
        </p:txBody>
      </p:sp>
      <p:sp>
        <p:nvSpPr>
          <p:cNvPr id="7" name="Fußzeilenplatzhalter 6">
            <a:extLst>
              <a:ext uri="{FF2B5EF4-FFF2-40B4-BE49-F238E27FC236}">
                <a16:creationId xmlns:a16="http://schemas.microsoft.com/office/drawing/2014/main" id="{3B5C3F77-92F8-BB42-85FF-9E4E6032B4B3}"/>
              </a:ext>
            </a:extLst>
          </p:cNvPr>
          <p:cNvSpPr>
            <a:spLocks noGrp="1"/>
          </p:cNvSpPr>
          <p:nvPr>
            <p:ph type="ftr" sz="quarter" idx="14"/>
          </p:nvPr>
        </p:nvSpPr>
        <p:spPr/>
        <p:txBody>
          <a:bodyPr/>
          <a:lstStyle/>
          <a:p>
            <a:r>
              <a:rPr lang="en-US"/>
              <a:t>Open-Source Energy System Modeling, Lecture 3</a:t>
            </a:r>
            <a:endParaRPr lang="en-US" dirty="0"/>
          </a:p>
        </p:txBody>
      </p:sp>
      <p:sp>
        <p:nvSpPr>
          <p:cNvPr id="2" name="Foliennummernplatzhalter 1">
            <a:extLst>
              <a:ext uri="{FF2B5EF4-FFF2-40B4-BE49-F238E27FC236}">
                <a16:creationId xmlns:a16="http://schemas.microsoft.com/office/drawing/2014/main" id="{633A5A53-FA1D-2C49-AB91-48C6394C8895}"/>
              </a:ext>
            </a:extLst>
          </p:cNvPr>
          <p:cNvSpPr>
            <a:spLocks noGrp="1"/>
          </p:cNvSpPr>
          <p:nvPr>
            <p:ph type="sldNum" sz="quarter" idx="15"/>
          </p:nvPr>
        </p:nvSpPr>
        <p:spPr/>
        <p:txBody>
          <a:bodyPr/>
          <a:lstStyle/>
          <a:p>
            <a:fld id="{7F5633C8-4A1E-AE41-9551-4706842F4652}" type="slidenum">
              <a:rPr lang="uk-UA" smtClean="0"/>
              <a:pPr/>
              <a:t>20</a:t>
            </a:fld>
            <a:endParaRPr lang="uk-UA" dirty="0"/>
          </a:p>
        </p:txBody>
      </p:sp>
    </p:spTree>
    <p:extLst>
      <p:ext uri="{BB962C8B-B14F-4D97-AF65-F5344CB8AC3E}">
        <p14:creationId xmlns:p14="http://schemas.microsoft.com/office/powerpoint/2010/main" val="18751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F4B33D5-F3FD-B049-A42C-AD886FDC2AD9}"/>
              </a:ext>
            </a:extLst>
          </p:cNvPr>
          <p:cNvSpPr>
            <a:spLocks noGrp="1"/>
          </p:cNvSpPr>
          <p:nvPr>
            <p:ph type="title"/>
          </p:nvPr>
        </p:nvSpPr>
        <p:spPr/>
        <p:txBody>
          <a:bodyPr/>
          <a:lstStyle/>
          <a:p>
            <a:r>
              <a:rPr lang="en-GB" dirty="0"/>
              <a:t>Principles of assessment by the IPCC</a:t>
            </a:r>
            <a:endParaRPr lang="de-DE" i="1" dirty="0"/>
          </a:p>
        </p:txBody>
      </p:sp>
      <p:sp>
        <p:nvSpPr>
          <p:cNvPr id="17" name="Inhaltsplatzhalter 16">
            <a:extLst>
              <a:ext uri="{FF2B5EF4-FFF2-40B4-BE49-F238E27FC236}">
                <a16:creationId xmlns:a16="http://schemas.microsoft.com/office/drawing/2014/main" id="{C35E6F2A-62D6-4849-82A9-AA407EE294DC}"/>
              </a:ext>
            </a:extLst>
          </p:cNvPr>
          <p:cNvSpPr>
            <a:spLocks noGrp="1"/>
          </p:cNvSpPr>
          <p:nvPr>
            <p:ph idx="1"/>
          </p:nvPr>
        </p:nvSpPr>
        <p:spPr/>
        <p:txBody>
          <a:bodyPr>
            <a:noAutofit/>
          </a:bodyPr>
          <a:lstStyle/>
          <a:p>
            <a:r>
              <a:rPr lang="en-GB" dirty="0"/>
              <a:t>The IPCC assesses available scientific, technical and socio-economic literature relevant to understanding the scientific basis of climate change</a:t>
            </a:r>
          </a:p>
          <a:p>
            <a:pPr lvl="1"/>
            <a:r>
              <a:rPr lang="en-GB" dirty="0"/>
              <a:t>Published in peer-reviewed journals or eligible grey literature (e.g. IEA reports)</a:t>
            </a:r>
          </a:p>
          <a:p>
            <a:pPr lvl="1"/>
            <a:r>
              <a:rPr lang="en-GB" dirty="0"/>
              <a:t>In most cases, it is sufficient to extract relevant information, findings</a:t>
            </a:r>
            <a:br>
              <a:rPr lang="en-GB" dirty="0"/>
            </a:br>
            <a:r>
              <a:rPr lang="en-GB" dirty="0"/>
              <a:t>or data from manuscripts or reports</a:t>
            </a:r>
          </a:p>
          <a:p>
            <a:pPr lvl="4"/>
            <a:endParaRPr lang="en-GB" dirty="0"/>
          </a:p>
          <a:p>
            <a:r>
              <a:rPr lang="en-GB" dirty="0"/>
              <a:t>But relying only on published manuscripts &amp; supplementary material</a:t>
            </a:r>
            <a:br>
              <a:rPr lang="en-GB" dirty="0"/>
            </a:br>
            <a:r>
              <a:rPr lang="en-GB" dirty="0"/>
              <a:t>for quantitative scenarios across studies is challenging</a:t>
            </a:r>
          </a:p>
          <a:p>
            <a:pPr lvl="1"/>
            <a:r>
              <a:rPr lang="en-GB" dirty="0"/>
              <a:t>Numerical results are not presented in the same data format</a:t>
            </a:r>
          </a:p>
          <a:p>
            <a:pPr lvl="1"/>
            <a:r>
              <a:rPr lang="en-GB" dirty="0"/>
              <a:t>Only a selection of numerical results presented in manuscript and SM</a:t>
            </a:r>
            <a:br>
              <a:rPr lang="en-GB" dirty="0"/>
            </a:br>
            <a:r>
              <a:rPr lang="en-GB" dirty="0"/>
              <a:t>e.g., only indicators of interest in relation to the research question</a:t>
            </a:r>
          </a:p>
          <a:p>
            <a:pPr lvl="1"/>
            <a:r>
              <a:rPr lang="en-GB" dirty="0"/>
              <a:t>Definitions and units differ across models and studies</a:t>
            </a:r>
          </a:p>
          <a:p>
            <a:pPr lvl="1"/>
            <a:endParaRPr lang="en-GB" dirty="0"/>
          </a:p>
          <a:p>
            <a:pPr lvl="1"/>
            <a:endParaRPr lang="en-GB" dirty="0"/>
          </a:p>
        </p:txBody>
      </p:sp>
      <p:sp>
        <p:nvSpPr>
          <p:cNvPr id="18" name="Textplatzhalter 17">
            <a:extLst>
              <a:ext uri="{FF2B5EF4-FFF2-40B4-BE49-F238E27FC236}">
                <a16:creationId xmlns:a16="http://schemas.microsoft.com/office/drawing/2014/main" id="{D7B5774C-7CA8-7545-86E9-850E8A1338EC}"/>
              </a:ext>
            </a:extLst>
          </p:cNvPr>
          <p:cNvSpPr>
            <a:spLocks noGrp="1"/>
          </p:cNvSpPr>
          <p:nvPr>
            <p:ph type="body" sz="quarter" idx="12"/>
          </p:nvPr>
        </p:nvSpPr>
        <p:spPr/>
        <p:txBody>
          <a:bodyPr>
            <a:normAutofit/>
          </a:bodyPr>
          <a:lstStyle/>
          <a:p>
            <a:r>
              <a:rPr lang="en-GB" dirty="0"/>
              <a:t>The IPCC assesses the state of knowledge in the scientific literature;</a:t>
            </a:r>
            <a:br>
              <a:rPr lang="en-GB" dirty="0"/>
            </a:br>
            <a:r>
              <a:rPr lang="en-GB" dirty="0"/>
              <a:t>reports aren’t policy-prescriptive, but provide information to decisionmakers</a:t>
            </a:r>
          </a:p>
        </p:txBody>
      </p:sp>
      <p:sp>
        <p:nvSpPr>
          <p:cNvPr id="5" name="Fußzeilenplatzhalter 4">
            <a:extLst>
              <a:ext uri="{FF2B5EF4-FFF2-40B4-BE49-F238E27FC236}">
                <a16:creationId xmlns:a16="http://schemas.microsoft.com/office/drawing/2014/main" id="{4E08A46E-FA83-D341-A980-FC72BE90052B}"/>
              </a:ext>
            </a:extLst>
          </p:cNvPr>
          <p:cNvSpPr>
            <a:spLocks noGrp="1"/>
          </p:cNvSpPr>
          <p:nvPr>
            <p:ph type="ftr" sz="quarter" idx="14"/>
          </p:nvPr>
        </p:nvSpPr>
        <p:spPr/>
        <p:txBody>
          <a:bodyPr/>
          <a:lstStyle/>
          <a:p>
            <a:r>
              <a:rPr lang="en-GB"/>
              <a:t>Open-Source Energy System Modeling, Lecture 3</a:t>
            </a:r>
            <a:endParaRPr lang="en-GB" dirty="0"/>
          </a:p>
        </p:txBody>
      </p:sp>
      <p:sp>
        <p:nvSpPr>
          <p:cNvPr id="2" name="Datumsplatzhalter 1">
            <a:extLst>
              <a:ext uri="{FF2B5EF4-FFF2-40B4-BE49-F238E27FC236}">
                <a16:creationId xmlns:a16="http://schemas.microsoft.com/office/drawing/2014/main" id="{5EB2EBF4-9059-E94C-927C-C75BF22D4A20}"/>
              </a:ext>
            </a:extLst>
          </p:cNvPr>
          <p:cNvSpPr>
            <a:spLocks noGrp="1"/>
          </p:cNvSpPr>
          <p:nvPr>
            <p:ph type="dt" sz="half" idx="13"/>
          </p:nvPr>
        </p:nvSpPr>
        <p:spPr/>
        <p:txBody>
          <a:bodyPr/>
          <a:lstStyle/>
          <a:p>
            <a:r>
              <a:rPr lang="de-AT"/>
              <a:t>Daniel Huppmann</a:t>
            </a:r>
            <a:endParaRPr lang="hr-HR" dirty="0"/>
          </a:p>
        </p:txBody>
      </p:sp>
      <p:sp>
        <p:nvSpPr>
          <p:cNvPr id="3" name="Foliennummernplatzhalter 2">
            <a:extLst>
              <a:ext uri="{FF2B5EF4-FFF2-40B4-BE49-F238E27FC236}">
                <a16:creationId xmlns:a16="http://schemas.microsoft.com/office/drawing/2014/main" id="{A60A51A5-1E3B-A942-88F0-EBBAC4A952C9}"/>
              </a:ext>
            </a:extLst>
          </p:cNvPr>
          <p:cNvSpPr>
            <a:spLocks noGrp="1"/>
          </p:cNvSpPr>
          <p:nvPr>
            <p:ph type="sldNum" sz="quarter" idx="15"/>
          </p:nvPr>
        </p:nvSpPr>
        <p:spPr/>
        <p:txBody>
          <a:bodyPr/>
          <a:lstStyle/>
          <a:p>
            <a:fld id="{7F5633C8-4A1E-AE41-9551-4706842F4652}" type="slidenum">
              <a:rPr lang="uk-UA" smtClean="0"/>
              <a:pPr/>
              <a:t>21</a:t>
            </a:fld>
            <a:endParaRPr lang="uk-UA" dirty="0"/>
          </a:p>
        </p:txBody>
      </p:sp>
    </p:spTree>
    <p:extLst>
      <p:ext uri="{BB962C8B-B14F-4D97-AF65-F5344CB8AC3E}">
        <p14:creationId xmlns:p14="http://schemas.microsoft.com/office/powerpoint/2010/main" val="10763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6710CD8-0275-C34F-A717-FF7770BDB0C3}"/>
              </a:ext>
            </a:extLst>
          </p:cNvPr>
          <p:cNvSpPr>
            <a:spLocks noGrp="1"/>
          </p:cNvSpPr>
          <p:nvPr>
            <p:ph type="title"/>
          </p:nvPr>
        </p:nvSpPr>
        <p:spPr/>
        <p:txBody>
          <a:bodyPr/>
          <a:lstStyle/>
          <a:p>
            <a:r>
              <a:rPr lang="en-GB" dirty="0"/>
              <a:t>Collaboration between IPCC and the integrated assessment community</a:t>
            </a:r>
          </a:p>
        </p:txBody>
      </p:sp>
      <p:sp>
        <p:nvSpPr>
          <p:cNvPr id="10" name="Textplatzhalter 9">
            <a:extLst>
              <a:ext uri="{FF2B5EF4-FFF2-40B4-BE49-F238E27FC236}">
                <a16:creationId xmlns:a16="http://schemas.microsoft.com/office/drawing/2014/main" id="{CE9BA738-755E-A040-96B5-ED153E6784EC}"/>
              </a:ext>
            </a:extLst>
          </p:cNvPr>
          <p:cNvSpPr>
            <a:spLocks noGrp="1"/>
          </p:cNvSpPr>
          <p:nvPr>
            <p:ph type="body" sz="quarter" idx="23"/>
          </p:nvPr>
        </p:nvSpPr>
        <p:spPr/>
        <p:txBody>
          <a:bodyPr anchor="ctr"/>
          <a:lstStyle/>
          <a:p>
            <a:r>
              <a:rPr lang="en-GB" dirty="0"/>
              <a:t>Adapted from Figure 2, </a:t>
            </a:r>
            <a:r>
              <a:rPr lang="en-GB" dirty="0" err="1"/>
              <a:t>Cointe</a:t>
            </a:r>
            <a:r>
              <a:rPr lang="en-GB" dirty="0"/>
              <a:t>, </a:t>
            </a:r>
            <a:r>
              <a:rPr lang="en-GB" dirty="0" err="1"/>
              <a:t>Cassen</a:t>
            </a:r>
            <a:r>
              <a:rPr lang="en-GB" dirty="0"/>
              <a:t> and Nada</a:t>
            </a:r>
            <a:r>
              <a:rPr lang="de-AT" dirty="0" err="1"/>
              <a:t>ï</a:t>
            </a:r>
            <a:r>
              <a:rPr lang="de-AT" dirty="0"/>
              <a:t>, </a:t>
            </a:r>
            <a:r>
              <a:rPr lang="de-AT" i="1" dirty="0"/>
              <a:t>Science &amp; Technology Studies </a:t>
            </a:r>
            <a:r>
              <a:rPr lang="de-AT" dirty="0"/>
              <a:t>(</a:t>
            </a:r>
            <a:r>
              <a:rPr lang="de-AT" dirty="0" err="1"/>
              <a:t>forthcoming</a:t>
            </a:r>
            <a:r>
              <a:rPr lang="de-AT" dirty="0"/>
              <a:t>)</a:t>
            </a:r>
            <a:br>
              <a:rPr lang="de-AT" i="1" dirty="0"/>
            </a:br>
            <a:r>
              <a:rPr lang="en-GB" dirty="0"/>
              <a:t> </a:t>
            </a:r>
            <a:r>
              <a:rPr lang="en-GB" dirty="0">
                <a:hlinkClick r:id="rId2"/>
              </a:rPr>
              <a:t>sciencetechnologystudies.journal.fi/forthcoming/article/65031/40929</a:t>
            </a:r>
            <a:endParaRPr lang="en-GB" dirty="0"/>
          </a:p>
        </p:txBody>
      </p:sp>
      <p:sp>
        <p:nvSpPr>
          <p:cNvPr id="9" name="Textplatzhalter 8">
            <a:extLst>
              <a:ext uri="{FF2B5EF4-FFF2-40B4-BE49-F238E27FC236}">
                <a16:creationId xmlns:a16="http://schemas.microsoft.com/office/drawing/2014/main" id="{9F75120A-8715-1144-A9FF-25A362CE9BBB}"/>
              </a:ext>
            </a:extLst>
          </p:cNvPr>
          <p:cNvSpPr>
            <a:spLocks noGrp="1"/>
          </p:cNvSpPr>
          <p:nvPr>
            <p:ph type="body" sz="quarter" idx="12"/>
          </p:nvPr>
        </p:nvSpPr>
        <p:spPr/>
        <p:txBody>
          <a:bodyPr/>
          <a:lstStyle/>
          <a:p>
            <a:r>
              <a:rPr lang="en-GB" dirty="0"/>
              <a:t>Over the past decade, the IPCC collaborated with the umbrella organization</a:t>
            </a:r>
            <a:br>
              <a:rPr lang="en-GB" dirty="0"/>
            </a:br>
            <a:r>
              <a:rPr lang="en-GB" dirty="0"/>
              <a:t>of global modelling teams to compile structured scenario ensembles</a:t>
            </a:r>
          </a:p>
        </p:txBody>
      </p:sp>
      <p:sp>
        <p:nvSpPr>
          <p:cNvPr id="5" name="Datumsplatzhalter 4">
            <a:extLst>
              <a:ext uri="{FF2B5EF4-FFF2-40B4-BE49-F238E27FC236}">
                <a16:creationId xmlns:a16="http://schemas.microsoft.com/office/drawing/2014/main" id="{E19E37AC-5E8A-FC4E-8F5C-649190E34D5D}"/>
              </a:ext>
            </a:extLst>
          </p:cNvPr>
          <p:cNvSpPr>
            <a:spLocks noGrp="1"/>
          </p:cNvSpPr>
          <p:nvPr>
            <p:ph type="dt" sz="half" idx="25"/>
          </p:nvPr>
        </p:nvSpPr>
        <p:spPr/>
        <p:txBody>
          <a:bodyPr/>
          <a:lstStyle/>
          <a:p>
            <a:r>
              <a:rPr lang="de-AT"/>
              <a:t>Daniel Huppmann</a:t>
            </a:r>
            <a:endParaRPr lang="hr-HR" dirty="0"/>
          </a:p>
        </p:txBody>
      </p:sp>
      <p:sp>
        <p:nvSpPr>
          <p:cNvPr id="6" name="Fußzeilenplatzhalter 5">
            <a:extLst>
              <a:ext uri="{FF2B5EF4-FFF2-40B4-BE49-F238E27FC236}">
                <a16:creationId xmlns:a16="http://schemas.microsoft.com/office/drawing/2014/main" id="{2860E7A8-B6D8-B141-837E-ACFAB06AB9E2}"/>
              </a:ext>
            </a:extLst>
          </p:cNvPr>
          <p:cNvSpPr>
            <a:spLocks noGrp="1"/>
          </p:cNvSpPr>
          <p:nvPr>
            <p:ph type="ftr" sz="quarter" idx="26"/>
          </p:nvPr>
        </p:nvSpPr>
        <p:spPr/>
        <p:txBody>
          <a:bodyPr/>
          <a:lstStyle/>
          <a:p>
            <a:pPr>
              <a:defRPr/>
            </a:pPr>
            <a:r>
              <a:rPr lang="en-US"/>
              <a:t>Open-Source Energy System Modeling, Lecture 3</a:t>
            </a:r>
            <a:endParaRPr lang="en-US" dirty="0"/>
          </a:p>
        </p:txBody>
      </p:sp>
      <p:pic>
        <p:nvPicPr>
          <p:cNvPr id="2" name="Inhaltsplatzhalter 1">
            <a:extLst>
              <a:ext uri="{FF2B5EF4-FFF2-40B4-BE49-F238E27FC236}">
                <a16:creationId xmlns:a16="http://schemas.microsoft.com/office/drawing/2014/main" id="{53ED620F-3BC9-1049-9EFB-A732B78D82CA}"/>
              </a:ext>
            </a:extLst>
          </p:cNvPr>
          <p:cNvPicPr>
            <a:picLocks noGrp="1" noChangeAspect="1"/>
          </p:cNvPicPr>
          <p:nvPr>
            <p:ph sz="quarter" idx="24"/>
          </p:nvPr>
        </p:nvPicPr>
        <p:blipFill>
          <a:blip r:embed="rId3"/>
          <a:stretch>
            <a:fillRect/>
          </a:stretch>
        </p:blipFill>
        <p:spPr>
          <a:xfrm>
            <a:off x="2711624" y="1888155"/>
            <a:ext cx="7068950" cy="4046364"/>
          </a:xfrm>
          <a:prstGeom prst="rect">
            <a:avLst/>
          </a:prstGeom>
        </p:spPr>
      </p:pic>
      <p:sp>
        <p:nvSpPr>
          <p:cNvPr id="13" name="Foliennummernplatzhalter 12">
            <a:extLst>
              <a:ext uri="{FF2B5EF4-FFF2-40B4-BE49-F238E27FC236}">
                <a16:creationId xmlns:a16="http://schemas.microsoft.com/office/drawing/2014/main" id="{7F16018A-2629-DA4E-9691-7D55D5807334}"/>
              </a:ext>
            </a:extLst>
          </p:cNvPr>
          <p:cNvSpPr>
            <a:spLocks noGrp="1"/>
          </p:cNvSpPr>
          <p:nvPr>
            <p:ph type="sldNum" sz="quarter" idx="27"/>
          </p:nvPr>
        </p:nvSpPr>
        <p:spPr/>
        <p:txBody>
          <a:bodyPr/>
          <a:lstStyle/>
          <a:p>
            <a:fld id="{7F5633C8-4A1E-AE41-9551-4706842F4652}" type="slidenum">
              <a:rPr lang="uk-UA" smtClean="0"/>
              <a:pPr/>
              <a:t>22</a:t>
            </a:fld>
            <a:endParaRPr lang="uk-UA" dirty="0"/>
          </a:p>
        </p:txBody>
      </p:sp>
      <p:pic>
        <p:nvPicPr>
          <p:cNvPr id="4" name="Grafik 3">
            <a:extLst>
              <a:ext uri="{FF2B5EF4-FFF2-40B4-BE49-F238E27FC236}">
                <a16:creationId xmlns:a16="http://schemas.microsoft.com/office/drawing/2014/main" id="{719DDF65-9DA4-0D44-B0D9-1D930AC85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488" y="3580763"/>
            <a:ext cx="2160240" cy="856647"/>
          </a:xfrm>
          <a:prstGeom prst="rect">
            <a:avLst/>
          </a:prstGeom>
        </p:spPr>
      </p:pic>
    </p:spTree>
    <p:extLst>
      <p:ext uri="{BB962C8B-B14F-4D97-AF65-F5344CB8AC3E}">
        <p14:creationId xmlns:p14="http://schemas.microsoft.com/office/powerpoint/2010/main" val="39474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E5F1E49-E18E-5F43-987D-ADBAEBBB8745}"/>
              </a:ext>
            </a:extLst>
          </p:cNvPr>
          <p:cNvSpPr>
            <a:spLocks noGrp="1"/>
          </p:cNvSpPr>
          <p:nvPr>
            <p:ph type="title"/>
          </p:nvPr>
        </p:nvSpPr>
        <p:spPr/>
        <p:txBody>
          <a:bodyPr/>
          <a:lstStyle/>
          <a:p>
            <a:r>
              <a:rPr lang="en-GB"/>
              <a:t>A consolidated scenario resource for the IPCC assessment</a:t>
            </a:r>
            <a:endParaRPr lang="en-GB" dirty="0"/>
          </a:p>
        </p:txBody>
      </p:sp>
      <p:sp>
        <p:nvSpPr>
          <p:cNvPr id="24" name="Textplatzhalter 23">
            <a:extLst>
              <a:ext uri="{FF2B5EF4-FFF2-40B4-BE49-F238E27FC236}">
                <a16:creationId xmlns:a16="http://schemas.microsoft.com/office/drawing/2014/main" id="{4E4C6D17-7AAA-404E-B113-782614AEB08A}"/>
              </a:ext>
            </a:extLst>
          </p:cNvPr>
          <p:cNvSpPr>
            <a:spLocks noGrp="1"/>
          </p:cNvSpPr>
          <p:nvPr>
            <p:ph type="body" idx="10"/>
          </p:nvPr>
        </p:nvSpPr>
        <p:spPr/>
        <p:txBody>
          <a:bodyPr/>
          <a:lstStyle/>
          <a:p>
            <a:endParaRPr lang="en-GB"/>
          </a:p>
        </p:txBody>
      </p:sp>
      <p:sp>
        <p:nvSpPr>
          <p:cNvPr id="10" name="Textplatzhalter 9">
            <a:extLst>
              <a:ext uri="{FF2B5EF4-FFF2-40B4-BE49-F238E27FC236}">
                <a16:creationId xmlns:a16="http://schemas.microsoft.com/office/drawing/2014/main" id="{73C2A227-FBA6-2D47-B385-EF69FC9C6A08}"/>
              </a:ext>
            </a:extLst>
          </p:cNvPr>
          <p:cNvSpPr>
            <a:spLocks noGrp="1"/>
          </p:cNvSpPr>
          <p:nvPr>
            <p:ph type="body" sz="quarter" idx="15"/>
          </p:nvPr>
        </p:nvSpPr>
        <p:spPr/>
        <p:txBody>
          <a:bodyPr/>
          <a:lstStyle/>
          <a:p>
            <a:r>
              <a:rPr lang="en-GB"/>
              <a:t>Part 2</a:t>
            </a:r>
            <a:endParaRPr lang="en-GB" dirty="0"/>
          </a:p>
        </p:txBody>
      </p:sp>
      <p:sp>
        <p:nvSpPr>
          <p:cNvPr id="7" name="Fußzeilenplatzhalter 6">
            <a:extLst>
              <a:ext uri="{FF2B5EF4-FFF2-40B4-BE49-F238E27FC236}">
                <a16:creationId xmlns:a16="http://schemas.microsoft.com/office/drawing/2014/main" id="{32321B7E-27E9-EE4F-ADFE-5C5629D6AF17}"/>
              </a:ext>
            </a:extLst>
          </p:cNvPr>
          <p:cNvSpPr>
            <a:spLocks noGrp="1"/>
          </p:cNvSpPr>
          <p:nvPr>
            <p:ph type="ftr" sz="quarter" idx="17"/>
          </p:nvPr>
        </p:nvSpPr>
        <p:spPr/>
        <p:txBody>
          <a:bodyPr/>
          <a:lstStyle/>
          <a:p>
            <a:r>
              <a:rPr lang="en-US"/>
              <a:t>Open-Source Energy System Modeling, Lecture 3</a:t>
            </a:r>
            <a:endParaRPr lang="en-US" dirty="0"/>
          </a:p>
        </p:txBody>
      </p:sp>
      <p:sp>
        <p:nvSpPr>
          <p:cNvPr id="25" name="Datumsplatzhalter 24">
            <a:extLst>
              <a:ext uri="{FF2B5EF4-FFF2-40B4-BE49-F238E27FC236}">
                <a16:creationId xmlns:a16="http://schemas.microsoft.com/office/drawing/2014/main" id="{16293099-E8EE-C04B-9EDA-06822FD7706F}"/>
              </a:ext>
            </a:extLst>
          </p:cNvPr>
          <p:cNvSpPr>
            <a:spLocks noGrp="1"/>
          </p:cNvSpPr>
          <p:nvPr>
            <p:ph type="dt" sz="half" idx="16"/>
          </p:nvPr>
        </p:nvSpPr>
        <p:spPr/>
        <p:txBody>
          <a:bodyPr/>
          <a:lstStyle/>
          <a:p>
            <a:pPr algn="r"/>
            <a:r>
              <a:rPr lang="de-AT" noProof="0"/>
              <a:t>Daniel Huppmann</a:t>
            </a:r>
            <a:endParaRPr lang="en-GB" noProof="0"/>
          </a:p>
        </p:txBody>
      </p:sp>
      <p:sp>
        <p:nvSpPr>
          <p:cNvPr id="26" name="Foliennummernplatzhalter 25">
            <a:extLst>
              <a:ext uri="{FF2B5EF4-FFF2-40B4-BE49-F238E27FC236}">
                <a16:creationId xmlns:a16="http://schemas.microsoft.com/office/drawing/2014/main" id="{9AA88279-22A1-DD41-997C-291514308A33}"/>
              </a:ext>
            </a:extLst>
          </p:cNvPr>
          <p:cNvSpPr>
            <a:spLocks noGrp="1"/>
          </p:cNvSpPr>
          <p:nvPr>
            <p:ph type="sldNum" sz="quarter" idx="18"/>
          </p:nvPr>
        </p:nvSpPr>
        <p:spPr/>
        <p:txBody>
          <a:bodyPr/>
          <a:lstStyle/>
          <a:p>
            <a:pPr algn="r"/>
            <a:fld id="{7F5633C8-4A1E-AE41-9551-4706842F4652}" type="slidenum">
              <a:rPr lang="en-GB" noProof="0" smtClean="0"/>
              <a:pPr algn="r"/>
              <a:t>23</a:t>
            </a:fld>
            <a:endParaRPr lang="en-GB" noProof="0"/>
          </a:p>
        </p:txBody>
      </p:sp>
    </p:spTree>
    <p:extLst>
      <p:ext uri="{BB962C8B-B14F-4D97-AF65-F5344CB8AC3E}">
        <p14:creationId xmlns:p14="http://schemas.microsoft.com/office/powerpoint/2010/main" val="75823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898D5A6-7007-324C-A053-D97D0B7C8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5724" y="1844824"/>
            <a:ext cx="2226940" cy="1136194"/>
          </a:xfrm>
          <a:prstGeom prst="rect">
            <a:avLst/>
          </a:prstGeom>
        </p:spPr>
      </p:pic>
      <p:sp>
        <p:nvSpPr>
          <p:cNvPr id="6" name="Titel 5">
            <a:extLst>
              <a:ext uri="{FF2B5EF4-FFF2-40B4-BE49-F238E27FC236}">
                <a16:creationId xmlns:a16="http://schemas.microsoft.com/office/drawing/2014/main" id="{72AB915E-8150-C84B-B5C4-2424813D5370}"/>
              </a:ext>
            </a:extLst>
          </p:cNvPr>
          <p:cNvSpPr>
            <a:spLocks noGrp="1"/>
          </p:cNvSpPr>
          <p:nvPr>
            <p:ph type="title"/>
          </p:nvPr>
        </p:nvSpPr>
        <p:spPr/>
        <p:txBody>
          <a:bodyPr/>
          <a:lstStyle/>
          <a:p>
            <a:r>
              <a:rPr lang="en-GB" dirty="0"/>
              <a:t>The IAMC template for timeseries data</a:t>
            </a:r>
          </a:p>
        </p:txBody>
      </p:sp>
      <p:sp>
        <p:nvSpPr>
          <p:cNvPr id="7" name="Inhaltsplatzhalter 6">
            <a:extLst>
              <a:ext uri="{FF2B5EF4-FFF2-40B4-BE49-F238E27FC236}">
                <a16:creationId xmlns:a16="http://schemas.microsoft.com/office/drawing/2014/main" id="{23369BD0-38A6-8546-A50C-60A8CC9CF2E4}"/>
              </a:ext>
            </a:extLst>
          </p:cNvPr>
          <p:cNvSpPr>
            <a:spLocks noGrp="1"/>
          </p:cNvSpPr>
          <p:nvPr>
            <p:ph idx="1"/>
          </p:nvPr>
        </p:nvSpPr>
        <p:spPr/>
        <p:txBody>
          <a:bodyPr>
            <a:noAutofit/>
          </a:bodyPr>
          <a:lstStyle/>
          <a:p>
            <a:pPr marL="0" indent="0">
              <a:buNone/>
            </a:pPr>
            <a:r>
              <a:rPr lang="en-GB" sz="2000" dirty="0"/>
              <a:t>Over the past decade, the integrated-assessment community (IAMC) developed a tabular data format used for model inter-comparison projects</a:t>
            </a:r>
          </a:p>
          <a:p>
            <a:pPr lvl="1"/>
            <a:r>
              <a:rPr lang="en-GB" sz="2000" dirty="0"/>
              <a:t>High-profile use case: IPCC Fifth Assessment Report (AR5)</a:t>
            </a:r>
            <a:br>
              <a:rPr lang="en-GB" sz="2000" dirty="0"/>
            </a:br>
            <a:r>
              <a:rPr lang="en-GB" sz="2000" dirty="0"/>
              <a:t>see </a:t>
            </a:r>
            <a:r>
              <a:rPr lang="en-GB" sz="2000" dirty="0">
                <a:hlinkClick r:id="rId4"/>
              </a:rPr>
              <a:t>https://tntcat.iiasa.ac.at/AR5DB/</a:t>
            </a:r>
            <a:r>
              <a:rPr lang="en-GB" sz="2000" dirty="0"/>
              <a:t> </a:t>
            </a:r>
          </a:p>
          <a:p>
            <a:pPr lvl="1"/>
            <a:r>
              <a:rPr lang="en-GB" sz="2000" dirty="0"/>
              <a:t>Used by </a:t>
            </a:r>
            <a:r>
              <a:rPr lang="en-GB" sz="1600" dirty="0"/>
              <a:t>~</a:t>
            </a:r>
            <a:r>
              <a:rPr lang="en-GB" sz="2000" dirty="0"/>
              <a:t>50 research teams around the world, for model inter-comparison projects, etc.</a:t>
            </a:r>
          </a:p>
          <a:p>
            <a:endParaRPr lang="en-GB" sz="2000" dirty="0"/>
          </a:p>
          <a:p>
            <a:endParaRPr lang="en-GB" sz="2000" dirty="0"/>
          </a:p>
          <a:p>
            <a:endParaRPr lang="en-GB" sz="2000" dirty="0"/>
          </a:p>
          <a:p>
            <a:pPr lvl="4"/>
            <a:endParaRPr lang="en-GB" sz="800" dirty="0"/>
          </a:p>
          <a:p>
            <a:pPr marL="0" indent="0">
              <a:buNone/>
            </a:pPr>
            <a:r>
              <a:rPr lang="en-GB" sz="2000" dirty="0"/>
              <a:t>It’s not a great standard...</a:t>
            </a:r>
          </a:p>
          <a:p>
            <a:pPr lvl="1"/>
            <a:r>
              <a:rPr lang="en-GB" sz="2000" dirty="0"/>
              <a:t>No metadata, no sub-annual time resolution, bad scalability, ...</a:t>
            </a:r>
          </a:p>
          <a:p>
            <a:pPr lvl="1"/>
            <a:r>
              <a:rPr lang="en-GB" sz="2000" dirty="0"/>
              <a:t>But it’s easy to work with for non-experts, across platforms, ...</a:t>
            </a:r>
          </a:p>
          <a:p>
            <a:pPr lvl="1"/>
            <a:r>
              <a:rPr lang="en-GB" sz="2000" dirty="0"/>
              <a:t>And it’s the format we are stuck with in the IAM community...</a:t>
            </a:r>
          </a:p>
          <a:p>
            <a:endParaRPr lang="en-GB" sz="2000" dirty="0"/>
          </a:p>
        </p:txBody>
      </p:sp>
      <p:sp>
        <p:nvSpPr>
          <p:cNvPr id="24" name="Textplatzhalter 7">
            <a:extLst>
              <a:ext uri="{FF2B5EF4-FFF2-40B4-BE49-F238E27FC236}">
                <a16:creationId xmlns:a16="http://schemas.microsoft.com/office/drawing/2014/main" id="{B44DB26B-0341-F847-A33F-29C228E057E4}"/>
              </a:ext>
            </a:extLst>
          </p:cNvPr>
          <p:cNvSpPr>
            <a:spLocks noGrp="1"/>
          </p:cNvSpPr>
          <p:nvPr>
            <p:ph type="body" sz="quarter" idx="12"/>
          </p:nvPr>
        </p:nvSpPr>
        <p:spPr/>
        <p:txBody>
          <a:bodyPr/>
          <a:lstStyle/>
          <a:p>
            <a:r>
              <a:rPr lang="en-GB" dirty="0"/>
              <a:t>A community effort for compiling and sharing scenario results</a:t>
            </a:r>
          </a:p>
        </p:txBody>
      </p:sp>
      <p:sp>
        <p:nvSpPr>
          <p:cNvPr id="25" name="Fußzeilenplatzhalter 24">
            <a:extLst>
              <a:ext uri="{FF2B5EF4-FFF2-40B4-BE49-F238E27FC236}">
                <a16:creationId xmlns:a16="http://schemas.microsoft.com/office/drawing/2014/main" id="{25C089A4-E278-5D45-AD44-40D23A11106E}"/>
              </a:ext>
            </a:extLst>
          </p:cNvPr>
          <p:cNvSpPr>
            <a:spLocks noGrp="1"/>
          </p:cNvSpPr>
          <p:nvPr>
            <p:ph type="ftr" sz="quarter" idx="14"/>
          </p:nvPr>
        </p:nvSpPr>
        <p:spPr/>
        <p:txBody>
          <a:bodyPr/>
          <a:lstStyle/>
          <a:p>
            <a:r>
              <a:rPr lang="en-GB"/>
              <a:t>Open-Source Energy System Modeling, Lecture 3</a:t>
            </a:r>
            <a:endParaRPr lang="en-GB" dirty="0"/>
          </a:p>
        </p:txBody>
      </p:sp>
      <p:graphicFrame>
        <p:nvGraphicFramePr>
          <p:cNvPr id="5" name="Tabelle 4">
            <a:extLst>
              <a:ext uri="{FF2B5EF4-FFF2-40B4-BE49-F238E27FC236}">
                <a16:creationId xmlns:a16="http://schemas.microsoft.com/office/drawing/2014/main" id="{70A1A11E-272E-D643-8E5B-1833C4E55EE5}"/>
              </a:ext>
            </a:extLst>
          </p:cNvPr>
          <p:cNvGraphicFramePr>
            <a:graphicFrameLocks noGrp="1"/>
          </p:cNvGraphicFramePr>
          <p:nvPr>
            <p:extLst>
              <p:ext uri="{D42A27DB-BD31-4B8C-83A1-F6EECF244321}">
                <p14:modId xmlns:p14="http://schemas.microsoft.com/office/powerpoint/2010/main" val="2380245429"/>
              </p:ext>
            </p:extLst>
          </p:nvPr>
        </p:nvGraphicFramePr>
        <p:xfrm>
          <a:off x="911425" y="3421464"/>
          <a:ext cx="10873146" cy="1231672"/>
        </p:xfrm>
        <a:graphic>
          <a:graphicData uri="http://schemas.openxmlformats.org/drawingml/2006/table">
            <a:tbl>
              <a:tblPr firstRow="1" bandRow="1">
                <a:effectLst>
                  <a:outerShdw blurRad="127000" dist="63500" dir="2700000" algn="tl" rotWithShape="0">
                    <a:prstClr val="black">
                      <a:alpha val="40000"/>
                    </a:prstClr>
                  </a:outerShdw>
                </a:effectLst>
                <a:tableStyleId>{616DA210-FB5B-4158-B5E0-FEB733F419BA}</a:tableStyleId>
              </a:tblPr>
              <a:tblGrid>
                <a:gridCol w="383413">
                  <a:extLst>
                    <a:ext uri="{9D8B030D-6E8A-4147-A177-3AD203B41FA5}">
                      <a16:colId xmlns:a16="http://schemas.microsoft.com/office/drawing/2014/main" val="3935174488"/>
                    </a:ext>
                  </a:extLst>
                </a:gridCol>
                <a:gridCol w="1344778">
                  <a:extLst>
                    <a:ext uri="{9D8B030D-6E8A-4147-A177-3AD203B41FA5}">
                      <a16:colId xmlns:a16="http://schemas.microsoft.com/office/drawing/2014/main" val="1190322150"/>
                    </a:ext>
                  </a:extLst>
                </a:gridCol>
                <a:gridCol w="1757680">
                  <a:extLst>
                    <a:ext uri="{9D8B030D-6E8A-4147-A177-3AD203B41FA5}">
                      <a16:colId xmlns:a16="http://schemas.microsoft.com/office/drawing/2014/main" val="341529159"/>
                    </a:ext>
                  </a:extLst>
                </a:gridCol>
                <a:gridCol w="1021080">
                  <a:extLst>
                    <a:ext uri="{9D8B030D-6E8A-4147-A177-3AD203B41FA5}">
                      <a16:colId xmlns:a16="http://schemas.microsoft.com/office/drawing/2014/main" val="3858588120"/>
                    </a:ext>
                  </a:extLst>
                </a:gridCol>
                <a:gridCol w="1685736">
                  <a:extLst>
                    <a:ext uri="{9D8B030D-6E8A-4147-A177-3AD203B41FA5}">
                      <a16:colId xmlns:a16="http://schemas.microsoft.com/office/drawing/2014/main" val="1871664285"/>
                    </a:ext>
                  </a:extLst>
                </a:gridCol>
                <a:gridCol w="648072">
                  <a:extLst>
                    <a:ext uri="{9D8B030D-6E8A-4147-A177-3AD203B41FA5}">
                      <a16:colId xmlns:a16="http://schemas.microsoft.com/office/drawing/2014/main" val="532535965"/>
                    </a:ext>
                  </a:extLst>
                </a:gridCol>
                <a:gridCol w="941089">
                  <a:extLst>
                    <a:ext uri="{9D8B030D-6E8A-4147-A177-3AD203B41FA5}">
                      <a16:colId xmlns:a16="http://schemas.microsoft.com/office/drawing/2014/main" val="1392641437"/>
                    </a:ext>
                  </a:extLst>
                </a:gridCol>
                <a:gridCol w="941089">
                  <a:extLst>
                    <a:ext uri="{9D8B030D-6E8A-4147-A177-3AD203B41FA5}">
                      <a16:colId xmlns:a16="http://schemas.microsoft.com/office/drawing/2014/main" val="3311623849"/>
                    </a:ext>
                  </a:extLst>
                </a:gridCol>
                <a:gridCol w="941089">
                  <a:extLst>
                    <a:ext uri="{9D8B030D-6E8A-4147-A177-3AD203B41FA5}">
                      <a16:colId xmlns:a16="http://schemas.microsoft.com/office/drawing/2014/main" val="3919261046"/>
                    </a:ext>
                  </a:extLst>
                </a:gridCol>
                <a:gridCol w="941089">
                  <a:extLst>
                    <a:ext uri="{9D8B030D-6E8A-4147-A177-3AD203B41FA5}">
                      <a16:colId xmlns:a16="http://schemas.microsoft.com/office/drawing/2014/main" val="564872139"/>
                    </a:ext>
                  </a:extLst>
                </a:gridCol>
                <a:gridCol w="268031">
                  <a:extLst>
                    <a:ext uri="{9D8B030D-6E8A-4147-A177-3AD203B41FA5}">
                      <a16:colId xmlns:a16="http://schemas.microsoft.com/office/drawing/2014/main" val="1331007569"/>
                    </a:ext>
                  </a:extLst>
                </a:gridCol>
              </a:tblGrid>
              <a:tr h="113875">
                <a:tc>
                  <a:txBody>
                    <a:bodyPr/>
                    <a:lstStyle/>
                    <a:p>
                      <a:endParaRPr lang="en-GB" sz="1300" b="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90000">
                          <a:schemeClr val="bg1">
                            <a:lumMod val="65000"/>
                          </a:schemeClr>
                        </a:gs>
                        <a:gs pos="62000">
                          <a:srgbClr val="A9C5EA"/>
                        </a:gs>
                        <a:gs pos="83000">
                          <a:srgbClr val="D1DAE9"/>
                        </a:gs>
                        <a:gs pos="67000">
                          <a:srgbClr val="DEE0E8"/>
                        </a:gs>
                      </a:gsLst>
                      <a:lin ang="2700000" scaled="0"/>
                    </a:gradFill>
                  </a:tcPr>
                </a:tc>
                <a:tc>
                  <a:txBody>
                    <a:bodyPr/>
                    <a:lstStyle/>
                    <a:p>
                      <a:pPr algn="ctr"/>
                      <a:r>
                        <a:rPr lang="en-GB" sz="1800" b="0" dirty="0">
                          <a:latin typeface="Arial" panose="020B0604020202020204" pitchFamily="34" charset="0"/>
                          <a:cs typeface="Arial" panose="020B0604020202020204" pitchFamily="34" charset="0"/>
                        </a:rPr>
                        <a:t>A</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800" b="0" dirty="0">
                          <a:latin typeface="Arial" panose="020B0604020202020204" pitchFamily="34" charset="0"/>
                          <a:cs typeface="Arial" panose="020B0604020202020204" pitchFamily="34" charset="0"/>
                        </a:rPr>
                        <a:t>B</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800" b="0" dirty="0">
                          <a:latin typeface="Arial" panose="020B0604020202020204" pitchFamily="34" charset="0"/>
                          <a:cs typeface="Arial" panose="020B0604020202020204" pitchFamily="34" charset="0"/>
                        </a:rPr>
                        <a:t>C</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800" b="0" dirty="0">
                          <a:latin typeface="Arial" panose="020B0604020202020204" pitchFamily="34" charset="0"/>
                          <a:cs typeface="Arial" panose="020B0604020202020204" pitchFamily="34" charset="0"/>
                        </a:rPr>
                        <a:t>D</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800" b="0" dirty="0">
                          <a:latin typeface="Arial" panose="020B0604020202020204" pitchFamily="34" charset="0"/>
                          <a:cs typeface="Arial" panose="020B0604020202020204" pitchFamily="34" charset="0"/>
                        </a:rPr>
                        <a:t>E</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800" b="0" dirty="0">
                          <a:latin typeface="Arial" panose="020B0604020202020204" pitchFamily="34" charset="0"/>
                          <a:cs typeface="Arial" panose="020B0604020202020204" pitchFamily="34" charset="0"/>
                        </a:rPr>
                        <a:t>F</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800" b="0" dirty="0">
                          <a:latin typeface="Arial" panose="020B0604020202020204" pitchFamily="34" charset="0"/>
                          <a:cs typeface="Arial" panose="020B0604020202020204" pitchFamily="34" charset="0"/>
                        </a:rPr>
                        <a:t>G</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800" b="0" dirty="0">
                          <a:latin typeface="Arial" panose="020B0604020202020204" pitchFamily="34" charset="0"/>
                          <a:cs typeface="Arial" panose="020B0604020202020204" pitchFamily="34" charset="0"/>
                        </a:rPr>
                        <a:t>H</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r>
                        <a:rPr lang="en-GB" sz="1800" b="0" dirty="0">
                          <a:latin typeface="Arial" panose="020B0604020202020204" pitchFamily="34" charset="0"/>
                          <a:cs typeface="Arial" panose="020B0604020202020204" pitchFamily="34" charset="0"/>
                        </a:rPr>
                        <a:t>I</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tc>
                  <a:txBody>
                    <a:bodyPr/>
                    <a:lstStyle/>
                    <a:p>
                      <a:pPr algn="ctr"/>
                      <a:endParaRPr lang="en-GB" sz="1300" b="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chemeClr val="bg1">
                            <a:lumMod val="95000"/>
                          </a:schemeClr>
                        </a:gs>
                        <a:gs pos="100000">
                          <a:srgbClr val="E4ECF8"/>
                        </a:gs>
                      </a:gsLst>
                      <a:lin ang="5400000" scaled="1"/>
                    </a:gradFill>
                  </a:tcPr>
                </a:tc>
                <a:extLst>
                  <a:ext uri="{0D108BD9-81ED-4DB2-BD59-A6C34878D82A}">
                    <a16:rowId xmlns:a16="http://schemas.microsoft.com/office/drawing/2014/main" val="1369356256"/>
                  </a:ext>
                </a:extLst>
              </a:tr>
              <a:tr h="316808">
                <a:tc>
                  <a:txBody>
                    <a:bodyPr/>
                    <a:lstStyle/>
                    <a:p>
                      <a:r>
                        <a:rPr lang="en-GB" sz="1800" b="0" dirty="0">
                          <a:latin typeface="Arial" panose="020B0604020202020204" pitchFamily="34" charset="0"/>
                          <a:cs typeface="Arial" panose="020B0604020202020204" pitchFamily="34" charset="0"/>
                        </a:rPr>
                        <a:t>1</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4ECF8"/>
                    </a:solidFill>
                  </a:tcPr>
                </a:tc>
                <a:tc>
                  <a:txBody>
                    <a:bodyPr/>
                    <a:lstStyle/>
                    <a:p>
                      <a:r>
                        <a:rPr lang="en-GB" sz="1700" b="1" dirty="0">
                          <a:latin typeface="Arial" panose="020B0604020202020204" pitchFamily="34" charset="0"/>
                          <a:cs typeface="Arial" panose="020B0604020202020204" pitchFamily="34" charset="0"/>
                        </a:rPr>
                        <a:t>Model</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GB" sz="1700" b="1" dirty="0">
                          <a:latin typeface="Arial" panose="020B0604020202020204" pitchFamily="34" charset="0"/>
                          <a:cs typeface="Arial" panose="020B0604020202020204" pitchFamily="34" charset="0"/>
                        </a:rPr>
                        <a:t>Scenario</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GB" sz="1700" b="1" dirty="0">
                          <a:latin typeface="Arial" panose="020B0604020202020204" pitchFamily="34" charset="0"/>
                          <a:cs typeface="Arial" panose="020B0604020202020204" pitchFamily="34" charset="0"/>
                        </a:rPr>
                        <a:t>Region</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GB" sz="1700" b="1" dirty="0">
                          <a:latin typeface="Arial" panose="020B0604020202020204" pitchFamily="34" charset="0"/>
                          <a:cs typeface="Arial" panose="020B0604020202020204" pitchFamily="34" charset="0"/>
                        </a:rPr>
                        <a:t>Variable</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GB" sz="1700" b="1" dirty="0">
                          <a:latin typeface="Arial" panose="020B0604020202020204" pitchFamily="34" charset="0"/>
                          <a:cs typeface="Arial" panose="020B0604020202020204" pitchFamily="34" charset="0"/>
                        </a:rPr>
                        <a:t>Unit</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a:r>
                        <a:rPr lang="en-GB" sz="1700" b="1" dirty="0">
                          <a:latin typeface="Arial" panose="020B0604020202020204" pitchFamily="34" charset="0"/>
                          <a:cs typeface="Arial" panose="020B0604020202020204" pitchFamily="34" charset="0"/>
                        </a:rPr>
                        <a:t>2005</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a:r>
                        <a:rPr lang="en-GB" sz="1700" b="1" dirty="0">
                          <a:latin typeface="Arial" panose="020B0604020202020204" pitchFamily="34" charset="0"/>
                          <a:cs typeface="Arial" panose="020B0604020202020204" pitchFamily="34" charset="0"/>
                        </a:rPr>
                        <a:t>2010</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a:r>
                        <a:rPr lang="en-GB" sz="1700" b="1" dirty="0">
                          <a:latin typeface="Arial" panose="020B0604020202020204" pitchFamily="34" charset="0"/>
                          <a:cs typeface="Arial" panose="020B0604020202020204" pitchFamily="34" charset="0"/>
                        </a:rPr>
                        <a:t>2015</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l"/>
                      <a:r>
                        <a:rPr lang="en-GB" sz="1700" b="1" dirty="0">
                          <a:latin typeface="Arial" panose="020B0604020202020204" pitchFamily="34" charset="0"/>
                          <a:cs typeface="Arial" panose="020B0604020202020204" pitchFamily="34" charset="0"/>
                        </a:rPr>
                        <a:t>2020</a:t>
                      </a: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4199956"/>
                  </a:ext>
                </a:extLst>
              </a:tr>
              <a:tr h="316808">
                <a:tc>
                  <a:txBody>
                    <a:bodyPr/>
                    <a:lstStyle/>
                    <a:p>
                      <a:r>
                        <a:rPr lang="en-GB" sz="1800" b="0" dirty="0">
                          <a:latin typeface="Arial" panose="020B0604020202020204" pitchFamily="34" charset="0"/>
                          <a:cs typeface="Arial" panose="020B0604020202020204" pitchFamily="34" charset="0"/>
                        </a:rPr>
                        <a:t>2</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4ECF8"/>
                    </a:solidFill>
                  </a:tcPr>
                </a:tc>
                <a:tc>
                  <a:txBody>
                    <a:bodyPr/>
                    <a:lstStyle/>
                    <a:p>
                      <a:r>
                        <a:rPr lang="en-GB" sz="1700" dirty="0">
                          <a:latin typeface="Arial" panose="020B0604020202020204" pitchFamily="34" charset="0"/>
                          <a:cs typeface="Arial" panose="020B0604020202020204" pitchFamily="34" charset="0"/>
                        </a:rPr>
                        <a:t>MESSAGE</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700" dirty="0">
                          <a:latin typeface="Arial" panose="020B0604020202020204" pitchFamily="34" charset="0"/>
                          <a:cs typeface="Arial" panose="020B0604020202020204" pitchFamily="34" charset="0"/>
                        </a:rPr>
                        <a:t>CD-LINKS 400</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700" dirty="0">
                          <a:latin typeface="Arial" panose="020B0604020202020204" pitchFamily="34" charset="0"/>
                          <a:cs typeface="Arial" panose="020B0604020202020204" pitchFamily="34" charset="0"/>
                        </a:rPr>
                        <a:t>World</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700" dirty="0">
                          <a:latin typeface="Arial" panose="020B0604020202020204" pitchFamily="34" charset="0"/>
                          <a:cs typeface="Arial" panose="020B0604020202020204" pitchFamily="34" charset="0"/>
                        </a:rPr>
                        <a:t>Primary Energy</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700" dirty="0">
                          <a:latin typeface="Arial" panose="020B0604020202020204" pitchFamily="34" charset="0"/>
                          <a:cs typeface="Arial" panose="020B0604020202020204" pitchFamily="34" charset="0"/>
                        </a:rPr>
                        <a:t>EJ/y</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ctr"/>
                      <a:r>
                        <a:rPr lang="de-AT" sz="1700" kern="1200" dirty="0">
                          <a:solidFill>
                            <a:schemeClr val="tx1"/>
                          </a:solidFill>
                          <a:latin typeface="Arial" panose="020B0604020202020204" pitchFamily="34" charset="0"/>
                          <a:ea typeface="+mn-ea"/>
                          <a:cs typeface="Arial" panose="020B0604020202020204" pitchFamily="34" charset="0"/>
                        </a:rPr>
                        <a:t>454.5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fontAlgn="ctr"/>
                      <a:r>
                        <a:rPr lang="de-AT" sz="1700" kern="1200" dirty="0">
                          <a:solidFill>
                            <a:schemeClr val="tx1"/>
                          </a:solidFill>
                          <a:latin typeface="Arial" panose="020B0604020202020204" pitchFamily="34" charset="0"/>
                          <a:ea typeface="+mn-ea"/>
                          <a:cs typeface="Arial" panose="020B0604020202020204" pitchFamily="34" charset="0"/>
                        </a:rPr>
                        <a:t>479.6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700" dirty="0">
                          <a:latin typeface="Arial" panose="020B0604020202020204" pitchFamily="34" charset="0"/>
                          <a:cs typeface="Arial" panose="020B0604020202020204" pitchFamily="34" charset="0"/>
                        </a:rPr>
                        <a:t>...</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700" dirty="0">
                          <a:latin typeface="Arial" panose="020B0604020202020204" pitchFamily="34" charset="0"/>
                          <a:cs typeface="Arial" panose="020B0604020202020204" pitchFamily="34" charset="0"/>
                        </a:rPr>
                        <a:t>...</a:t>
                      </a:r>
                    </a:p>
                  </a:txBody>
                  <a:tcPr marT="41564" marB="41564"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GB" sz="14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51423558"/>
                  </a:ext>
                </a:extLst>
              </a:tr>
              <a:tr h="158400">
                <a:tc>
                  <a:txBody>
                    <a:bodyPr/>
                    <a:lstStyle/>
                    <a:p>
                      <a:endParaRPr lang="en-GB" sz="500" b="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rgbClr val="E4ECF8"/>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GB" sz="500" dirty="0">
                        <a:latin typeface="Arial" panose="020B0604020202020204" pitchFamily="34" charset="0"/>
                        <a:cs typeface="Arial" panose="020B0604020202020204" pitchFamily="34" charset="0"/>
                      </a:endParaRPr>
                    </a:p>
                  </a:txBody>
                  <a:tcPr marT="41564" marB="41564">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40893658"/>
                  </a:ext>
                </a:extLst>
              </a:tr>
            </a:tbl>
          </a:graphicData>
        </a:graphic>
      </p:graphicFrame>
      <p:sp>
        <p:nvSpPr>
          <p:cNvPr id="2" name="Datumsplatzhalter 1">
            <a:extLst>
              <a:ext uri="{FF2B5EF4-FFF2-40B4-BE49-F238E27FC236}">
                <a16:creationId xmlns:a16="http://schemas.microsoft.com/office/drawing/2014/main" id="{EA27554D-CCCA-934C-A855-8F8DA97BDFDA}"/>
              </a:ext>
            </a:extLst>
          </p:cNvPr>
          <p:cNvSpPr>
            <a:spLocks noGrp="1"/>
          </p:cNvSpPr>
          <p:nvPr>
            <p:ph type="dt" sz="half" idx="13"/>
          </p:nvPr>
        </p:nvSpPr>
        <p:spPr/>
        <p:txBody>
          <a:bodyPr/>
          <a:lstStyle/>
          <a:p>
            <a:r>
              <a:rPr lang="de-AT"/>
              <a:t>Daniel Huppmann</a:t>
            </a:r>
            <a:endParaRPr lang="hr-HR" dirty="0"/>
          </a:p>
        </p:txBody>
      </p:sp>
      <p:sp>
        <p:nvSpPr>
          <p:cNvPr id="8" name="Foliennummernplatzhalter 7">
            <a:extLst>
              <a:ext uri="{FF2B5EF4-FFF2-40B4-BE49-F238E27FC236}">
                <a16:creationId xmlns:a16="http://schemas.microsoft.com/office/drawing/2014/main" id="{CDA7917B-D1C7-6548-8FFD-09B825C09D5C}"/>
              </a:ext>
            </a:extLst>
          </p:cNvPr>
          <p:cNvSpPr>
            <a:spLocks noGrp="1"/>
          </p:cNvSpPr>
          <p:nvPr>
            <p:ph type="sldNum" sz="quarter" idx="15"/>
          </p:nvPr>
        </p:nvSpPr>
        <p:spPr/>
        <p:txBody>
          <a:bodyPr/>
          <a:lstStyle/>
          <a:p>
            <a:fld id="{7F5633C8-4A1E-AE41-9551-4706842F4652}" type="slidenum">
              <a:rPr lang="uk-UA" smtClean="0"/>
              <a:pPr/>
              <a:t>24</a:t>
            </a:fld>
            <a:endParaRPr lang="uk-UA" dirty="0"/>
          </a:p>
        </p:txBody>
      </p:sp>
      <p:pic>
        <p:nvPicPr>
          <p:cNvPr id="13" name="Grafik 12">
            <a:extLst>
              <a:ext uri="{FF2B5EF4-FFF2-40B4-BE49-F238E27FC236}">
                <a16:creationId xmlns:a16="http://schemas.microsoft.com/office/drawing/2014/main" id="{115687C6-4C34-D949-BF06-C1B17808F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6642" y="2106181"/>
            <a:ext cx="1273774" cy="747281"/>
          </a:xfrm>
          <a:prstGeom prst="rect">
            <a:avLst/>
          </a:prstGeom>
        </p:spPr>
      </p:pic>
      <p:pic>
        <p:nvPicPr>
          <p:cNvPr id="16" name="Grafik 15">
            <a:extLst>
              <a:ext uri="{FF2B5EF4-FFF2-40B4-BE49-F238E27FC236}">
                <a16:creationId xmlns:a16="http://schemas.microsoft.com/office/drawing/2014/main" id="{1ACBAF4D-A393-234D-A880-F0B3971E8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7162" y="253901"/>
            <a:ext cx="1066800" cy="1079500"/>
          </a:xfrm>
          <a:prstGeom prst="rect">
            <a:avLst/>
          </a:prstGeom>
        </p:spPr>
      </p:pic>
    </p:spTree>
    <p:extLst>
      <p:ext uri="{BB962C8B-B14F-4D97-AF65-F5344CB8AC3E}">
        <p14:creationId xmlns:p14="http://schemas.microsoft.com/office/powerpoint/2010/main" val="64705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336F94C-40B8-7846-B574-A3567D4551AE}"/>
              </a:ext>
            </a:extLst>
          </p:cNvPr>
          <p:cNvSpPr>
            <a:spLocks noGrp="1"/>
          </p:cNvSpPr>
          <p:nvPr>
            <p:ph type="title"/>
          </p:nvPr>
        </p:nvSpPr>
        <p:spPr/>
        <p:txBody>
          <a:bodyPr/>
          <a:lstStyle/>
          <a:p>
            <a:r>
              <a:rPr lang="en-GB"/>
              <a:t>A scenario database for the IPCC AR5</a:t>
            </a:r>
            <a:endParaRPr lang="en-GB" dirty="0"/>
          </a:p>
        </p:txBody>
      </p:sp>
      <p:sp>
        <p:nvSpPr>
          <p:cNvPr id="2" name="Inhaltsplatzhalter 1">
            <a:extLst>
              <a:ext uri="{FF2B5EF4-FFF2-40B4-BE49-F238E27FC236}">
                <a16:creationId xmlns:a16="http://schemas.microsoft.com/office/drawing/2014/main" id="{07E3AA08-62E1-4846-ABF9-C29A103B253C}"/>
              </a:ext>
            </a:extLst>
          </p:cNvPr>
          <p:cNvSpPr>
            <a:spLocks noGrp="1"/>
          </p:cNvSpPr>
          <p:nvPr>
            <p:ph idx="1"/>
          </p:nvPr>
        </p:nvSpPr>
        <p:spPr/>
        <p:txBody>
          <a:bodyPr/>
          <a:lstStyle/>
          <a:p>
            <a:r>
              <a:rPr lang="en-GB" dirty="0"/>
              <a:t>For the IPCC’s Fifth Assessment Report (AR5), Working Group III,</a:t>
            </a:r>
            <a:br>
              <a:rPr lang="en-GB" dirty="0"/>
            </a:br>
            <a:r>
              <a:rPr lang="en-GB" dirty="0"/>
              <a:t>the </a:t>
            </a:r>
            <a:r>
              <a:rPr lang="en-GB" i="1" dirty="0"/>
              <a:t>Integrated Assessment </a:t>
            </a:r>
            <a:r>
              <a:rPr lang="en-GB" i="1" dirty="0" err="1"/>
              <a:t>Modeling</a:t>
            </a:r>
            <a:r>
              <a:rPr lang="en-GB" i="1" dirty="0"/>
              <a:t> Consortium </a:t>
            </a:r>
            <a:r>
              <a:rPr lang="en-GB" dirty="0"/>
              <a:t>(IAMC) and IIASA</a:t>
            </a:r>
            <a:br>
              <a:rPr lang="en-GB" dirty="0"/>
            </a:br>
            <a:r>
              <a:rPr lang="en-GB" dirty="0"/>
              <a:t>collaborated to compile a database of quantitative scenarios</a:t>
            </a:r>
          </a:p>
          <a:p>
            <a:r>
              <a:rPr lang="en-GB" dirty="0"/>
              <a:t>This resource was used for the consistent assessment</a:t>
            </a:r>
            <a:br>
              <a:rPr lang="en-GB" dirty="0"/>
            </a:br>
            <a:r>
              <a:rPr lang="en-GB" dirty="0"/>
              <a:t>of emission pathways and system transitions in AR5</a:t>
            </a:r>
          </a:p>
        </p:txBody>
      </p:sp>
      <p:sp>
        <p:nvSpPr>
          <p:cNvPr id="3" name="Textplatzhalter 2">
            <a:extLst>
              <a:ext uri="{FF2B5EF4-FFF2-40B4-BE49-F238E27FC236}">
                <a16:creationId xmlns:a16="http://schemas.microsoft.com/office/drawing/2014/main" id="{728524F8-2CA4-B849-AE3D-8ACCB941A5D7}"/>
              </a:ext>
            </a:extLst>
          </p:cNvPr>
          <p:cNvSpPr>
            <a:spLocks noGrp="1"/>
          </p:cNvSpPr>
          <p:nvPr>
            <p:ph type="body" sz="quarter" idx="12"/>
          </p:nvPr>
        </p:nvSpPr>
        <p:spPr/>
        <p:txBody>
          <a:bodyPr/>
          <a:lstStyle/>
          <a:p>
            <a:r>
              <a:rPr lang="en-GB" dirty="0"/>
              <a:t>For AR5, the IPCC, IAMC and IIASA compiled a database</a:t>
            </a:r>
            <a:br>
              <a:rPr lang="en-GB" dirty="0"/>
            </a:br>
            <a:r>
              <a:rPr lang="en-GB" dirty="0"/>
              <a:t>to underpin the assessment of quantitative scenarios</a:t>
            </a:r>
          </a:p>
        </p:txBody>
      </p:sp>
      <p:sp>
        <p:nvSpPr>
          <p:cNvPr id="7" name="Datumsplatzhalter 6">
            <a:extLst>
              <a:ext uri="{FF2B5EF4-FFF2-40B4-BE49-F238E27FC236}">
                <a16:creationId xmlns:a16="http://schemas.microsoft.com/office/drawing/2014/main" id="{7D0C5105-AF25-EA4F-8F75-C72E2E39E24F}"/>
              </a:ext>
            </a:extLst>
          </p:cNvPr>
          <p:cNvSpPr>
            <a:spLocks noGrp="1"/>
          </p:cNvSpPr>
          <p:nvPr>
            <p:ph type="dt" sz="half" idx="13"/>
          </p:nvPr>
        </p:nvSpPr>
        <p:spPr/>
        <p:txBody>
          <a:bodyPr/>
          <a:lstStyle/>
          <a:p>
            <a:r>
              <a:rPr lang="de-AT"/>
              <a:t>Daniel Huppmann</a:t>
            </a:r>
            <a:endParaRPr lang="hr-HR" dirty="0"/>
          </a:p>
        </p:txBody>
      </p:sp>
      <p:sp>
        <p:nvSpPr>
          <p:cNvPr id="4" name="Fußzeilenplatzhalter 3">
            <a:extLst>
              <a:ext uri="{FF2B5EF4-FFF2-40B4-BE49-F238E27FC236}">
                <a16:creationId xmlns:a16="http://schemas.microsoft.com/office/drawing/2014/main" id="{C8A27825-9BD7-494A-B97A-10E1FE4CA48E}"/>
              </a:ext>
            </a:extLst>
          </p:cNvPr>
          <p:cNvSpPr>
            <a:spLocks noGrp="1"/>
          </p:cNvSpPr>
          <p:nvPr>
            <p:ph type="ftr" sz="quarter" idx="14"/>
          </p:nvPr>
        </p:nvSpPr>
        <p:spPr/>
        <p:txBody>
          <a:bodyPr/>
          <a:lstStyle/>
          <a:p>
            <a:r>
              <a:rPr lang="en-GB" noProof="0"/>
              <a:t>Open-Source Energy System Modeling, Lecture 3</a:t>
            </a:r>
            <a:endParaRPr lang="en-GB" noProof="0" dirty="0"/>
          </a:p>
        </p:txBody>
      </p:sp>
      <p:sp>
        <p:nvSpPr>
          <p:cNvPr id="11" name="Rechteck 10">
            <a:extLst>
              <a:ext uri="{FF2B5EF4-FFF2-40B4-BE49-F238E27FC236}">
                <a16:creationId xmlns:a16="http://schemas.microsoft.com/office/drawing/2014/main" id="{805E78F8-3D40-B442-8523-FD4A2E7A17D3}"/>
              </a:ext>
            </a:extLst>
          </p:cNvPr>
          <p:cNvSpPr/>
          <p:nvPr/>
        </p:nvSpPr>
        <p:spPr>
          <a:xfrm>
            <a:off x="9223765" y="5497853"/>
            <a:ext cx="2663591" cy="883475"/>
          </a:xfrm>
          <a:prstGeom prst="rect">
            <a:avLst/>
          </a:prstGeom>
        </p:spPr>
        <p:txBody>
          <a:bodyPr vert="horz" lIns="91440" tIns="45720" rIns="91440" bIns="45720" rtlCol="0" anchor="t"/>
          <a:lstStyle/>
          <a:p>
            <a:pPr algn="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IPCC, 2014: </a:t>
            </a:r>
            <a:r>
              <a:rPr lang="en-GB" sz="1400" i="1" dirty="0">
                <a:solidFill>
                  <a:schemeClr val="bg2">
                    <a:lumMod val="50000"/>
                  </a:schemeClr>
                </a:solidFill>
                <a:latin typeface="Calibri Light" panose="020F0302020204030204" pitchFamily="34" charset="0"/>
                <a:ea typeface="+mj-ea"/>
                <a:cs typeface="Calibri Light" panose="020F0302020204030204" pitchFamily="34" charset="0"/>
              </a:rPr>
              <a:t>Climate Change 2014:</a:t>
            </a:r>
            <a:br>
              <a:rPr lang="en-GB" sz="1400" i="1"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i="1" dirty="0">
                <a:solidFill>
                  <a:schemeClr val="bg2">
                    <a:lumMod val="50000"/>
                  </a:schemeClr>
                </a:solidFill>
                <a:latin typeface="Calibri Light" panose="020F0302020204030204" pitchFamily="34" charset="0"/>
                <a:ea typeface="+mj-ea"/>
                <a:cs typeface="Calibri Light" panose="020F0302020204030204" pitchFamily="34" charset="0"/>
              </a:rPr>
              <a:t>Mitigation of Climate Change.</a:t>
            </a:r>
            <a:br>
              <a:rPr lang="en-GB" sz="1400"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Contribution of Working Group III</a:t>
            </a:r>
            <a:br>
              <a:rPr lang="en-GB" sz="1400"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to the Fifth Assessment Report</a:t>
            </a:r>
          </a:p>
        </p:txBody>
      </p:sp>
      <p:sp>
        <p:nvSpPr>
          <p:cNvPr id="39" name="Rechteck 38">
            <a:extLst>
              <a:ext uri="{FF2B5EF4-FFF2-40B4-BE49-F238E27FC236}">
                <a16:creationId xmlns:a16="http://schemas.microsoft.com/office/drawing/2014/main" id="{3549DEE7-7163-C748-8D46-D2A6B503C54F}"/>
              </a:ext>
            </a:extLst>
          </p:cNvPr>
          <p:cNvSpPr/>
          <p:nvPr/>
        </p:nvSpPr>
        <p:spPr>
          <a:xfrm>
            <a:off x="1171299" y="6026275"/>
            <a:ext cx="5428757" cy="571077"/>
          </a:xfrm>
          <a:prstGeom prst="rect">
            <a:avLst/>
          </a:prstGeom>
        </p:spPr>
        <p:txBody>
          <a:bodyPr vert="horz" lIns="91440" tIns="45720" rIns="91440" bIns="45720" rtlCol="0" anchor="t"/>
          <a:lstStyle/>
          <a:p>
            <a:pPr algn="ct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Figure SPM.4 (Panel a) | Pathways of global GHG emissions (GtCO2eq/</a:t>
            </a:r>
            <a:r>
              <a:rPr lang="en-GB" sz="1400" dirty="0" err="1">
                <a:solidFill>
                  <a:schemeClr val="bg2">
                    <a:lumMod val="50000"/>
                  </a:schemeClr>
                </a:solidFill>
                <a:latin typeface="Calibri Light" panose="020F0302020204030204" pitchFamily="34" charset="0"/>
                <a:ea typeface="+mj-ea"/>
                <a:cs typeface="Calibri Light" panose="020F0302020204030204" pitchFamily="34" charset="0"/>
              </a:rPr>
              <a:t>yr</a:t>
            </a: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 in baseline and mitigation scenarios</a:t>
            </a:r>
          </a:p>
        </p:txBody>
      </p:sp>
      <p:pic>
        <p:nvPicPr>
          <p:cNvPr id="13" name="Grafik 12">
            <a:extLst>
              <a:ext uri="{FF2B5EF4-FFF2-40B4-BE49-F238E27FC236}">
                <a16:creationId xmlns:a16="http://schemas.microsoft.com/office/drawing/2014/main" id="{966ABBE3-378B-7143-A21A-D3DF58463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299" y="3829056"/>
            <a:ext cx="5376001" cy="2216422"/>
          </a:xfrm>
          <a:prstGeom prst="rect">
            <a:avLst/>
          </a:prstGeom>
        </p:spPr>
      </p:pic>
      <p:pic>
        <p:nvPicPr>
          <p:cNvPr id="23" name="Grafik 22">
            <a:extLst>
              <a:ext uri="{FF2B5EF4-FFF2-40B4-BE49-F238E27FC236}">
                <a16:creationId xmlns:a16="http://schemas.microsoft.com/office/drawing/2014/main" id="{36239E9A-46F3-C04C-B598-52805ADD6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328" y="1905645"/>
            <a:ext cx="2808312" cy="3495763"/>
          </a:xfrm>
          <a:prstGeom prst="rect">
            <a:avLst/>
          </a:prstGeom>
        </p:spPr>
      </p:pic>
      <p:sp>
        <p:nvSpPr>
          <p:cNvPr id="24" name="Foliennummernplatzhalter 23">
            <a:extLst>
              <a:ext uri="{FF2B5EF4-FFF2-40B4-BE49-F238E27FC236}">
                <a16:creationId xmlns:a16="http://schemas.microsoft.com/office/drawing/2014/main" id="{4BA3B3D9-3095-AF49-A1D9-F81FC388772D}"/>
              </a:ext>
            </a:extLst>
          </p:cNvPr>
          <p:cNvSpPr>
            <a:spLocks noGrp="1"/>
          </p:cNvSpPr>
          <p:nvPr>
            <p:ph type="sldNum" sz="quarter" idx="15"/>
          </p:nvPr>
        </p:nvSpPr>
        <p:spPr/>
        <p:txBody>
          <a:bodyPr/>
          <a:lstStyle/>
          <a:p>
            <a:fld id="{7F5633C8-4A1E-AE41-9551-4706842F4652}" type="slidenum">
              <a:rPr lang="uk-UA" smtClean="0"/>
              <a:pPr/>
              <a:t>25</a:t>
            </a:fld>
            <a:endParaRPr lang="uk-UA" dirty="0"/>
          </a:p>
        </p:txBody>
      </p:sp>
      <p:pic>
        <p:nvPicPr>
          <p:cNvPr id="12" name="Grafik 11">
            <a:extLst>
              <a:ext uri="{FF2B5EF4-FFF2-40B4-BE49-F238E27FC236}">
                <a16:creationId xmlns:a16="http://schemas.microsoft.com/office/drawing/2014/main" id="{5EBA988E-DE17-F94B-BB75-01561F882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2864" y="322514"/>
            <a:ext cx="1250632" cy="698405"/>
          </a:xfrm>
          <a:prstGeom prst="rect">
            <a:avLst/>
          </a:prstGeom>
        </p:spPr>
      </p:pic>
    </p:spTree>
    <p:extLst>
      <p:ext uri="{BB962C8B-B14F-4D97-AF65-F5344CB8AC3E}">
        <p14:creationId xmlns:p14="http://schemas.microsoft.com/office/powerpoint/2010/main" val="2372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336F94C-40B8-7846-B574-A3567D4551AE}"/>
              </a:ext>
            </a:extLst>
          </p:cNvPr>
          <p:cNvSpPr>
            <a:spLocks noGrp="1"/>
          </p:cNvSpPr>
          <p:nvPr>
            <p:ph type="title"/>
          </p:nvPr>
        </p:nvSpPr>
        <p:spPr/>
        <p:txBody>
          <a:bodyPr/>
          <a:lstStyle/>
          <a:p>
            <a:r>
              <a:rPr lang="en-GB" dirty="0"/>
              <a:t>Caveats of the IPCC AR5 scenario assessment</a:t>
            </a:r>
          </a:p>
        </p:txBody>
      </p:sp>
      <p:sp>
        <p:nvSpPr>
          <p:cNvPr id="2" name="Inhaltsplatzhalter 1">
            <a:extLst>
              <a:ext uri="{FF2B5EF4-FFF2-40B4-BE49-F238E27FC236}">
                <a16:creationId xmlns:a16="http://schemas.microsoft.com/office/drawing/2014/main" id="{07E3AA08-62E1-4846-ABF9-C29A103B253C}"/>
              </a:ext>
            </a:extLst>
          </p:cNvPr>
          <p:cNvSpPr>
            <a:spLocks noGrp="1"/>
          </p:cNvSpPr>
          <p:nvPr>
            <p:ph idx="1"/>
          </p:nvPr>
        </p:nvSpPr>
        <p:spPr/>
        <p:txBody>
          <a:bodyPr/>
          <a:lstStyle/>
          <a:p>
            <a:pPr marL="0" indent="0">
              <a:buNone/>
            </a:pPr>
            <a:r>
              <a:rPr lang="en-GB" dirty="0"/>
              <a:t>Measures to ensure transparency of the assessment and underlying data:</a:t>
            </a:r>
          </a:p>
          <a:p>
            <a:pPr lvl="2"/>
            <a:r>
              <a:rPr lang="en-GB" dirty="0"/>
              <a:t>Database publicly available for view and download: </a:t>
            </a:r>
            <a:r>
              <a:rPr lang="en-GB" dirty="0">
                <a:hlinkClick r:id="rId2"/>
              </a:rPr>
              <a:t>tntcat.iiasa.ac.at/AR5DB/</a:t>
            </a:r>
            <a:endParaRPr lang="en-GB" dirty="0"/>
          </a:p>
          <a:p>
            <a:pPr lvl="2"/>
            <a:r>
              <a:rPr lang="en-GB" dirty="0"/>
              <a:t>Documentation of the scenarios:</a:t>
            </a:r>
            <a:br>
              <a:rPr lang="en-GB" dirty="0"/>
            </a:br>
            <a:r>
              <a:rPr lang="en-GB" dirty="0"/>
              <a:t>Krey, V., </a:t>
            </a:r>
            <a:r>
              <a:rPr lang="de-AT" dirty="0" err="1"/>
              <a:t>Masera</a:t>
            </a:r>
            <a:r>
              <a:rPr lang="de-AT" dirty="0"/>
              <a:t>, G., </a:t>
            </a:r>
            <a:r>
              <a:rPr lang="en-GB" dirty="0"/>
              <a:t>et al., 2014, Annex II: Metrics &amp; Methodology. In: Climate Change 2014: Mitigation of Climate Change. Contribution of Working Group III to the Fifth Assessment Report</a:t>
            </a:r>
          </a:p>
          <a:p>
            <a:pPr lvl="2"/>
            <a:r>
              <a:rPr lang="en-GB" dirty="0"/>
              <a:t>Description of figure generation methods in supplementary material of the AR5</a:t>
            </a:r>
          </a:p>
          <a:p>
            <a:pPr marL="0" indent="0">
              <a:buNone/>
            </a:pPr>
            <a:r>
              <a:rPr lang="en-GB" dirty="0"/>
              <a:t>Shortcomings of the AR5 database in terms of usability and transparency:</a:t>
            </a:r>
          </a:p>
          <a:p>
            <a:pPr lvl="3"/>
            <a:r>
              <a:rPr lang="en-GB" dirty="0"/>
              <a:t>Scenario database is not state of the art for interactive web pages</a:t>
            </a:r>
          </a:p>
          <a:p>
            <a:pPr lvl="3"/>
            <a:r>
              <a:rPr lang="en-GB" dirty="0"/>
              <a:t>No intuitive citation for the data, and no acknowledgment for modelling teams as Annex or data authors (only references to their studies)</a:t>
            </a:r>
          </a:p>
          <a:p>
            <a:pPr lvl="3"/>
            <a:r>
              <a:rPr lang="en-GB" dirty="0"/>
              <a:t>Considerable effort required to reproduce figures and tables</a:t>
            </a:r>
          </a:p>
          <a:p>
            <a:pPr lvl="3"/>
            <a:r>
              <a:rPr lang="en-GB" dirty="0"/>
              <a:t>Treatment of scenario database as statistical sample by some researchers</a:t>
            </a:r>
          </a:p>
        </p:txBody>
      </p:sp>
      <p:sp>
        <p:nvSpPr>
          <p:cNvPr id="3" name="Textplatzhalter 2">
            <a:extLst>
              <a:ext uri="{FF2B5EF4-FFF2-40B4-BE49-F238E27FC236}">
                <a16:creationId xmlns:a16="http://schemas.microsoft.com/office/drawing/2014/main" id="{728524F8-2CA4-B849-AE3D-8ACCB941A5D7}"/>
              </a:ext>
            </a:extLst>
          </p:cNvPr>
          <p:cNvSpPr>
            <a:spLocks noGrp="1"/>
          </p:cNvSpPr>
          <p:nvPr>
            <p:ph type="body" sz="quarter" idx="12"/>
          </p:nvPr>
        </p:nvSpPr>
        <p:spPr/>
        <p:txBody>
          <a:bodyPr/>
          <a:lstStyle/>
          <a:p>
            <a:r>
              <a:rPr lang="en-GB" dirty="0"/>
              <a:t>The AR5 scenario database (2014) was a valuable resource for research,</a:t>
            </a:r>
            <a:br>
              <a:rPr lang="en-GB" dirty="0"/>
            </a:br>
            <a:r>
              <a:rPr lang="en-GB" dirty="0"/>
              <a:t>but it didn’t follow current best-practice principles of open science</a:t>
            </a:r>
          </a:p>
        </p:txBody>
      </p:sp>
      <p:sp>
        <p:nvSpPr>
          <p:cNvPr id="4" name="Fußzeilenplatzhalter 3">
            <a:extLst>
              <a:ext uri="{FF2B5EF4-FFF2-40B4-BE49-F238E27FC236}">
                <a16:creationId xmlns:a16="http://schemas.microsoft.com/office/drawing/2014/main" id="{C8A27825-9BD7-494A-B97A-10E1FE4CA48E}"/>
              </a:ext>
            </a:extLst>
          </p:cNvPr>
          <p:cNvSpPr>
            <a:spLocks noGrp="1"/>
          </p:cNvSpPr>
          <p:nvPr>
            <p:ph type="ftr" sz="quarter" idx="14"/>
          </p:nvPr>
        </p:nvSpPr>
        <p:spPr/>
        <p:txBody>
          <a:bodyPr/>
          <a:lstStyle/>
          <a:p>
            <a:r>
              <a:rPr lang="en-GB" noProof="0"/>
              <a:t>Open-Source Energy System Modeling, Lecture 3</a:t>
            </a:r>
            <a:endParaRPr lang="en-GB" noProof="0" dirty="0"/>
          </a:p>
        </p:txBody>
      </p:sp>
      <p:sp>
        <p:nvSpPr>
          <p:cNvPr id="5" name="Foliennummernplatzhalter 4">
            <a:extLst>
              <a:ext uri="{FF2B5EF4-FFF2-40B4-BE49-F238E27FC236}">
                <a16:creationId xmlns:a16="http://schemas.microsoft.com/office/drawing/2014/main" id="{B4F07D5A-9E20-D74C-9C40-083BB5D43E55}"/>
              </a:ext>
            </a:extLst>
          </p:cNvPr>
          <p:cNvSpPr>
            <a:spLocks noGrp="1"/>
          </p:cNvSpPr>
          <p:nvPr>
            <p:ph type="sldNum" sz="quarter" idx="15"/>
          </p:nvPr>
        </p:nvSpPr>
        <p:spPr/>
        <p:txBody>
          <a:bodyPr/>
          <a:lstStyle/>
          <a:p>
            <a:fld id="{838B0777-827F-8D42-90B1-61394C340E65}" type="slidenum">
              <a:rPr lang="en-GB" noProof="0" smtClean="0"/>
              <a:pPr/>
              <a:t>26</a:t>
            </a:fld>
            <a:endParaRPr lang="en-GB" noProof="0"/>
          </a:p>
        </p:txBody>
      </p:sp>
      <p:sp>
        <p:nvSpPr>
          <p:cNvPr id="12" name="Datumsplatzhalter 11">
            <a:extLst>
              <a:ext uri="{FF2B5EF4-FFF2-40B4-BE49-F238E27FC236}">
                <a16:creationId xmlns:a16="http://schemas.microsoft.com/office/drawing/2014/main" id="{FFA17E97-7117-A749-A84A-7CE2792FCBB6}"/>
              </a:ext>
            </a:extLst>
          </p:cNvPr>
          <p:cNvSpPr>
            <a:spLocks noGrp="1"/>
          </p:cNvSpPr>
          <p:nvPr>
            <p:ph type="dt" sz="half" idx="13"/>
          </p:nvPr>
        </p:nvSpPr>
        <p:spPr/>
        <p:txBody>
          <a:bodyPr/>
          <a:lstStyle/>
          <a:p>
            <a:r>
              <a:rPr lang="de-AT"/>
              <a:t>Daniel Huppmann</a:t>
            </a:r>
            <a:endParaRPr lang="hr-HR" dirty="0"/>
          </a:p>
        </p:txBody>
      </p:sp>
    </p:spTree>
    <p:extLst>
      <p:ext uri="{BB962C8B-B14F-4D97-AF65-F5344CB8AC3E}">
        <p14:creationId xmlns:p14="http://schemas.microsoft.com/office/powerpoint/2010/main" val="109612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8539D29-CCCE-B845-A417-BDF174AF84AE}"/>
              </a:ext>
            </a:extLst>
          </p:cNvPr>
          <p:cNvSpPr>
            <a:spLocks noGrp="1"/>
          </p:cNvSpPr>
          <p:nvPr>
            <p:ph type="title"/>
          </p:nvPr>
        </p:nvSpPr>
        <p:spPr/>
        <p:txBody>
          <a:bodyPr/>
          <a:lstStyle/>
          <a:p>
            <a:r>
              <a:rPr lang="en-GB"/>
              <a:t>A new integrated 1.5°C scenario resource</a:t>
            </a:r>
            <a:endParaRPr lang="en-GB" dirty="0"/>
          </a:p>
        </p:txBody>
      </p:sp>
      <p:sp>
        <p:nvSpPr>
          <p:cNvPr id="2" name="Inhaltsplatzhalter 1">
            <a:extLst>
              <a:ext uri="{FF2B5EF4-FFF2-40B4-BE49-F238E27FC236}">
                <a16:creationId xmlns:a16="http://schemas.microsoft.com/office/drawing/2014/main" id="{A9ADDB4C-9D76-CF45-9C7D-19D7A6CA08C5}"/>
              </a:ext>
            </a:extLst>
          </p:cNvPr>
          <p:cNvSpPr>
            <a:spLocks noGrp="1"/>
          </p:cNvSpPr>
          <p:nvPr>
            <p:ph idx="1"/>
          </p:nvPr>
        </p:nvSpPr>
        <p:spPr/>
        <p:txBody>
          <a:bodyPr/>
          <a:lstStyle/>
          <a:p>
            <a:r>
              <a:rPr lang="en-GB" dirty="0"/>
              <a:t>An interactive scenario explorer launched for the SR15:</a:t>
            </a:r>
          </a:p>
          <a:p>
            <a:pPr lvl="1"/>
            <a:r>
              <a:rPr lang="en-GB" dirty="0">
                <a:hlinkClick r:id="rId2"/>
              </a:rPr>
              <a:t>data.ece.iiasa.ac.at/iamc-1.5c-explorer</a:t>
            </a:r>
            <a:endParaRPr lang="en-GB" dirty="0"/>
          </a:p>
          <a:p>
            <a:r>
              <a:rPr lang="en-GB" dirty="0"/>
              <a:t>Assessment and generation of figures &amp; tables using open-source notebooks</a:t>
            </a:r>
          </a:p>
          <a:p>
            <a:pPr lvl="1"/>
            <a:r>
              <a:rPr lang="en-GB" dirty="0"/>
              <a:t>Categorization of scenarios for the assessment was </a:t>
            </a:r>
            <a:br>
              <a:rPr lang="en-GB" dirty="0"/>
            </a:br>
            <a:r>
              <a:rPr lang="en-GB" dirty="0"/>
              <a:t>implemented by the Chapter Scientist for the authors</a:t>
            </a:r>
          </a:p>
          <a:p>
            <a:pPr lvl="1"/>
            <a:r>
              <a:rPr lang="en-GB" dirty="0"/>
              <a:t>Development of the Python package </a:t>
            </a:r>
            <a:r>
              <a:rPr lang="en-GB" i="1" dirty="0" err="1"/>
              <a:t>pyam</a:t>
            </a:r>
            <a:r>
              <a:rPr lang="en-GB" dirty="0"/>
              <a:t> for analysis and visualization</a:t>
            </a:r>
          </a:p>
          <a:p>
            <a:r>
              <a:rPr lang="en-GB" dirty="0"/>
              <a:t>Description of the process of compiling and assessing</a:t>
            </a:r>
            <a:br>
              <a:rPr lang="en-GB" dirty="0"/>
            </a:br>
            <a:r>
              <a:rPr lang="en-GB" dirty="0"/>
              <a:t>the scenario ensemble, including “do’s and don’ts”</a:t>
            </a:r>
          </a:p>
          <a:p>
            <a:pPr lvl="1"/>
            <a:r>
              <a:rPr lang="en-GB" dirty="0"/>
              <a:t>Commentary published in </a:t>
            </a:r>
            <a:r>
              <a:rPr lang="en-GB" i="1" dirty="0"/>
              <a:t>Nature Climate Change</a:t>
            </a:r>
            <a:r>
              <a:rPr lang="en-GB" dirty="0"/>
              <a:t> </a:t>
            </a:r>
          </a:p>
          <a:p>
            <a:r>
              <a:rPr lang="en-GB" dirty="0"/>
              <a:t>Documentation of modelling frameworks and scenarios</a:t>
            </a:r>
          </a:p>
          <a:p>
            <a:pPr lvl="1"/>
            <a:r>
              <a:rPr lang="en-GB" dirty="0"/>
              <a:t>Details in the online scenario explorer and in an SR15 Annex</a:t>
            </a:r>
          </a:p>
        </p:txBody>
      </p:sp>
      <p:sp>
        <p:nvSpPr>
          <p:cNvPr id="3" name="Textplatzhalter 2">
            <a:extLst>
              <a:ext uri="{FF2B5EF4-FFF2-40B4-BE49-F238E27FC236}">
                <a16:creationId xmlns:a16="http://schemas.microsoft.com/office/drawing/2014/main" id="{332E3668-91EF-6F48-9F6C-014E6F60DA1C}"/>
              </a:ext>
            </a:extLst>
          </p:cNvPr>
          <p:cNvSpPr>
            <a:spLocks noGrp="1"/>
          </p:cNvSpPr>
          <p:nvPr>
            <p:ph type="body" sz="quarter" idx="12"/>
          </p:nvPr>
        </p:nvSpPr>
        <p:spPr/>
        <p:txBody>
          <a:bodyPr/>
          <a:lstStyle/>
          <a:p>
            <a:r>
              <a:rPr lang="en-GB" dirty="0"/>
              <a:t>For SR15 (2018), we wanted to go one step beyond the efforts in AR5</a:t>
            </a:r>
            <a:br>
              <a:rPr lang="en-GB" dirty="0"/>
            </a:br>
            <a:r>
              <a:rPr lang="en-GB" dirty="0"/>
              <a:t>for more transparency and reproducibility of the assessment</a:t>
            </a:r>
          </a:p>
        </p:txBody>
      </p:sp>
      <p:sp>
        <p:nvSpPr>
          <p:cNvPr id="9" name="Datumsplatzhalter 8">
            <a:extLst>
              <a:ext uri="{FF2B5EF4-FFF2-40B4-BE49-F238E27FC236}">
                <a16:creationId xmlns:a16="http://schemas.microsoft.com/office/drawing/2014/main" id="{54E6C944-949D-074F-9391-33CDD6D85E97}"/>
              </a:ext>
            </a:extLst>
          </p:cNvPr>
          <p:cNvSpPr>
            <a:spLocks noGrp="1"/>
          </p:cNvSpPr>
          <p:nvPr>
            <p:ph type="dt" sz="half" idx="13"/>
          </p:nvPr>
        </p:nvSpPr>
        <p:spPr/>
        <p:txBody>
          <a:bodyPr/>
          <a:lstStyle/>
          <a:p>
            <a:r>
              <a:rPr lang="de-AT"/>
              <a:t>Daniel Huppmann</a:t>
            </a:r>
            <a:endParaRPr lang="hr-HR" dirty="0"/>
          </a:p>
        </p:txBody>
      </p:sp>
      <p:sp>
        <p:nvSpPr>
          <p:cNvPr id="4" name="Fußzeilenplatzhalter 3">
            <a:extLst>
              <a:ext uri="{FF2B5EF4-FFF2-40B4-BE49-F238E27FC236}">
                <a16:creationId xmlns:a16="http://schemas.microsoft.com/office/drawing/2014/main" id="{8A700310-4F57-DE41-A340-0270D6402A94}"/>
              </a:ext>
            </a:extLst>
          </p:cNvPr>
          <p:cNvSpPr>
            <a:spLocks noGrp="1"/>
          </p:cNvSpPr>
          <p:nvPr>
            <p:ph type="ftr" sz="quarter" idx="14"/>
          </p:nvPr>
        </p:nvSpPr>
        <p:spPr/>
        <p:txBody>
          <a:bodyPr/>
          <a:lstStyle/>
          <a:p>
            <a:r>
              <a:rPr lang="en-GB" noProof="0"/>
              <a:t>Open-Source Energy System Modeling, Lecture 3</a:t>
            </a:r>
            <a:endParaRPr lang="en-GB" noProof="0" dirty="0"/>
          </a:p>
        </p:txBody>
      </p:sp>
      <p:sp>
        <p:nvSpPr>
          <p:cNvPr id="8" name="Rechteck 7">
            <a:extLst>
              <a:ext uri="{FF2B5EF4-FFF2-40B4-BE49-F238E27FC236}">
                <a16:creationId xmlns:a16="http://schemas.microsoft.com/office/drawing/2014/main" id="{1E3D437F-962F-4A46-8FAA-9123BBF518EF}"/>
              </a:ext>
            </a:extLst>
          </p:cNvPr>
          <p:cNvSpPr/>
          <p:nvPr/>
        </p:nvSpPr>
        <p:spPr>
          <a:xfrm>
            <a:off x="9787663" y="6065519"/>
            <a:ext cx="2162963" cy="315809"/>
          </a:xfrm>
          <a:prstGeom prst="rect">
            <a:avLst/>
          </a:prstGeom>
        </p:spPr>
        <p:txBody>
          <a:bodyPr vert="horz" lIns="91440" tIns="45720" rIns="91440" bIns="45720" rtlCol="0" anchor="t"/>
          <a:lstStyle/>
          <a:p>
            <a:pPr algn="ctr"/>
            <a:r>
              <a:rPr lang="en-GB" sz="1400" dirty="0">
                <a:solidFill>
                  <a:schemeClr val="bg2">
                    <a:lumMod val="50000"/>
                  </a:schemeClr>
                </a:solidFill>
                <a:latin typeface="Calibri Light" panose="020F0302020204030204" pitchFamily="34" charset="0"/>
                <a:ea typeface="+mj-ea"/>
                <a:cs typeface="Calibri Light" panose="020F0302020204030204" pitchFamily="34" charset="0"/>
                <a:hlinkClick r:id="rId3"/>
              </a:rPr>
              <a:t>SR15</a:t>
            </a: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 IPCC, 2018</a:t>
            </a:r>
            <a:endParaRPr lang="en-GB" sz="1400" i="1" dirty="0">
              <a:solidFill>
                <a:schemeClr val="bg2">
                  <a:lumMod val="50000"/>
                </a:schemeClr>
              </a:solidFill>
              <a:latin typeface="Calibri Light" panose="020F0302020204030204" pitchFamily="34" charset="0"/>
              <a:ea typeface="+mj-ea"/>
              <a:cs typeface="Calibri Light" panose="020F0302020204030204" pitchFamily="34" charset="0"/>
            </a:endParaRPr>
          </a:p>
        </p:txBody>
      </p:sp>
      <p:pic>
        <p:nvPicPr>
          <p:cNvPr id="15" name="Grafik 14">
            <a:extLst>
              <a:ext uri="{FF2B5EF4-FFF2-40B4-BE49-F238E27FC236}">
                <a16:creationId xmlns:a16="http://schemas.microsoft.com/office/drawing/2014/main" id="{99832178-F315-B64A-99A8-5A2DE517A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942" y="3490029"/>
            <a:ext cx="1982406" cy="2559106"/>
          </a:xfrm>
          <a:prstGeom prst="rect">
            <a:avLst/>
          </a:prstGeom>
        </p:spPr>
      </p:pic>
      <p:sp>
        <p:nvSpPr>
          <p:cNvPr id="16" name="Foliennummernplatzhalter 15">
            <a:extLst>
              <a:ext uri="{FF2B5EF4-FFF2-40B4-BE49-F238E27FC236}">
                <a16:creationId xmlns:a16="http://schemas.microsoft.com/office/drawing/2014/main" id="{F4E4FB81-FCC4-F144-B1E7-E13E44F6F5A9}"/>
              </a:ext>
            </a:extLst>
          </p:cNvPr>
          <p:cNvSpPr>
            <a:spLocks noGrp="1"/>
          </p:cNvSpPr>
          <p:nvPr>
            <p:ph type="sldNum" sz="quarter" idx="15"/>
          </p:nvPr>
        </p:nvSpPr>
        <p:spPr/>
        <p:txBody>
          <a:bodyPr/>
          <a:lstStyle/>
          <a:p>
            <a:fld id="{7F5633C8-4A1E-AE41-9551-4706842F4652}" type="slidenum">
              <a:rPr lang="uk-UA" smtClean="0"/>
              <a:pPr/>
              <a:t>27</a:t>
            </a:fld>
            <a:endParaRPr lang="uk-UA" dirty="0"/>
          </a:p>
        </p:txBody>
      </p:sp>
    </p:spTree>
    <p:extLst>
      <p:ext uri="{BB962C8B-B14F-4D97-AF65-F5344CB8AC3E}">
        <p14:creationId xmlns:p14="http://schemas.microsoft.com/office/powerpoint/2010/main" val="129363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45AA55-D599-194A-8CAB-39C0351C14CE}"/>
              </a:ext>
            </a:extLst>
          </p:cNvPr>
          <p:cNvSpPr>
            <a:spLocks noGrp="1"/>
          </p:cNvSpPr>
          <p:nvPr>
            <p:ph type="title"/>
          </p:nvPr>
        </p:nvSpPr>
        <p:spPr/>
        <p:txBody>
          <a:bodyPr/>
          <a:lstStyle/>
          <a:p>
            <a:r>
              <a:rPr lang="en-GB" dirty="0"/>
              <a:t>Scenario categorization for the SR15</a:t>
            </a:r>
          </a:p>
        </p:txBody>
      </p:sp>
      <p:graphicFrame>
        <p:nvGraphicFramePr>
          <p:cNvPr id="8" name="Inhaltsplatzhalter 7">
            <a:extLst>
              <a:ext uri="{FF2B5EF4-FFF2-40B4-BE49-F238E27FC236}">
                <a16:creationId xmlns:a16="http://schemas.microsoft.com/office/drawing/2014/main" id="{3B7FCBCF-EE7E-8E4D-B8E5-72EC4B24850E}"/>
              </a:ext>
            </a:extLst>
          </p:cNvPr>
          <p:cNvGraphicFramePr>
            <a:graphicFrameLocks noGrp="1"/>
          </p:cNvGraphicFramePr>
          <p:nvPr>
            <p:ph sz="quarter" idx="24"/>
            <p:extLst>
              <p:ext uri="{D42A27DB-BD31-4B8C-83A1-F6EECF244321}">
                <p14:modId xmlns:p14="http://schemas.microsoft.com/office/powerpoint/2010/main" val="128459907"/>
              </p:ext>
            </p:extLst>
          </p:nvPr>
        </p:nvGraphicFramePr>
        <p:xfrm>
          <a:off x="911225" y="1989138"/>
          <a:ext cx="10657920" cy="3948000"/>
        </p:xfrm>
        <a:graphic>
          <a:graphicData uri="http://schemas.openxmlformats.org/drawingml/2006/table">
            <a:tbl>
              <a:tblPr firstRow="1">
                <a:tableStyleId>{93296810-A885-4BE3-A3E7-6D5BEEA58F35}</a:tableStyleId>
              </a:tblPr>
              <a:tblGrid>
                <a:gridCol w="2232447">
                  <a:extLst>
                    <a:ext uri="{9D8B030D-6E8A-4147-A177-3AD203B41FA5}">
                      <a16:colId xmlns:a16="http://schemas.microsoft.com/office/drawing/2014/main" val="3942890519"/>
                    </a:ext>
                  </a:extLst>
                </a:gridCol>
                <a:gridCol w="1800200">
                  <a:extLst>
                    <a:ext uri="{9D8B030D-6E8A-4147-A177-3AD203B41FA5}">
                      <a16:colId xmlns:a16="http://schemas.microsoft.com/office/drawing/2014/main" val="3536201963"/>
                    </a:ext>
                  </a:extLst>
                </a:gridCol>
                <a:gridCol w="5544616">
                  <a:extLst>
                    <a:ext uri="{9D8B030D-6E8A-4147-A177-3AD203B41FA5}">
                      <a16:colId xmlns:a16="http://schemas.microsoft.com/office/drawing/2014/main" val="1280876913"/>
                    </a:ext>
                  </a:extLst>
                </a:gridCol>
                <a:gridCol w="1080657">
                  <a:extLst>
                    <a:ext uri="{9D8B030D-6E8A-4147-A177-3AD203B41FA5}">
                      <a16:colId xmlns:a16="http://schemas.microsoft.com/office/drawing/2014/main" val="2928081942"/>
                    </a:ext>
                  </a:extLst>
                </a:gridCol>
              </a:tblGrid>
              <a:tr h="319527">
                <a:tc>
                  <a:txBody>
                    <a:bodyPr/>
                    <a:lstStyle/>
                    <a:p>
                      <a:pPr algn="l" fontAlgn="b"/>
                      <a:r>
                        <a:rPr lang="en-GB" sz="2000" u="none" strike="noStrike" noProof="0" dirty="0">
                          <a:effectLst/>
                        </a:rPr>
                        <a:t>Category</a:t>
                      </a:r>
                      <a:endParaRPr lang="en-GB" sz="2000" b="0" i="0" u="none" strike="noStrike" noProof="0" dirty="0">
                        <a:solidFill>
                          <a:srgbClr val="000000"/>
                        </a:solidFill>
                        <a:effectLst/>
                        <a:latin typeface="+mj-lt"/>
                      </a:endParaRPr>
                    </a:p>
                  </a:txBody>
                  <a:tcPr marL="90000" marR="90000" marT="36000" marB="54000" anchor="b"/>
                </a:tc>
                <a:tc>
                  <a:txBody>
                    <a:bodyPr/>
                    <a:lstStyle/>
                    <a:p>
                      <a:pPr algn="l" fontAlgn="b"/>
                      <a:r>
                        <a:rPr lang="en-GB" sz="2000" u="none" strike="noStrike" noProof="0" dirty="0">
                          <a:effectLst/>
                        </a:rPr>
                        <a:t>Subcategory</a:t>
                      </a:r>
                      <a:endParaRPr lang="en-GB" sz="2000" b="0" i="0" u="none" strike="noStrike" noProof="0" dirty="0">
                        <a:solidFill>
                          <a:srgbClr val="000000"/>
                        </a:solidFill>
                        <a:effectLst/>
                        <a:latin typeface="+mj-lt"/>
                      </a:endParaRPr>
                    </a:p>
                  </a:txBody>
                  <a:tcPr marL="90000" marR="90000" marT="36000" marB="54000" anchor="b"/>
                </a:tc>
                <a:tc>
                  <a:txBody>
                    <a:bodyPr/>
                    <a:lstStyle/>
                    <a:p>
                      <a:pPr algn="l" fontAlgn="b"/>
                      <a:r>
                        <a:rPr lang="en-GB" sz="2000" u="none" strike="noStrike" noProof="0" dirty="0">
                          <a:effectLst/>
                        </a:rPr>
                        <a:t>Probability</a:t>
                      </a:r>
                      <a:endParaRPr lang="en-GB" sz="2000" b="0" i="0" u="none" strike="noStrike" noProof="0" dirty="0">
                        <a:solidFill>
                          <a:srgbClr val="000000"/>
                        </a:solidFill>
                        <a:effectLst/>
                        <a:latin typeface="+mj-lt"/>
                      </a:endParaRPr>
                    </a:p>
                  </a:txBody>
                  <a:tcPr marL="90000" marR="90000" marT="36000" marB="54000" anchor="b"/>
                </a:tc>
                <a:tc>
                  <a:txBody>
                    <a:bodyPr/>
                    <a:lstStyle/>
                    <a:p>
                      <a:pPr algn="ctr" fontAlgn="b"/>
                      <a:r>
                        <a:rPr lang="en-GB" sz="2000" u="none" strike="noStrike" noProof="0" dirty="0">
                          <a:effectLst/>
                        </a:rPr>
                        <a:t>Number</a:t>
                      </a:r>
                      <a:endParaRPr lang="en-GB" sz="2000" b="0" i="0" u="none" strike="noStrike" noProof="0" dirty="0">
                        <a:solidFill>
                          <a:srgbClr val="000000"/>
                        </a:solidFill>
                        <a:effectLst/>
                        <a:latin typeface="+mj-lt"/>
                      </a:endParaRPr>
                    </a:p>
                  </a:txBody>
                  <a:tcPr marL="90000" marR="90000" marT="36000" marB="54000" anchor="b"/>
                </a:tc>
                <a:extLst>
                  <a:ext uri="{0D108BD9-81ED-4DB2-BD59-A6C34878D82A}">
                    <a16:rowId xmlns:a16="http://schemas.microsoft.com/office/drawing/2014/main" val="3897174681"/>
                  </a:ext>
                </a:extLst>
              </a:tr>
              <a:tr h="319527">
                <a:tc rowSpan="2">
                  <a:txBody>
                    <a:bodyPr/>
                    <a:lstStyle/>
                    <a:p>
                      <a:pPr algn="l" fontAlgn="b"/>
                      <a:r>
                        <a:rPr lang="en-GB" sz="2000" u="none" strike="noStrike" noProof="0" dirty="0">
                          <a:effectLst/>
                        </a:rPr>
                        <a:t>Below 1.5°C</a:t>
                      </a:r>
                      <a:endParaRPr lang="en-GB" sz="2000" b="0" i="0" u="none" strike="noStrike" noProof="0" dirty="0">
                        <a:solidFill>
                          <a:srgbClr val="000000"/>
                        </a:solidFill>
                        <a:effectLst/>
                        <a:latin typeface="+mj-lt"/>
                      </a:endParaRPr>
                    </a:p>
                  </a:txBody>
                  <a:tcPr marL="90000" marR="90000" marT="36000" marB="54000" anchor="ctr"/>
                </a:tc>
                <a:tc>
                  <a:txBody>
                    <a:bodyPr/>
                    <a:lstStyle/>
                    <a:p>
                      <a:pPr algn="l" fontAlgn="b"/>
                      <a:r>
                        <a:rPr lang="en-GB" sz="2000" u="none" strike="noStrike" noProof="0">
                          <a:effectLst/>
                        </a:rPr>
                        <a:t>Below 1.5°C (I)</a:t>
                      </a:r>
                      <a:endParaRPr lang="en-GB" sz="2000" b="0" i="0" u="none" strike="noStrike" noProof="0">
                        <a:solidFill>
                          <a:srgbClr val="000000"/>
                        </a:solidFill>
                        <a:effectLst/>
                        <a:latin typeface="+mj-lt"/>
                      </a:endParaRPr>
                    </a:p>
                  </a:txBody>
                  <a:tcPr marL="90000" marR="90000" marT="36000" marB="54000" anchor="b"/>
                </a:tc>
                <a:tc>
                  <a:txBody>
                    <a:bodyPr/>
                    <a:lstStyle/>
                    <a:p>
                      <a:pPr algn="l" fontAlgn="b"/>
                      <a:r>
                        <a:rPr lang="en-GB" sz="2000" u="none" strike="noStrike" noProof="0" dirty="0">
                          <a:effectLst/>
                        </a:rPr>
                        <a:t>P1.5°C ≤ 0.34</a:t>
                      </a:r>
                      <a:endParaRPr lang="en-GB" sz="2000" b="0" i="0" u="none" strike="noStrike" noProof="0" dirty="0">
                        <a:solidFill>
                          <a:srgbClr val="000000"/>
                        </a:solidFill>
                        <a:effectLst/>
                        <a:latin typeface="+mj-lt"/>
                      </a:endParaRPr>
                    </a:p>
                  </a:txBody>
                  <a:tcPr marL="90000" marR="90000" marT="36000" marB="54000" anchor="b"/>
                </a:tc>
                <a:tc>
                  <a:txBody>
                    <a:bodyPr/>
                    <a:lstStyle/>
                    <a:p>
                      <a:pPr algn="r" fontAlgn="b"/>
                      <a:r>
                        <a:rPr lang="en-GB" sz="2000" u="none" strike="noStrike" noProof="0" dirty="0">
                          <a:effectLst/>
                        </a:rPr>
                        <a:t>0</a:t>
                      </a:r>
                      <a:endParaRPr lang="en-GB" sz="2000" b="0" i="0" u="none" strike="noStrike" noProof="0" dirty="0">
                        <a:solidFill>
                          <a:srgbClr val="000000"/>
                        </a:solidFill>
                        <a:effectLst/>
                        <a:latin typeface="+mj-lt"/>
                      </a:endParaRPr>
                    </a:p>
                  </a:txBody>
                  <a:tcPr marL="90000" marR="90000" marT="36000" marB="54000" anchor="b"/>
                </a:tc>
                <a:extLst>
                  <a:ext uri="{0D108BD9-81ED-4DB2-BD59-A6C34878D82A}">
                    <a16:rowId xmlns:a16="http://schemas.microsoft.com/office/drawing/2014/main" val="3293607190"/>
                  </a:ext>
                </a:extLst>
              </a:tr>
              <a:tr h="319527">
                <a:tc vMerge="1">
                  <a:txBody>
                    <a:bodyPr/>
                    <a:lstStyle/>
                    <a:p>
                      <a:pPr algn="l" fontAlgn="b"/>
                      <a:endParaRPr lang="en-GB" sz="1600" b="0" i="0" u="none" strike="noStrike" noProof="0" dirty="0">
                        <a:solidFill>
                          <a:srgbClr val="000000"/>
                        </a:solidFill>
                        <a:effectLst/>
                        <a:latin typeface="+mj-lt"/>
                      </a:endParaRPr>
                    </a:p>
                  </a:txBody>
                  <a:tcPr marL="36000" marR="36000" marT="36000" marB="36000" anchor="b"/>
                </a:tc>
                <a:tc>
                  <a:txBody>
                    <a:bodyPr/>
                    <a:lstStyle/>
                    <a:p>
                      <a:pPr algn="l" fontAlgn="b"/>
                      <a:r>
                        <a:rPr lang="en-GB" sz="2000" u="none" strike="noStrike" noProof="0" dirty="0">
                          <a:effectLst/>
                        </a:rPr>
                        <a:t>Below 1.5°C (II)</a:t>
                      </a:r>
                      <a:endParaRPr lang="en-GB" sz="2000" b="0" i="0" u="none" strike="noStrike" noProof="0" dirty="0">
                        <a:solidFill>
                          <a:srgbClr val="000000"/>
                        </a:solidFill>
                        <a:effectLst/>
                        <a:latin typeface="+mj-lt"/>
                      </a:endParaRPr>
                    </a:p>
                  </a:txBody>
                  <a:tcPr marL="90000" marR="90000" marT="36000" marB="54000" anchor="ctr"/>
                </a:tc>
                <a:tc>
                  <a:txBody>
                    <a:bodyPr/>
                    <a:lstStyle/>
                    <a:p>
                      <a:pPr algn="l" fontAlgn="b"/>
                      <a:r>
                        <a:rPr lang="en-GB" sz="2000" u="none" strike="noStrike" noProof="0">
                          <a:effectLst/>
                        </a:rPr>
                        <a:t>0.34 &lt; P1.5°C ≤ 0.50</a:t>
                      </a:r>
                      <a:endParaRPr lang="en-GB" sz="2000" b="0" i="0" u="none" strike="noStrike" noProof="0">
                        <a:solidFill>
                          <a:srgbClr val="000000"/>
                        </a:solidFill>
                        <a:effectLst/>
                        <a:latin typeface="+mj-lt"/>
                      </a:endParaRPr>
                    </a:p>
                  </a:txBody>
                  <a:tcPr marL="90000" marR="90000" marT="36000" marB="54000" anchor="ctr"/>
                </a:tc>
                <a:tc>
                  <a:txBody>
                    <a:bodyPr/>
                    <a:lstStyle/>
                    <a:p>
                      <a:pPr algn="r" fontAlgn="b"/>
                      <a:r>
                        <a:rPr lang="en-GB" sz="2000" b="0" i="0" u="none" strike="noStrike" noProof="0" dirty="0">
                          <a:solidFill>
                            <a:srgbClr val="000000"/>
                          </a:solidFill>
                          <a:effectLst/>
                          <a:latin typeface="+mj-lt"/>
                        </a:rPr>
                        <a:t>9</a:t>
                      </a:r>
                    </a:p>
                  </a:txBody>
                  <a:tcPr marL="90000" marR="90000" marT="36000" marB="54000" anchor="ctr"/>
                </a:tc>
                <a:extLst>
                  <a:ext uri="{0D108BD9-81ED-4DB2-BD59-A6C34878D82A}">
                    <a16:rowId xmlns:a16="http://schemas.microsoft.com/office/drawing/2014/main" val="2088527762"/>
                  </a:ext>
                </a:extLst>
              </a:tr>
              <a:tr h="193249">
                <a:tc rowSpan="2">
                  <a:txBody>
                    <a:bodyPr/>
                    <a:lstStyle/>
                    <a:p>
                      <a:pPr algn="l" fontAlgn="b"/>
                      <a:r>
                        <a:rPr lang="en-GB" sz="2000" u="none" strike="noStrike" noProof="0" dirty="0">
                          <a:effectLst/>
                        </a:rPr>
                        <a:t>1.5°C return</a:t>
                      </a:r>
                      <a:br>
                        <a:rPr lang="en-GB" sz="2000" u="none" strike="noStrike" noProof="0" dirty="0">
                          <a:effectLst/>
                        </a:rPr>
                      </a:br>
                      <a:r>
                        <a:rPr lang="en-GB" sz="2000" u="none" strike="noStrike" noProof="0" dirty="0">
                          <a:effectLst/>
                        </a:rPr>
                        <a:t>with low overshoot</a:t>
                      </a:r>
                      <a:endParaRPr lang="en-GB" sz="2000" b="0" i="0" u="none" strike="noStrike" noProof="0" dirty="0">
                        <a:solidFill>
                          <a:srgbClr val="000000"/>
                        </a:solidFill>
                        <a:effectLst/>
                        <a:latin typeface="+mj-lt"/>
                      </a:endParaRPr>
                    </a:p>
                  </a:txBody>
                  <a:tcPr marL="90000" marR="90000" marT="36000" marB="54000" anchor="ctr"/>
                </a:tc>
                <a:tc>
                  <a:txBody>
                    <a:bodyPr/>
                    <a:lstStyle/>
                    <a:p>
                      <a:pPr algn="l" fontAlgn="b"/>
                      <a:r>
                        <a:rPr lang="en-GB" sz="2000" u="none" strike="noStrike" noProof="0" dirty="0">
                          <a:effectLst/>
                        </a:rPr>
                        <a:t>Lower 1.5°C</a:t>
                      </a:r>
                      <a:endParaRPr lang="en-GB" sz="2000" b="0" i="0" u="none" strike="noStrike" noProof="0" dirty="0">
                        <a:solidFill>
                          <a:srgbClr val="000000"/>
                        </a:solidFill>
                        <a:effectLst/>
                        <a:latin typeface="+mj-lt"/>
                      </a:endParaRPr>
                    </a:p>
                  </a:txBody>
                  <a:tcPr marL="90000" marR="90000" marT="36000" marB="54000" anchor="ctr"/>
                </a:tc>
                <a:tc>
                  <a:txBody>
                    <a:bodyPr/>
                    <a:lstStyle/>
                    <a:p>
                      <a:pPr algn="l" fontAlgn="b"/>
                      <a:r>
                        <a:rPr lang="en-GB" sz="2000" u="none" strike="noStrike" noProof="0" dirty="0">
                          <a:effectLst/>
                        </a:rPr>
                        <a:t>0.50 &lt; P1.5°C ≤ 0.67 and P1.5°C(2100) ≤ 0.34</a:t>
                      </a:r>
                      <a:endParaRPr lang="en-GB" sz="2000" b="0" i="0" u="none" strike="noStrike" noProof="0" dirty="0">
                        <a:solidFill>
                          <a:srgbClr val="000000"/>
                        </a:solidFill>
                        <a:effectLst/>
                        <a:latin typeface="+mj-lt"/>
                      </a:endParaRPr>
                    </a:p>
                  </a:txBody>
                  <a:tcPr marL="90000" marR="90000" marT="36000" marB="54000" anchor="ctr"/>
                </a:tc>
                <a:tc>
                  <a:txBody>
                    <a:bodyPr/>
                    <a:lstStyle/>
                    <a:p>
                      <a:pPr algn="r" fontAlgn="b"/>
                      <a:r>
                        <a:rPr lang="en-GB" sz="2000" b="0" i="0" u="none" strike="noStrike" noProof="0" dirty="0">
                          <a:solidFill>
                            <a:srgbClr val="000000"/>
                          </a:solidFill>
                          <a:effectLst/>
                          <a:latin typeface="+mj-lt"/>
                        </a:rPr>
                        <a:t>34</a:t>
                      </a:r>
                    </a:p>
                  </a:txBody>
                  <a:tcPr marL="90000" marR="90000" marT="36000" marB="54000" anchor="ctr"/>
                </a:tc>
                <a:extLst>
                  <a:ext uri="{0D108BD9-81ED-4DB2-BD59-A6C34878D82A}">
                    <a16:rowId xmlns:a16="http://schemas.microsoft.com/office/drawing/2014/main" val="230142291"/>
                  </a:ext>
                </a:extLst>
              </a:tr>
              <a:tr h="309457">
                <a:tc vMerge="1">
                  <a:txBody>
                    <a:bodyPr/>
                    <a:lstStyle/>
                    <a:p>
                      <a:pPr algn="l" fontAlgn="b"/>
                      <a:endParaRPr lang="en-GB" sz="1600" b="0" i="0" u="none" strike="noStrike" noProof="0" dirty="0">
                        <a:solidFill>
                          <a:srgbClr val="000000"/>
                        </a:solidFill>
                        <a:effectLst/>
                        <a:latin typeface="+mj-lt"/>
                      </a:endParaRPr>
                    </a:p>
                  </a:txBody>
                  <a:tcPr marL="36000" marR="36000" marT="36000" marB="36000" anchor="b"/>
                </a:tc>
                <a:tc>
                  <a:txBody>
                    <a:bodyPr/>
                    <a:lstStyle/>
                    <a:p>
                      <a:pPr algn="l" fontAlgn="b"/>
                      <a:r>
                        <a:rPr lang="en-GB" sz="2000" u="none" strike="noStrike" noProof="0" dirty="0">
                          <a:effectLst/>
                        </a:rPr>
                        <a:t>Higher 1.5°C</a:t>
                      </a:r>
                      <a:endParaRPr lang="en-GB" sz="2000" b="0" i="0" u="none" strike="noStrike" noProof="0" dirty="0">
                        <a:solidFill>
                          <a:srgbClr val="000000"/>
                        </a:solidFill>
                        <a:effectLst/>
                        <a:latin typeface="+mj-lt"/>
                      </a:endParaRPr>
                    </a:p>
                  </a:txBody>
                  <a:tcPr marL="90000" marR="90000" marT="36000" marB="54000" anchor="ctr"/>
                </a:tc>
                <a:tc>
                  <a:txBody>
                    <a:bodyPr/>
                    <a:lstStyle/>
                    <a:p>
                      <a:pPr algn="l" fontAlgn="b"/>
                      <a:r>
                        <a:rPr lang="en-GB" sz="2000" u="none" strike="noStrike" noProof="0" dirty="0">
                          <a:effectLst/>
                        </a:rPr>
                        <a:t>0.50 &lt; P1.5°C ≤ 0.67 and 0.34 &lt; P1.5°C(2100) ≤ 0.50</a:t>
                      </a:r>
                      <a:endParaRPr lang="en-GB" sz="2000" b="0" i="0" u="none" strike="noStrike" noProof="0" dirty="0">
                        <a:solidFill>
                          <a:srgbClr val="000000"/>
                        </a:solidFill>
                        <a:effectLst/>
                        <a:latin typeface="+mj-lt"/>
                      </a:endParaRPr>
                    </a:p>
                  </a:txBody>
                  <a:tcPr marL="90000" marR="90000" marT="36000" marB="54000" anchor="ctr"/>
                </a:tc>
                <a:tc>
                  <a:txBody>
                    <a:bodyPr/>
                    <a:lstStyle/>
                    <a:p>
                      <a:pPr algn="r" fontAlgn="b"/>
                      <a:r>
                        <a:rPr lang="en-GB" sz="2000" b="0" i="0" u="none" strike="noStrike" noProof="0" dirty="0">
                          <a:solidFill>
                            <a:srgbClr val="000000"/>
                          </a:solidFill>
                          <a:effectLst/>
                          <a:latin typeface="+mj-lt"/>
                        </a:rPr>
                        <a:t>10</a:t>
                      </a:r>
                    </a:p>
                  </a:txBody>
                  <a:tcPr marL="90000" marR="90000" marT="36000" marB="54000" anchor="ctr"/>
                </a:tc>
                <a:extLst>
                  <a:ext uri="{0D108BD9-81ED-4DB2-BD59-A6C34878D82A}">
                    <a16:rowId xmlns:a16="http://schemas.microsoft.com/office/drawing/2014/main" val="1886326276"/>
                  </a:ext>
                </a:extLst>
              </a:tr>
              <a:tr h="137633">
                <a:tc rowSpan="2">
                  <a:txBody>
                    <a:bodyPr/>
                    <a:lstStyle/>
                    <a:p>
                      <a:pPr algn="l" fontAlgn="b"/>
                      <a:r>
                        <a:rPr lang="en-GB" sz="2000" u="none" strike="noStrike" noProof="0" dirty="0">
                          <a:effectLst/>
                        </a:rPr>
                        <a:t>1.5°C return</a:t>
                      </a:r>
                      <a:br>
                        <a:rPr lang="en-GB" sz="2000" u="none" strike="noStrike" noProof="0" dirty="0">
                          <a:effectLst/>
                        </a:rPr>
                      </a:br>
                      <a:r>
                        <a:rPr lang="en-GB" sz="2000" u="none" strike="noStrike" noProof="0" dirty="0">
                          <a:effectLst/>
                        </a:rPr>
                        <a:t>with high overshoot</a:t>
                      </a:r>
                      <a:endParaRPr lang="en-GB" sz="2000" b="0" i="0" u="none" strike="noStrike" noProof="0" dirty="0">
                        <a:solidFill>
                          <a:srgbClr val="000000"/>
                        </a:solidFill>
                        <a:effectLst/>
                        <a:latin typeface="+mj-lt"/>
                      </a:endParaRPr>
                    </a:p>
                  </a:txBody>
                  <a:tcPr marL="90000" marR="90000" marT="36000" marB="54000" anchor="ctr"/>
                </a:tc>
                <a:tc>
                  <a:txBody>
                    <a:bodyPr/>
                    <a:lstStyle/>
                    <a:p>
                      <a:pPr algn="l" fontAlgn="b"/>
                      <a:r>
                        <a:rPr lang="en-GB" sz="2000" u="none" strike="noStrike" noProof="0" dirty="0">
                          <a:effectLst/>
                        </a:rPr>
                        <a:t>Lower 1.5°C</a:t>
                      </a:r>
                      <a:endParaRPr lang="en-GB" sz="2000" b="0" i="0" u="none" strike="noStrike" noProof="0" dirty="0">
                        <a:solidFill>
                          <a:srgbClr val="000000"/>
                        </a:solidFill>
                        <a:effectLst/>
                        <a:latin typeface="+mj-lt"/>
                      </a:endParaRPr>
                    </a:p>
                  </a:txBody>
                  <a:tcPr marL="90000" marR="90000" marT="36000" marB="54000" anchor="ctr"/>
                </a:tc>
                <a:tc>
                  <a:txBody>
                    <a:bodyPr/>
                    <a:lstStyle/>
                    <a:p>
                      <a:pPr algn="l" fontAlgn="b"/>
                      <a:r>
                        <a:rPr lang="en-GB" sz="2000" u="none" strike="noStrike" noProof="0" dirty="0">
                          <a:effectLst/>
                        </a:rPr>
                        <a:t>0.67 &lt; P1.5°C and P1.5°C(2100) ≤ 0.34</a:t>
                      </a:r>
                      <a:endParaRPr lang="en-GB" sz="2000" b="0" i="0" u="none" strike="noStrike" noProof="0" dirty="0">
                        <a:solidFill>
                          <a:srgbClr val="000000"/>
                        </a:solidFill>
                        <a:effectLst/>
                        <a:latin typeface="+mj-lt"/>
                      </a:endParaRPr>
                    </a:p>
                  </a:txBody>
                  <a:tcPr marL="90000" marR="90000" marT="36000" marB="54000" anchor="ctr"/>
                </a:tc>
                <a:tc>
                  <a:txBody>
                    <a:bodyPr/>
                    <a:lstStyle/>
                    <a:p>
                      <a:pPr algn="r" fontAlgn="b"/>
                      <a:r>
                        <a:rPr lang="en-GB" sz="2000" b="0" i="0" u="none" strike="noStrike" noProof="0" dirty="0">
                          <a:solidFill>
                            <a:srgbClr val="000000"/>
                          </a:solidFill>
                          <a:effectLst/>
                          <a:latin typeface="+mj-lt"/>
                        </a:rPr>
                        <a:t>19</a:t>
                      </a:r>
                    </a:p>
                  </a:txBody>
                  <a:tcPr marL="90000" marR="90000" marT="36000" marB="54000" anchor="ctr"/>
                </a:tc>
                <a:extLst>
                  <a:ext uri="{0D108BD9-81ED-4DB2-BD59-A6C34878D82A}">
                    <a16:rowId xmlns:a16="http://schemas.microsoft.com/office/drawing/2014/main" val="744394248"/>
                  </a:ext>
                </a:extLst>
              </a:tr>
              <a:tr h="0">
                <a:tc vMerge="1">
                  <a:txBody>
                    <a:bodyPr/>
                    <a:lstStyle/>
                    <a:p>
                      <a:pPr algn="l" fontAlgn="b"/>
                      <a:endParaRPr lang="en-GB" sz="1600" b="0" i="0" u="none" strike="noStrike" noProof="0" dirty="0">
                        <a:solidFill>
                          <a:srgbClr val="000000"/>
                        </a:solidFill>
                        <a:effectLst/>
                        <a:latin typeface="+mj-lt"/>
                      </a:endParaRPr>
                    </a:p>
                  </a:txBody>
                  <a:tcPr marL="36000" marR="36000" marT="36000" marB="36000" anchor="b"/>
                </a:tc>
                <a:tc>
                  <a:txBody>
                    <a:bodyPr/>
                    <a:lstStyle/>
                    <a:p>
                      <a:pPr algn="l" fontAlgn="b"/>
                      <a:r>
                        <a:rPr lang="en-GB" sz="2000" u="none" strike="noStrike" noProof="0" dirty="0">
                          <a:effectLst/>
                        </a:rPr>
                        <a:t>Higher 1.5°C</a:t>
                      </a:r>
                      <a:endParaRPr lang="en-GB" sz="2000" b="0" i="0" u="none" strike="noStrike" noProof="0" dirty="0">
                        <a:solidFill>
                          <a:srgbClr val="000000"/>
                        </a:solidFill>
                        <a:effectLst/>
                        <a:latin typeface="+mj-lt"/>
                      </a:endParaRPr>
                    </a:p>
                  </a:txBody>
                  <a:tcPr marL="90000" marR="90000" marT="36000" marB="54000" anchor="ctr"/>
                </a:tc>
                <a:tc>
                  <a:txBody>
                    <a:bodyPr/>
                    <a:lstStyle/>
                    <a:p>
                      <a:pPr algn="l" fontAlgn="b"/>
                      <a:r>
                        <a:rPr lang="en-GB" sz="2000" u="none" strike="noStrike" noProof="0" dirty="0">
                          <a:effectLst/>
                        </a:rPr>
                        <a:t>0.67 &lt; P1.5°C and 0.34 &lt; P1.5°C(2100) ≤ 0.50</a:t>
                      </a:r>
                      <a:endParaRPr lang="en-GB" sz="2000" b="0" i="0" u="none" strike="noStrike" noProof="0" dirty="0">
                        <a:solidFill>
                          <a:srgbClr val="000000"/>
                        </a:solidFill>
                        <a:effectLst/>
                        <a:latin typeface="+mj-lt"/>
                      </a:endParaRPr>
                    </a:p>
                  </a:txBody>
                  <a:tcPr marL="90000" marR="90000" marT="36000" marB="54000" anchor="ctr"/>
                </a:tc>
                <a:tc>
                  <a:txBody>
                    <a:bodyPr/>
                    <a:lstStyle/>
                    <a:p>
                      <a:pPr algn="r" fontAlgn="b"/>
                      <a:r>
                        <a:rPr lang="en-GB" sz="2000" b="0" i="0" u="none" strike="noStrike" noProof="0" dirty="0">
                          <a:solidFill>
                            <a:srgbClr val="000000"/>
                          </a:solidFill>
                          <a:effectLst/>
                          <a:latin typeface="+mj-lt"/>
                        </a:rPr>
                        <a:t>18</a:t>
                      </a:r>
                    </a:p>
                  </a:txBody>
                  <a:tcPr marL="90000" marR="90000" marT="36000" marB="54000" anchor="ctr"/>
                </a:tc>
                <a:extLst>
                  <a:ext uri="{0D108BD9-81ED-4DB2-BD59-A6C34878D82A}">
                    <a16:rowId xmlns:a16="http://schemas.microsoft.com/office/drawing/2014/main" val="2502975890"/>
                  </a:ext>
                </a:extLst>
              </a:tr>
              <a:tr h="319527">
                <a:tc>
                  <a:txBody>
                    <a:bodyPr/>
                    <a:lstStyle/>
                    <a:p>
                      <a:pPr algn="l" fontAlgn="b"/>
                      <a:r>
                        <a:rPr lang="en-GB" sz="2000" u="none" strike="noStrike" noProof="0">
                          <a:effectLst/>
                        </a:rPr>
                        <a:t>Lower 2.0°C</a:t>
                      </a:r>
                      <a:endParaRPr lang="en-GB" sz="2000" b="0" i="0" u="none" strike="noStrike" noProof="0">
                        <a:solidFill>
                          <a:srgbClr val="000000"/>
                        </a:solidFill>
                        <a:effectLst/>
                        <a:latin typeface="+mj-lt"/>
                      </a:endParaRPr>
                    </a:p>
                  </a:txBody>
                  <a:tcPr marL="90000" marR="90000" marT="36000" marB="54000" anchor="ctr"/>
                </a:tc>
                <a:tc>
                  <a:txBody>
                    <a:bodyPr/>
                    <a:lstStyle/>
                    <a:p>
                      <a:pPr algn="l" fontAlgn="b"/>
                      <a:endParaRPr lang="en-GB" sz="2000" b="0" i="0" u="none" strike="noStrike" noProof="0">
                        <a:solidFill>
                          <a:srgbClr val="000000"/>
                        </a:solidFill>
                        <a:effectLst/>
                        <a:latin typeface="+mj-lt"/>
                      </a:endParaRPr>
                    </a:p>
                  </a:txBody>
                  <a:tcPr marL="90000" marR="90000" marT="36000" marB="54000" anchor="ctr"/>
                </a:tc>
                <a:tc>
                  <a:txBody>
                    <a:bodyPr/>
                    <a:lstStyle/>
                    <a:p>
                      <a:pPr algn="l" fontAlgn="b"/>
                      <a:r>
                        <a:rPr lang="en-GB" sz="2000" u="none" strike="noStrike" noProof="0" dirty="0">
                          <a:effectLst/>
                        </a:rPr>
                        <a:t>P2.0°C ≤ 0.34 (excluding above)</a:t>
                      </a:r>
                      <a:endParaRPr lang="en-GB" sz="2000" b="0" i="0" u="none" strike="noStrike" noProof="0" dirty="0">
                        <a:solidFill>
                          <a:srgbClr val="000000"/>
                        </a:solidFill>
                        <a:effectLst/>
                        <a:latin typeface="+mj-lt"/>
                      </a:endParaRPr>
                    </a:p>
                  </a:txBody>
                  <a:tcPr marL="90000" marR="90000" marT="36000" marB="54000" anchor="ctr"/>
                </a:tc>
                <a:tc>
                  <a:txBody>
                    <a:bodyPr/>
                    <a:lstStyle/>
                    <a:p>
                      <a:pPr algn="r" fontAlgn="b"/>
                      <a:r>
                        <a:rPr lang="en-GB" sz="2000" b="0" i="0" u="none" strike="noStrike" noProof="0" dirty="0">
                          <a:solidFill>
                            <a:srgbClr val="000000"/>
                          </a:solidFill>
                          <a:effectLst/>
                          <a:latin typeface="+mj-lt"/>
                        </a:rPr>
                        <a:t>74</a:t>
                      </a:r>
                    </a:p>
                  </a:txBody>
                  <a:tcPr marL="90000" marR="90000" marT="36000" marB="54000" anchor="ctr"/>
                </a:tc>
                <a:extLst>
                  <a:ext uri="{0D108BD9-81ED-4DB2-BD59-A6C34878D82A}">
                    <a16:rowId xmlns:a16="http://schemas.microsoft.com/office/drawing/2014/main" val="1077129057"/>
                  </a:ext>
                </a:extLst>
              </a:tr>
              <a:tr h="319527">
                <a:tc>
                  <a:txBody>
                    <a:bodyPr/>
                    <a:lstStyle/>
                    <a:p>
                      <a:pPr algn="l" fontAlgn="b"/>
                      <a:r>
                        <a:rPr lang="en-GB" sz="2000" u="none" strike="noStrike" noProof="0">
                          <a:effectLst/>
                        </a:rPr>
                        <a:t>Higher 2.0°C</a:t>
                      </a:r>
                      <a:endParaRPr lang="en-GB" sz="2000" b="0" i="0" u="none" strike="noStrike" noProof="0">
                        <a:solidFill>
                          <a:srgbClr val="000000"/>
                        </a:solidFill>
                        <a:effectLst/>
                        <a:latin typeface="+mj-lt"/>
                      </a:endParaRPr>
                    </a:p>
                  </a:txBody>
                  <a:tcPr marL="90000" marR="90000" marT="36000" marB="54000" anchor="ctr"/>
                </a:tc>
                <a:tc>
                  <a:txBody>
                    <a:bodyPr/>
                    <a:lstStyle/>
                    <a:p>
                      <a:pPr algn="l" fontAlgn="b"/>
                      <a:endParaRPr lang="en-GB" sz="2000" b="0" i="0" u="none" strike="noStrike" noProof="0">
                        <a:solidFill>
                          <a:srgbClr val="000000"/>
                        </a:solidFill>
                        <a:effectLst/>
                        <a:latin typeface="+mj-lt"/>
                      </a:endParaRPr>
                    </a:p>
                  </a:txBody>
                  <a:tcPr marL="90000" marR="90000" marT="36000" marB="54000" anchor="ctr"/>
                </a:tc>
                <a:tc>
                  <a:txBody>
                    <a:bodyPr/>
                    <a:lstStyle/>
                    <a:p>
                      <a:pPr algn="l" fontAlgn="b"/>
                      <a:r>
                        <a:rPr lang="en-GB" sz="2000" u="none" strike="noStrike" noProof="0" dirty="0">
                          <a:effectLst/>
                        </a:rPr>
                        <a:t>0.34 &lt; P2.0°C ≤ 0.50 (excluding above)</a:t>
                      </a:r>
                      <a:endParaRPr lang="en-GB" sz="2000" b="0" i="0" u="none" strike="noStrike" noProof="0" dirty="0">
                        <a:solidFill>
                          <a:srgbClr val="000000"/>
                        </a:solidFill>
                        <a:effectLst/>
                        <a:latin typeface="+mj-lt"/>
                      </a:endParaRPr>
                    </a:p>
                  </a:txBody>
                  <a:tcPr marL="90000" marR="90000" marT="36000" marB="54000" anchor="ctr"/>
                </a:tc>
                <a:tc>
                  <a:txBody>
                    <a:bodyPr/>
                    <a:lstStyle/>
                    <a:p>
                      <a:pPr algn="r" fontAlgn="b"/>
                      <a:r>
                        <a:rPr lang="en-GB" sz="2000" b="0" i="0" u="none" strike="noStrike" noProof="0" dirty="0">
                          <a:solidFill>
                            <a:srgbClr val="000000"/>
                          </a:solidFill>
                          <a:effectLst/>
                          <a:latin typeface="+mj-lt"/>
                        </a:rPr>
                        <a:t>58</a:t>
                      </a:r>
                    </a:p>
                  </a:txBody>
                  <a:tcPr marL="90000" marR="90000" marT="36000" marB="54000" anchor="ctr"/>
                </a:tc>
                <a:extLst>
                  <a:ext uri="{0D108BD9-81ED-4DB2-BD59-A6C34878D82A}">
                    <a16:rowId xmlns:a16="http://schemas.microsoft.com/office/drawing/2014/main" val="892464011"/>
                  </a:ext>
                </a:extLst>
              </a:tr>
              <a:tr h="319527">
                <a:tc>
                  <a:txBody>
                    <a:bodyPr/>
                    <a:lstStyle/>
                    <a:p>
                      <a:pPr algn="l" fontAlgn="b"/>
                      <a:r>
                        <a:rPr lang="en-GB" sz="2000" u="none" strike="noStrike" noProof="0">
                          <a:effectLst/>
                        </a:rPr>
                        <a:t>Above 2.0°C</a:t>
                      </a:r>
                      <a:endParaRPr lang="en-GB" sz="2000" b="0" i="0" u="none" strike="noStrike" noProof="0">
                        <a:solidFill>
                          <a:srgbClr val="000000"/>
                        </a:solidFill>
                        <a:effectLst/>
                        <a:latin typeface="+mj-lt"/>
                      </a:endParaRPr>
                    </a:p>
                  </a:txBody>
                  <a:tcPr marL="90000" marR="90000" marT="36000" marB="54000" anchor="ctr"/>
                </a:tc>
                <a:tc>
                  <a:txBody>
                    <a:bodyPr/>
                    <a:lstStyle/>
                    <a:p>
                      <a:pPr algn="l" fontAlgn="b"/>
                      <a:endParaRPr lang="en-GB" sz="2000" b="0" i="0" u="none" strike="noStrike" noProof="0">
                        <a:solidFill>
                          <a:srgbClr val="000000"/>
                        </a:solidFill>
                        <a:effectLst/>
                        <a:latin typeface="+mj-lt"/>
                      </a:endParaRPr>
                    </a:p>
                  </a:txBody>
                  <a:tcPr marL="90000" marR="90000" marT="36000" marB="54000" anchor="ctr"/>
                </a:tc>
                <a:tc>
                  <a:txBody>
                    <a:bodyPr/>
                    <a:lstStyle/>
                    <a:p>
                      <a:pPr algn="l" fontAlgn="b"/>
                      <a:r>
                        <a:rPr lang="en-GB" sz="2000" u="none" strike="noStrike" noProof="0">
                          <a:effectLst/>
                        </a:rPr>
                        <a:t>P2.0°C &gt; 0.50 during at least 1 year</a:t>
                      </a:r>
                      <a:endParaRPr lang="en-GB" sz="2000" b="0" i="0" u="none" strike="noStrike" noProof="0">
                        <a:solidFill>
                          <a:srgbClr val="000000"/>
                        </a:solidFill>
                        <a:effectLst/>
                        <a:latin typeface="+mj-lt"/>
                      </a:endParaRPr>
                    </a:p>
                  </a:txBody>
                  <a:tcPr marL="90000" marR="90000" marT="36000" marB="54000" anchor="ctr"/>
                </a:tc>
                <a:tc>
                  <a:txBody>
                    <a:bodyPr/>
                    <a:lstStyle/>
                    <a:p>
                      <a:pPr algn="r" fontAlgn="b"/>
                      <a:r>
                        <a:rPr lang="en-GB" sz="2000" b="0" i="0" u="none" strike="noStrike" noProof="0" dirty="0">
                          <a:solidFill>
                            <a:srgbClr val="000000"/>
                          </a:solidFill>
                          <a:effectLst/>
                          <a:latin typeface="+mj-lt"/>
                        </a:rPr>
                        <a:t>189</a:t>
                      </a:r>
                    </a:p>
                  </a:txBody>
                  <a:tcPr marL="90000" marR="90000" marT="36000" marB="54000" anchor="ctr"/>
                </a:tc>
                <a:extLst>
                  <a:ext uri="{0D108BD9-81ED-4DB2-BD59-A6C34878D82A}">
                    <a16:rowId xmlns:a16="http://schemas.microsoft.com/office/drawing/2014/main" val="3464394204"/>
                  </a:ext>
                </a:extLst>
              </a:tr>
            </a:tbl>
          </a:graphicData>
        </a:graphic>
      </p:graphicFrame>
      <p:sp>
        <p:nvSpPr>
          <p:cNvPr id="9" name="Textplatzhalter 8">
            <a:extLst>
              <a:ext uri="{FF2B5EF4-FFF2-40B4-BE49-F238E27FC236}">
                <a16:creationId xmlns:a16="http://schemas.microsoft.com/office/drawing/2014/main" id="{9D8A2E8D-3092-9241-A27A-C044F137B591}"/>
              </a:ext>
            </a:extLst>
          </p:cNvPr>
          <p:cNvSpPr>
            <a:spLocks noGrp="1"/>
          </p:cNvSpPr>
          <p:nvPr>
            <p:ph type="body" sz="quarter" idx="23"/>
          </p:nvPr>
        </p:nvSpPr>
        <p:spPr/>
        <p:txBody>
          <a:bodyPr/>
          <a:lstStyle/>
          <a:p>
            <a:r>
              <a:rPr lang="en-GB" dirty="0"/>
              <a:t>Based on Table 2.A.11, IPCC SR15, </a:t>
            </a:r>
            <a:r>
              <a:rPr lang="en-GB" dirty="0">
                <a:hlinkClick r:id="rId3"/>
              </a:rPr>
              <a:t>www.ipcc.ch/sr15/</a:t>
            </a:r>
            <a:endParaRPr lang="en-GB" dirty="0"/>
          </a:p>
        </p:txBody>
      </p:sp>
      <p:sp>
        <p:nvSpPr>
          <p:cNvPr id="4" name="Textplatzhalter 3">
            <a:extLst>
              <a:ext uri="{FF2B5EF4-FFF2-40B4-BE49-F238E27FC236}">
                <a16:creationId xmlns:a16="http://schemas.microsoft.com/office/drawing/2014/main" id="{0FF3C839-BAB1-0E40-9C4C-95F89172A266}"/>
              </a:ext>
            </a:extLst>
          </p:cNvPr>
          <p:cNvSpPr>
            <a:spLocks noGrp="1"/>
          </p:cNvSpPr>
          <p:nvPr>
            <p:ph type="body" sz="quarter" idx="12"/>
          </p:nvPr>
        </p:nvSpPr>
        <p:spPr/>
        <p:txBody>
          <a:bodyPr/>
          <a:lstStyle/>
          <a:p>
            <a:r>
              <a:rPr lang="en-GB" dirty="0"/>
              <a:t>The scenarios collected in the ensemble were categorized</a:t>
            </a:r>
            <a:br>
              <a:rPr lang="en-GB" dirty="0"/>
            </a:br>
            <a:r>
              <a:rPr lang="en-GB" dirty="0"/>
              <a:t>by their end-of-century (expected) warming and “temperature overshoot”</a:t>
            </a:r>
          </a:p>
        </p:txBody>
      </p:sp>
      <p:sp>
        <p:nvSpPr>
          <p:cNvPr id="5" name="Datumsplatzhalter 4">
            <a:extLst>
              <a:ext uri="{FF2B5EF4-FFF2-40B4-BE49-F238E27FC236}">
                <a16:creationId xmlns:a16="http://schemas.microsoft.com/office/drawing/2014/main" id="{93AE6963-32C0-D340-A086-7385276FC9C9}"/>
              </a:ext>
            </a:extLst>
          </p:cNvPr>
          <p:cNvSpPr>
            <a:spLocks noGrp="1"/>
          </p:cNvSpPr>
          <p:nvPr>
            <p:ph type="dt" sz="half" idx="25"/>
          </p:nvPr>
        </p:nvSpPr>
        <p:spPr/>
        <p:txBody>
          <a:bodyPr/>
          <a:lstStyle/>
          <a:p>
            <a:r>
              <a:rPr lang="de-AT"/>
              <a:t>Daniel Huppmann</a:t>
            </a:r>
            <a:endParaRPr lang="hr-HR" dirty="0"/>
          </a:p>
        </p:txBody>
      </p:sp>
      <p:sp>
        <p:nvSpPr>
          <p:cNvPr id="6" name="Fußzeilenplatzhalter 5">
            <a:extLst>
              <a:ext uri="{FF2B5EF4-FFF2-40B4-BE49-F238E27FC236}">
                <a16:creationId xmlns:a16="http://schemas.microsoft.com/office/drawing/2014/main" id="{37DA9F0F-A8EA-294B-844D-652282EBBE03}"/>
              </a:ext>
            </a:extLst>
          </p:cNvPr>
          <p:cNvSpPr>
            <a:spLocks noGrp="1"/>
          </p:cNvSpPr>
          <p:nvPr>
            <p:ph type="ftr" sz="quarter" idx="26"/>
          </p:nvPr>
        </p:nvSpPr>
        <p:spPr/>
        <p:txBody>
          <a:bodyPr/>
          <a:lstStyle/>
          <a:p>
            <a:pPr>
              <a:defRPr/>
            </a:pPr>
            <a:r>
              <a:rPr lang="en-US"/>
              <a:t>Open-Source Energy System Modeling, Lecture 3</a:t>
            </a:r>
            <a:endParaRPr lang="en-US" dirty="0"/>
          </a:p>
        </p:txBody>
      </p:sp>
      <p:sp>
        <p:nvSpPr>
          <p:cNvPr id="7" name="Foliennummernplatzhalter 6">
            <a:extLst>
              <a:ext uri="{FF2B5EF4-FFF2-40B4-BE49-F238E27FC236}">
                <a16:creationId xmlns:a16="http://schemas.microsoft.com/office/drawing/2014/main" id="{66DDD53A-E00E-FD47-8D93-7372C553553A}"/>
              </a:ext>
            </a:extLst>
          </p:cNvPr>
          <p:cNvSpPr>
            <a:spLocks noGrp="1"/>
          </p:cNvSpPr>
          <p:nvPr>
            <p:ph type="sldNum" sz="quarter" idx="27"/>
          </p:nvPr>
        </p:nvSpPr>
        <p:spPr/>
        <p:txBody>
          <a:bodyPr/>
          <a:lstStyle/>
          <a:p>
            <a:fld id="{7F5633C8-4A1E-AE41-9551-4706842F4652}" type="slidenum">
              <a:rPr lang="uk-UA" smtClean="0"/>
              <a:pPr/>
              <a:t>28</a:t>
            </a:fld>
            <a:endParaRPr lang="uk-UA" dirty="0"/>
          </a:p>
        </p:txBody>
      </p:sp>
    </p:spTree>
    <p:extLst>
      <p:ext uri="{BB962C8B-B14F-4D97-AF65-F5344CB8AC3E}">
        <p14:creationId xmlns:p14="http://schemas.microsoft.com/office/powerpoint/2010/main" val="287641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CEA5CED-8138-8046-A72A-77CA87C9D17D}"/>
              </a:ext>
            </a:extLst>
          </p:cNvPr>
          <p:cNvSpPr>
            <a:spLocks noGrp="1"/>
          </p:cNvSpPr>
          <p:nvPr>
            <p:ph type="title"/>
          </p:nvPr>
        </p:nvSpPr>
        <p:spPr/>
        <p:txBody>
          <a:bodyPr/>
          <a:lstStyle/>
          <a:p>
            <a:r>
              <a:rPr lang="en-GB"/>
              <a:t>The do’s &amp; don'ts of scenario ensemble analysis</a:t>
            </a:r>
            <a:endParaRPr lang="en-GB" dirty="0"/>
          </a:p>
        </p:txBody>
      </p:sp>
      <p:sp>
        <p:nvSpPr>
          <p:cNvPr id="2" name="Inhaltsplatzhalter 1">
            <a:extLst>
              <a:ext uri="{FF2B5EF4-FFF2-40B4-BE49-F238E27FC236}">
                <a16:creationId xmlns:a16="http://schemas.microsoft.com/office/drawing/2014/main" id="{7D1B001E-3E7A-B243-8F5D-D5AE96DD6FAE}"/>
              </a:ext>
            </a:extLst>
          </p:cNvPr>
          <p:cNvSpPr>
            <a:spLocks noGrp="1"/>
          </p:cNvSpPr>
          <p:nvPr>
            <p:ph sz="quarter" idx="24"/>
          </p:nvPr>
        </p:nvSpPr>
        <p:spPr/>
        <p:txBody>
          <a:bodyPr/>
          <a:lstStyle/>
          <a:p>
            <a:pPr marL="0" indent="0">
              <a:buNone/>
            </a:pPr>
            <a:r>
              <a:rPr lang="en-GB" dirty="0"/>
              <a:t>The scenarios were not designed to explore all possible developments;</a:t>
            </a:r>
            <a:br>
              <a:rPr lang="en-GB" dirty="0"/>
            </a:br>
            <a:r>
              <a:rPr lang="en-GB" dirty="0"/>
              <a:t>instead, they were compiled from a range of studies and reports.</a:t>
            </a:r>
          </a:p>
          <a:p>
            <a:pPr lvl="1"/>
            <a:r>
              <a:rPr lang="en-GB" dirty="0"/>
              <a:t>Don’t interpret the scenario ensemble as a statistical sample</a:t>
            </a:r>
            <a:br>
              <a:rPr lang="en-GB" dirty="0"/>
            </a:br>
            <a:r>
              <a:rPr lang="en-GB" dirty="0"/>
              <a:t>or in terms of likelihood or agreement in the literature.</a:t>
            </a:r>
          </a:p>
          <a:p>
            <a:pPr lvl="1"/>
            <a:r>
              <a:rPr lang="en-GB" dirty="0"/>
              <a:t>Don’t focus only on the medians, but consider the full range over the scenario set. </a:t>
            </a:r>
          </a:p>
          <a:p>
            <a:pPr lvl="1"/>
            <a:r>
              <a:rPr lang="en-GB" dirty="0"/>
              <a:t>Don’t cherry-pick individual scenarios to make general conclusions. </a:t>
            </a:r>
          </a:p>
          <a:p>
            <a:pPr lvl="1"/>
            <a:r>
              <a:rPr lang="en-GB" dirty="0"/>
              <a:t>Don’t over-interpret scenario results and don’t venture too far</a:t>
            </a:r>
            <a:br>
              <a:rPr lang="en-GB" dirty="0"/>
            </a:br>
            <a:r>
              <a:rPr lang="en-GB" dirty="0"/>
              <a:t>from the original research focus. </a:t>
            </a:r>
          </a:p>
          <a:p>
            <a:pPr lvl="1"/>
            <a:r>
              <a:rPr lang="en-GB" dirty="0"/>
              <a:t>Don’t conclude that the absence of a particular scenario</a:t>
            </a:r>
            <a:br>
              <a:rPr lang="en-GB" dirty="0"/>
            </a:br>
            <a:r>
              <a:rPr lang="en-GB" dirty="0"/>
              <a:t>(necessarily) means that this scenario is not feasible or possible. </a:t>
            </a:r>
          </a:p>
          <a:p>
            <a:endParaRPr lang="en-GB" dirty="0"/>
          </a:p>
          <a:p>
            <a:endParaRPr lang="en-GB" dirty="0"/>
          </a:p>
          <a:p>
            <a:endParaRPr lang="en-GB" dirty="0"/>
          </a:p>
        </p:txBody>
      </p:sp>
      <p:sp>
        <p:nvSpPr>
          <p:cNvPr id="4" name="Textplatzhalter 3">
            <a:extLst>
              <a:ext uri="{FF2B5EF4-FFF2-40B4-BE49-F238E27FC236}">
                <a16:creationId xmlns:a16="http://schemas.microsoft.com/office/drawing/2014/main" id="{54E43BEB-01DA-8B46-B392-0EFC9DD5D0F5}"/>
              </a:ext>
            </a:extLst>
          </p:cNvPr>
          <p:cNvSpPr>
            <a:spLocks noGrp="1"/>
          </p:cNvSpPr>
          <p:nvPr>
            <p:ph type="body" sz="quarter" idx="23"/>
          </p:nvPr>
        </p:nvSpPr>
        <p:spPr/>
        <p:txBody>
          <a:bodyPr/>
          <a:lstStyle/>
          <a:p>
            <a:r>
              <a:rPr lang="en-GB" dirty="0"/>
              <a:t>Quoted from Box 1, Huppmann et al. (2018), </a:t>
            </a:r>
            <a:r>
              <a:rPr lang="en-GB" i="1" dirty="0"/>
              <a:t>Nature Climate Change </a:t>
            </a:r>
            <a:r>
              <a:rPr lang="en-GB" dirty="0"/>
              <a:t>8</a:t>
            </a:r>
            <a:r>
              <a:rPr lang="de-AT" dirty="0"/>
              <a:t>:1027-1030. doi: </a:t>
            </a:r>
            <a:r>
              <a:rPr lang="en-US" dirty="0">
                <a:hlinkClick r:id="rId2"/>
              </a:rPr>
              <a:t>10.1038/s41558-018-0317-4</a:t>
            </a:r>
            <a:endParaRPr lang="en-GB" dirty="0"/>
          </a:p>
        </p:txBody>
      </p:sp>
      <p:sp>
        <p:nvSpPr>
          <p:cNvPr id="13" name="Textplatzhalter 12">
            <a:extLst>
              <a:ext uri="{FF2B5EF4-FFF2-40B4-BE49-F238E27FC236}">
                <a16:creationId xmlns:a16="http://schemas.microsoft.com/office/drawing/2014/main" id="{29155618-BD99-9749-8011-E6B026AE3862}"/>
              </a:ext>
            </a:extLst>
          </p:cNvPr>
          <p:cNvSpPr>
            <a:spLocks noGrp="1"/>
          </p:cNvSpPr>
          <p:nvPr>
            <p:ph type="body" sz="quarter" idx="12"/>
          </p:nvPr>
        </p:nvSpPr>
        <p:spPr/>
        <p:txBody>
          <a:bodyPr/>
          <a:lstStyle/>
          <a:p>
            <a:r>
              <a:rPr lang="en-GB" dirty="0"/>
              <a:t>The scenarios form an unstructured “ensemble of opportunity”,</a:t>
            </a:r>
            <a:br>
              <a:rPr lang="en-GB" dirty="0"/>
            </a:br>
            <a:r>
              <a:rPr lang="en-GB" dirty="0"/>
              <a:t>so one must be careful when drawing conclusions from the data </a:t>
            </a:r>
          </a:p>
        </p:txBody>
      </p:sp>
      <p:sp>
        <p:nvSpPr>
          <p:cNvPr id="5" name="Fußzeilenplatzhalter 4">
            <a:extLst>
              <a:ext uri="{FF2B5EF4-FFF2-40B4-BE49-F238E27FC236}">
                <a16:creationId xmlns:a16="http://schemas.microsoft.com/office/drawing/2014/main" id="{0ECDF911-5A1D-6848-B368-CA484EB692B7}"/>
              </a:ext>
            </a:extLst>
          </p:cNvPr>
          <p:cNvSpPr>
            <a:spLocks noGrp="1"/>
          </p:cNvSpPr>
          <p:nvPr>
            <p:ph type="ftr" sz="quarter" idx="26"/>
          </p:nvPr>
        </p:nvSpPr>
        <p:spPr/>
        <p:txBody>
          <a:bodyPr/>
          <a:lstStyle/>
          <a:p>
            <a:r>
              <a:rPr lang="en-GB" noProof="0"/>
              <a:t>Open-Source Energy System Modeling, Lecture 3</a:t>
            </a:r>
          </a:p>
        </p:txBody>
      </p:sp>
      <p:sp>
        <p:nvSpPr>
          <p:cNvPr id="6" name="Foliennummernplatzhalter 5">
            <a:extLst>
              <a:ext uri="{FF2B5EF4-FFF2-40B4-BE49-F238E27FC236}">
                <a16:creationId xmlns:a16="http://schemas.microsoft.com/office/drawing/2014/main" id="{CAFAC67E-49E7-684D-BCBE-9C65510239DA}"/>
              </a:ext>
            </a:extLst>
          </p:cNvPr>
          <p:cNvSpPr>
            <a:spLocks noGrp="1"/>
          </p:cNvSpPr>
          <p:nvPr>
            <p:ph type="sldNum" sz="quarter" idx="27"/>
          </p:nvPr>
        </p:nvSpPr>
        <p:spPr/>
        <p:txBody>
          <a:bodyPr/>
          <a:lstStyle/>
          <a:p>
            <a:fld id="{838B0777-827F-8D42-90B1-61394C340E65}" type="slidenum">
              <a:rPr lang="en-GB" noProof="0" smtClean="0"/>
              <a:pPr/>
              <a:t>29</a:t>
            </a:fld>
            <a:endParaRPr lang="en-GB" noProof="0"/>
          </a:p>
        </p:txBody>
      </p:sp>
      <p:sp>
        <p:nvSpPr>
          <p:cNvPr id="14" name="Datumsplatzhalter 13">
            <a:extLst>
              <a:ext uri="{FF2B5EF4-FFF2-40B4-BE49-F238E27FC236}">
                <a16:creationId xmlns:a16="http://schemas.microsoft.com/office/drawing/2014/main" id="{CEDD1CAD-8E10-0840-9843-B13AA1767271}"/>
              </a:ext>
            </a:extLst>
          </p:cNvPr>
          <p:cNvSpPr>
            <a:spLocks noGrp="1"/>
          </p:cNvSpPr>
          <p:nvPr>
            <p:ph type="dt" sz="half" idx="25"/>
          </p:nvPr>
        </p:nvSpPr>
        <p:spPr/>
        <p:txBody>
          <a:bodyPr/>
          <a:lstStyle/>
          <a:p>
            <a:r>
              <a:rPr lang="de-AT"/>
              <a:t>Daniel Huppmann</a:t>
            </a:r>
            <a:endParaRPr lang="hr-HR" dirty="0"/>
          </a:p>
        </p:txBody>
      </p:sp>
    </p:spTree>
    <p:extLst>
      <p:ext uri="{BB962C8B-B14F-4D97-AF65-F5344CB8AC3E}">
        <p14:creationId xmlns:p14="http://schemas.microsoft.com/office/powerpoint/2010/main" val="349159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CB6D05F-C1B6-7147-8410-02CBB954A16F}"/>
              </a:ext>
            </a:extLst>
          </p:cNvPr>
          <p:cNvSpPr>
            <a:spLocks noGrp="1"/>
          </p:cNvSpPr>
          <p:nvPr>
            <p:ph type="title"/>
          </p:nvPr>
        </p:nvSpPr>
        <p:spPr/>
        <p:txBody>
          <a:bodyPr/>
          <a:lstStyle/>
          <a:p>
            <a:r>
              <a:rPr lang="en-GB" dirty="0"/>
              <a:t>The use of scenarios for policy analysis</a:t>
            </a:r>
            <a:br>
              <a:rPr lang="en-GB" dirty="0"/>
            </a:br>
            <a:r>
              <a:rPr lang="en-GB" dirty="0"/>
              <a:t>and the Intergovernmental Panel on Climate Change (IPCC)</a:t>
            </a:r>
          </a:p>
        </p:txBody>
      </p:sp>
      <p:sp>
        <p:nvSpPr>
          <p:cNvPr id="11" name="Textplatzhalter 10">
            <a:extLst>
              <a:ext uri="{FF2B5EF4-FFF2-40B4-BE49-F238E27FC236}">
                <a16:creationId xmlns:a16="http://schemas.microsoft.com/office/drawing/2014/main" id="{1AF13C31-12E2-554B-A7CB-918879C9BA60}"/>
              </a:ext>
            </a:extLst>
          </p:cNvPr>
          <p:cNvSpPr>
            <a:spLocks noGrp="1"/>
          </p:cNvSpPr>
          <p:nvPr>
            <p:ph type="body" idx="10"/>
          </p:nvPr>
        </p:nvSpPr>
        <p:spPr/>
        <p:txBody>
          <a:bodyPr/>
          <a:lstStyle/>
          <a:p>
            <a:endParaRPr lang="en-GB"/>
          </a:p>
        </p:txBody>
      </p:sp>
      <p:sp>
        <p:nvSpPr>
          <p:cNvPr id="9" name="Textplatzhalter 8">
            <a:extLst>
              <a:ext uri="{FF2B5EF4-FFF2-40B4-BE49-F238E27FC236}">
                <a16:creationId xmlns:a16="http://schemas.microsoft.com/office/drawing/2014/main" id="{6B6D5FF9-167B-6547-96D3-AC84B41F2CD8}"/>
              </a:ext>
            </a:extLst>
          </p:cNvPr>
          <p:cNvSpPr>
            <a:spLocks noGrp="1"/>
          </p:cNvSpPr>
          <p:nvPr>
            <p:ph type="body" sz="quarter" idx="15"/>
          </p:nvPr>
        </p:nvSpPr>
        <p:spPr/>
        <p:txBody>
          <a:bodyPr/>
          <a:lstStyle/>
          <a:p>
            <a:r>
              <a:rPr lang="en-GB"/>
              <a:t>Part 1</a:t>
            </a:r>
            <a:endParaRPr lang="en-GB" dirty="0"/>
          </a:p>
        </p:txBody>
      </p:sp>
      <p:sp>
        <p:nvSpPr>
          <p:cNvPr id="6" name="Fußzeilenplatzhalter 5">
            <a:extLst>
              <a:ext uri="{FF2B5EF4-FFF2-40B4-BE49-F238E27FC236}">
                <a16:creationId xmlns:a16="http://schemas.microsoft.com/office/drawing/2014/main" id="{61FC931C-0CE5-3343-9078-A52AFF37B271}"/>
              </a:ext>
            </a:extLst>
          </p:cNvPr>
          <p:cNvSpPr>
            <a:spLocks noGrp="1"/>
          </p:cNvSpPr>
          <p:nvPr>
            <p:ph type="ftr" sz="quarter" idx="17"/>
          </p:nvPr>
        </p:nvSpPr>
        <p:spPr/>
        <p:txBody>
          <a:bodyPr/>
          <a:lstStyle/>
          <a:p>
            <a:r>
              <a:rPr lang="en-US"/>
              <a:t>Open-Source Energy System Modeling, Lecture 3</a:t>
            </a:r>
            <a:endParaRPr lang="en-US" dirty="0"/>
          </a:p>
        </p:txBody>
      </p:sp>
      <p:sp>
        <p:nvSpPr>
          <p:cNvPr id="12" name="Datumsplatzhalter 11">
            <a:extLst>
              <a:ext uri="{FF2B5EF4-FFF2-40B4-BE49-F238E27FC236}">
                <a16:creationId xmlns:a16="http://schemas.microsoft.com/office/drawing/2014/main" id="{44A9AB7B-327D-BA45-99E3-257A69F530B5}"/>
              </a:ext>
            </a:extLst>
          </p:cNvPr>
          <p:cNvSpPr>
            <a:spLocks noGrp="1"/>
          </p:cNvSpPr>
          <p:nvPr>
            <p:ph type="dt" sz="half" idx="16"/>
          </p:nvPr>
        </p:nvSpPr>
        <p:spPr/>
        <p:txBody>
          <a:bodyPr/>
          <a:lstStyle/>
          <a:p>
            <a:pPr algn="r"/>
            <a:r>
              <a:rPr lang="de-AT" noProof="0"/>
              <a:t>Daniel Huppmann</a:t>
            </a:r>
            <a:endParaRPr lang="en-GB" noProof="0"/>
          </a:p>
        </p:txBody>
      </p:sp>
      <p:sp>
        <p:nvSpPr>
          <p:cNvPr id="2" name="Foliennummernplatzhalter 1">
            <a:extLst>
              <a:ext uri="{FF2B5EF4-FFF2-40B4-BE49-F238E27FC236}">
                <a16:creationId xmlns:a16="http://schemas.microsoft.com/office/drawing/2014/main" id="{2B29E659-99EB-AC4E-8F17-B43BCC63DFBE}"/>
              </a:ext>
            </a:extLst>
          </p:cNvPr>
          <p:cNvSpPr>
            <a:spLocks noGrp="1"/>
          </p:cNvSpPr>
          <p:nvPr>
            <p:ph type="sldNum" sz="quarter" idx="18"/>
          </p:nvPr>
        </p:nvSpPr>
        <p:spPr/>
        <p:txBody>
          <a:bodyPr/>
          <a:lstStyle/>
          <a:p>
            <a:pPr algn="r"/>
            <a:fld id="{7F5633C8-4A1E-AE41-9551-4706842F4652}" type="slidenum">
              <a:rPr lang="en-GB" noProof="0" smtClean="0"/>
              <a:pPr algn="r"/>
              <a:t>3</a:t>
            </a:fld>
            <a:endParaRPr lang="en-GB" noProof="0"/>
          </a:p>
        </p:txBody>
      </p:sp>
    </p:spTree>
    <p:extLst>
      <p:ext uri="{BB962C8B-B14F-4D97-AF65-F5344CB8AC3E}">
        <p14:creationId xmlns:p14="http://schemas.microsoft.com/office/powerpoint/2010/main" val="209504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r>
              <a:rPr lang="en-US" dirty="0"/>
              <a:t>The IAMC 1.5°C Scenario Explorer</a:t>
            </a:r>
            <a:endParaRPr lang="de-DE" altLang="en-US" dirty="0"/>
          </a:p>
        </p:txBody>
      </p:sp>
      <p:pic>
        <p:nvPicPr>
          <p:cNvPr id="3" name="Content Placeholder 2"/>
          <p:cNvPicPr>
            <a:picLocks noGrp="1" noChangeAspect="1"/>
          </p:cNvPicPr>
          <p:nvPr>
            <p:ph sz="quarter" idx="24"/>
          </p:nvPr>
        </p:nvPicPr>
        <p:blipFill>
          <a:blip r:embed="rId3"/>
          <a:stretch>
            <a:fillRect/>
          </a:stretch>
        </p:blipFill>
        <p:spPr>
          <a:xfrm>
            <a:off x="2280827" y="1628775"/>
            <a:ext cx="7917684" cy="4392613"/>
          </a:xfrm>
        </p:spPr>
      </p:pic>
      <p:sp>
        <p:nvSpPr>
          <p:cNvPr id="4" name="Textplatzhalter 3">
            <a:extLst>
              <a:ext uri="{FF2B5EF4-FFF2-40B4-BE49-F238E27FC236}">
                <a16:creationId xmlns:a16="http://schemas.microsoft.com/office/drawing/2014/main" id="{09EA0F17-33F7-314E-9B17-38AA5C4E1458}"/>
              </a:ext>
            </a:extLst>
          </p:cNvPr>
          <p:cNvSpPr>
            <a:spLocks noGrp="1"/>
          </p:cNvSpPr>
          <p:nvPr>
            <p:ph type="body" sz="quarter" idx="23"/>
          </p:nvPr>
        </p:nvSpPr>
        <p:spPr/>
        <p:txBody>
          <a:bodyPr/>
          <a:lstStyle/>
          <a:p>
            <a:r>
              <a:rPr lang="en-US"/>
              <a:t>Visit the IAMC 1.5°C Scenario Explorer at </a:t>
            </a:r>
            <a:r>
              <a:rPr lang="en-US">
                <a:hlinkClick r:id="rId4"/>
              </a:rPr>
              <a:t>https://data.ene.iiasa.ac.at/iamc-1.5c-explorer</a:t>
            </a:r>
            <a:endParaRPr lang="en-US" dirty="0"/>
          </a:p>
        </p:txBody>
      </p:sp>
      <p:sp>
        <p:nvSpPr>
          <p:cNvPr id="2" name="Textplatzhalter 1">
            <a:extLst>
              <a:ext uri="{FF2B5EF4-FFF2-40B4-BE49-F238E27FC236}">
                <a16:creationId xmlns:a16="http://schemas.microsoft.com/office/drawing/2014/main" id="{B9B06C12-CC55-4E4F-A817-5DF2640853ED}"/>
              </a:ext>
            </a:extLst>
          </p:cNvPr>
          <p:cNvSpPr>
            <a:spLocks noGrp="1"/>
          </p:cNvSpPr>
          <p:nvPr>
            <p:ph type="body" sz="quarter" idx="12"/>
          </p:nvPr>
        </p:nvSpPr>
        <p:spPr/>
        <p:txBody>
          <a:bodyPr/>
          <a:lstStyle/>
          <a:p>
            <a:r>
              <a:rPr lang="en-US" dirty="0"/>
              <a:t>Using predefined “workspaces” replicating SR15 figures for easy access</a:t>
            </a:r>
            <a:endParaRPr lang="en-GB" dirty="0"/>
          </a:p>
        </p:txBody>
      </p:sp>
      <p:sp>
        <p:nvSpPr>
          <p:cNvPr id="7" name="Datumsplatzhalter 6">
            <a:extLst>
              <a:ext uri="{FF2B5EF4-FFF2-40B4-BE49-F238E27FC236}">
                <a16:creationId xmlns:a16="http://schemas.microsoft.com/office/drawing/2014/main" id="{FBFBCB42-3460-AE45-A3FB-EAAF90DAAD87}"/>
              </a:ext>
            </a:extLst>
          </p:cNvPr>
          <p:cNvSpPr>
            <a:spLocks noGrp="1"/>
          </p:cNvSpPr>
          <p:nvPr>
            <p:ph type="dt" sz="half" idx="25"/>
          </p:nvPr>
        </p:nvSpPr>
        <p:spPr/>
        <p:txBody>
          <a:bodyPr/>
          <a:lstStyle/>
          <a:p>
            <a:r>
              <a:rPr lang="de-AT" noProof="0"/>
              <a:t>Daniel Huppmann</a:t>
            </a:r>
            <a:endParaRPr lang="en-GB" noProof="0"/>
          </a:p>
        </p:txBody>
      </p:sp>
      <p:sp>
        <p:nvSpPr>
          <p:cNvPr id="5" name="Fußzeilenplatzhalter 4">
            <a:extLst>
              <a:ext uri="{FF2B5EF4-FFF2-40B4-BE49-F238E27FC236}">
                <a16:creationId xmlns:a16="http://schemas.microsoft.com/office/drawing/2014/main" id="{E0CCEFB6-ECBE-E240-A904-E3A1C45F8D94}"/>
              </a:ext>
            </a:extLst>
          </p:cNvPr>
          <p:cNvSpPr>
            <a:spLocks noGrp="1"/>
          </p:cNvSpPr>
          <p:nvPr>
            <p:ph type="ftr" sz="quarter" idx="26"/>
          </p:nvPr>
        </p:nvSpPr>
        <p:spPr/>
        <p:txBody>
          <a:bodyPr/>
          <a:lstStyle/>
          <a:p>
            <a:r>
              <a:rPr lang="en-GB" noProof="0"/>
              <a:t>Open-Source Energy System Modeling, Lecture 3</a:t>
            </a:r>
          </a:p>
        </p:txBody>
      </p:sp>
      <p:sp>
        <p:nvSpPr>
          <p:cNvPr id="6" name="Foliennummernplatzhalter 5">
            <a:extLst>
              <a:ext uri="{FF2B5EF4-FFF2-40B4-BE49-F238E27FC236}">
                <a16:creationId xmlns:a16="http://schemas.microsoft.com/office/drawing/2014/main" id="{B49FF6DB-33E5-0A49-872F-52CF8C1FDE74}"/>
              </a:ext>
            </a:extLst>
          </p:cNvPr>
          <p:cNvSpPr>
            <a:spLocks noGrp="1"/>
          </p:cNvSpPr>
          <p:nvPr>
            <p:ph type="sldNum" sz="quarter" idx="27"/>
          </p:nvPr>
        </p:nvSpPr>
        <p:spPr/>
        <p:txBody>
          <a:bodyPr/>
          <a:lstStyle/>
          <a:p>
            <a:fld id="{838B0777-827F-8D42-90B1-61394C340E65}" type="slidenum">
              <a:rPr lang="en-GB" noProof="0" smtClean="0"/>
              <a:pPr/>
              <a:t>30</a:t>
            </a:fld>
            <a:endParaRPr lang="en-GB" noProof="0"/>
          </a:p>
        </p:txBody>
      </p:sp>
    </p:spTree>
    <p:extLst>
      <p:ext uri="{BB962C8B-B14F-4D97-AF65-F5344CB8AC3E}">
        <p14:creationId xmlns:p14="http://schemas.microsoft.com/office/powerpoint/2010/main" val="392576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IAMC 1.5°C Scenario Explorer</a:t>
            </a:r>
          </a:p>
        </p:txBody>
      </p:sp>
      <p:pic>
        <p:nvPicPr>
          <p:cNvPr id="5" name="Content Placeholder 4"/>
          <p:cNvPicPr>
            <a:picLocks noGrp="1" noChangeAspect="1"/>
          </p:cNvPicPr>
          <p:nvPr>
            <p:ph sz="quarter" idx="24"/>
          </p:nvPr>
        </p:nvPicPr>
        <p:blipFill>
          <a:blip r:embed="rId2"/>
          <a:stretch>
            <a:fillRect/>
          </a:stretch>
        </p:blipFill>
        <p:spPr>
          <a:xfrm>
            <a:off x="2244378" y="1628775"/>
            <a:ext cx="7990582" cy="4392613"/>
          </a:xfrm>
        </p:spPr>
      </p:pic>
      <p:sp>
        <p:nvSpPr>
          <p:cNvPr id="17" name="Textplatzhalter 16">
            <a:extLst>
              <a:ext uri="{FF2B5EF4-FFF2-40B4-BE49-F238E27FC236}">
                <a16:creationId xmlns:a16="http://schemas.microsoft.com/office/drawing/2014/main" id="{ED508E0E-A400-DF42-9868-1D288AC6E515}"/>
              </a:ext>
            </a:extLst>
          </p:cNvPr>
          <p:cNvSpPr>
            <a:spLocks noGrp="1"/>
          </p:cNvSpPr>
          <p:nvPr>
            <p:ph type="body" sz="quarter" idx="23"/>
          </p:nvPr>
        </p:nvSpPr>
        <p:spPr/>
        <p:txBody>
          <a:bodyPr/>
          <a:lstStyle/>
          <a:p>
            <a:r>
              <a:rPr lang="en-US"/>
              <a:t>Visit the IAMC 1.5°C Scenario Explorer at </a:t>
            </a:r>
            <a:r>
              <a:rPr lang="en-US">
                <a:hlinkClick r:id="rId3"/>
              </a:rPr>
              <a:t>https://data.ene.iiasa.ac.at/iamc-1.5c-explorer</a:t>
            </a:r>
            <a:endParaRPr lang="en-US"/>
          </a:p>
          <a:p>
            <a:endParaRPr lang="en-GB" dirty="0"/>
          </a:p>
        </p:txBody>
      </p:sp>
      <p:sp>
        <p:nvSpPr>
          <p:cNvPr id="23" name="Textplatzhalter 22">
            <a:extLst>
              <a:ext uri="{FF2B5EF4-FFF2-40B4-BE49-F238E27FC236}">
                <a16:creationId xmlns:a16="http://schemas.microsoft.com/office/drawing/2014/main" id="{3C1CB9F5-6C78-8B40-B529-B1671C794279}"/>
              </a:ext>
            </a:extLst>
          </p:cNvPr>
          <p:cNvSpPr>
            <a:spLocks noGrp="1"/>
          </p:cNvSpPr>
          <p:nvPr>
            <p:ph type="body" sz="quarter" idx="12"/>
          </p:nvPr>
        </p:nvSpPr>
        <p:spPr/>
        <p:txBody>
          <a:bodyPr/>
          <a:lstStyle/>
          <a:p>
            <a:r>
              <a:rPr lang="en-US" dirty="0"/>
              <a:t>Socio-economic drivers across 1.5°C pathways </a:t>
            </a:r>
            <a:r>
              <a:rPr lang="en-US" sz="2000" dirty="0"/>
              <a:t>(SR15 Figure 2.4)</a:t>
            </a:r>
            <a:endParaRPr lang="en-GB" dirty="0"/>
          </a:p>
        </p:txBody>
      </p:sp>
      <p:sp>
        <p:nvSpPr>
          <p:cNvPr id="6" name="Datumsplatzhalter 5">
            <a:extLst>
              <a:ext uri="{FF2B5EF4-FFF2-40B4-BE49-F238E27FC236}">
                <a16:creationId xmlns:a16="http://schemas.microsoft.com/office/drawing/2014/main" id="{CFD7EDCC-F6E6-F142-8CD4-640D17468A89}"/>
              </a:ext>
            </a:extLst>
          </p:cNvPr>
          <p:cNvSpPr>
            <a:spLocks noGrp="1"/>
          </p:cNvSpPr>
          <p:nvPr>
            <p:ph type="dt" sz="half" idx="25"/>
          </p:nvPr>
        </p:nvSpPr>
        <p:spPr/>
        <p:txBody>
          <a:bodyPr/>
          <a:lstStyle/>
          <a:p>
            <a:r>
              <a:rPr lang="de-AT" noProof="0"/>
              <a:t>Daniel Huppmann</a:t>
            </a:r>
            <a:endParaRPr lang="en-GB" noProof="0"/>
          </a:p>
        </p:txBody>
      </p:sp>
      <p:sp>
        <p:nvSpPr>
          <p:cNvPr id="3" name="Fußzeilenplatzhalter 2">
            <a:extLst>
              <a:ext uri="{FF2B5EF4-FFF2-40B4-BE49-F238E27FC236}">
                <a16:creationId xmlns:a16="http://schemas.microsoft.com/office/drawing/2014/main" id="{F1D2D670-0911-034C-8EA2-2EE9C912011C}"/>
              </a:ext>
            </a:extLst>
          </p:cNvPr>
          <p:cNvSpPr>
            <a:spLocks noGrp="1"/>
          </p:cNvSpPr>
          <p:nvPr>
            <p:ph type="ftr" sz="quarter" idx="26"/>
          </p:nvPr>
        </p:nvSpPr>
        <p:spPr/>
        <p:txBody>
          <a:bodyPr/>
          <a:lstStyle/>
          <a:p>
            <a:r>
              <a:rPr lang="en-US"/>
              <a:t>Open-Source Energy System Modeling, Lecture 3</a:t>
            </a:r>
          </a:p>
        </p:txBody>
      </p:sp>
      <p:sp>
        <p:nvSpPr>
          <p:cNvPr id="4" name="Foliennummernplatzhalter 3">
            <a:extLst>
              <a:ext uri="{FF2B5EF4-FFF2-40B4-BE49-F238E27FC236}">
                <a16:creationId xmlns:a16="http://schemas.microsoft.com/office/drawing/2014/main" id="{C7BAD79F-4757-3645-A134-92F043757139}"/>
              </a:ext>
            </a:extLst>
          </p:cNvPr>
          <p:cNvSpPr>
            <a:spLocks noGrp="1"/>
          </p:cNvSpPr>
          <p:nvPr>
            <p:ph type="sldNum" sz="quarter" idx="27"/>
          </p:nvPr>
        </p:nvSpPr>
        <p:spPr/>
        <p:txBody>
          <a:bodyPr/>
          <a:lstStyle/>
          <a:p>
            <a:fld id="{4114CD66-9604-4305-B5A8-78B29733E3FB}" type="slidenum">
              <a:rPr lang="en-US" smtClean="0"/>
              <a:pPr/>
              <a:t>31</a:t>
            </a:fld>
            <a:endParaRPr lang="en-US" dirty="0"/>
          </a:p>
        </p:txBody>
      </p:sp>
    </p:spTree>
    <p:extLst>
      <p:ext uri="{BB962C8B-B14F-4D97-AF65-F5344CB8AC3E}">
        <p14:creationId xmlns:p14="http://schemas.microsoft.com/office/powerpoint/2010/main" val="349800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IAMC 1.5°C Scenario Explorer</a:t>
            </a:r>
          </a:p>
        </p:txBody>
      </p:sp>
      <p:pic>
        <p:nvPicPr>
          <p:cNvPr id="4" name="Content Placeholder 3"/>
          <p:cNvPicPr>
            <a:picLocks noGrp="1" noChangeAspect="1"/>
          </p:cNvPicPr>
          <p:nvPr>
            <p:ph sz="quarter" idx="24"/>
          </p:nvPr>
        </p:nvPicPr>
        <p:blipFill>
          <a:blip r:embed="rId2"/>
          <a:stretch>
            <a:fillRect/>
          </a:stretch>
        </p:blipFill>
        <p:spPr>
          <a:xfrm>
            <a:off x="2233341" y="1628775"/>
            <a:ext cx="8012655" cy="4392613"/>
          </a:xfrm>
        </p:spPr>
      </p:pic>
      <p:sp>
        <p:nvSpPr>
          <p:cNvPr id="16" name="Textplatzhalter 16">
            <a:extLst>
              <a:ext uri="{FF2B5EF4-FFF2-40B4-BE49-F238E27FC236}">
                <a16:creationId xmlns:a16="http://schemas.microsoft.com/office/drawing/2014/main" id="{214A7B48-05B3-AA4A-B09B-3B3D6C50AE47}"/>
              </a:ext>
            </a:extLst>
          </p:cNvPr>
          <p:cNvSpPr>
            <a:spLocks noGrp="1"/>
          </p:cNvSpPr>
          <p:nvPr>
            <p:ph type="body" sz="quarter" idx="23"/>
          </p:nvPr>
        </p:nvSpPr>
        <p:spPr/>
        <p:txBody>
          <a:bodyPr/>
          <a:lstStyle/>
          <a:p>
            <a:r>
              <a:rPr lang="en-US" dirty="0"/>
              <a:t>Visit the IAMC 1.5°C Scenario Explorer at </a:t>
            </a:r>
            <a:r>
              <a:rPr lang="en-US" dirty="0">
                <a:hlinkClick r:id="rId3"/>
              </a:rPr>
              <a:t>https://data.ene.iiasa.ac.at/iamc-1.5c-explorer</a:t>
            </a:r>
            <a:endParaRPr lang="en-US" dirty="0"/>
          </a:p>
          <a:p>
            <a:endParaRPr lang="en-GB" dirty="0"/>
          </a:p>
        </p:txBody>
      </p:sp>
      <p:sp>
        <p:nvSpPr>
          <p:cNvPr id="8" name="Textplatzhalter 7">
            <a:extLst>
              <a:ext uri="{FF2B5EF4-FFF2-40B4-BE49-F238E27FC236}">
                <a16:creationId xmlns:a16="http://schemas.microsoft.com/office/drawing/2014/main" id="{4A1FEDD9-E777-B84E-9176-808F1B4E8891}"/>
              </a:ext>
            </a:extLst>
          </p:cNvPr>
          <p:cNvSpPr>
            <a:spLocks noGrp="1"/>
          </p:cNvSpPr>
          <p:nvPr>
            <p:ph type="body" sz="quarter" idx="12"/>
          </p:nvPr>
        </p:nvSpPr>
        <p:spPr/>
        <p:txBody>
          <a:bodyPr/>
          <a:lstStyle/>
          <a:p>
            <a:r>
              <a:rPr lang="en-US" dirty="0"/>
              <a:t>Energy system transition in four illustrative pathways </a:t>
            </a:r>
            <a:r>
              <a:rPr lang="en-US" sz="2000" dirty="0"/>
              <a:t>(SR15 Figure 2.15)</a:t>
            </a:r>
            <a:endParaRPr lang="en-GB" sz="2000" dirty="0"/>
          </a:p>
        </p:txBody>
      </p:sp>
      <p:sp>
        <p:nvSpPr>
          <p:cNvPr id="3" name="Datumsplatzhalter 2">
            <a:extLst>
              <a:ext uri="{FF2B5EF4-FFF2-40B4-BE49-F238E27FC236}">
                <a16:creationId xmlns:a16="http://schemas.microsoft.com/office/drawing/2014/main" id="{DC5C704C-ADC6-5A48-888C-B3B1B9091766}"/>
              </a:ext>
            </a:extLst>
          </p:cNvPr>
          <p:cNvSpPr>
            <a:spLocks noGrp="1"/>
          </p:cNvSpPr>
          <p:nvPr>
            <p:ph type="dt" sz="half" idx="25"/>
          </p:nvPr>
        </p:nvSpPr>
        <p:spPr/>
        <p:txBody>
          <a:bodyPr/>
          <a:lstStyle/>
          <a:p>
            <a:r>
              <a:rPr lang="de-AT" noProof="0"/>
              <a:t>Daniel Huppmann</a:t>
            </a:r>
            <a:endParaRPr lang="en-GB" noProof="0"/>
          </a:p>
        </p:txBody>
      </p:sp>
      <p:sp>
        <p:nvSpPr>
          <p:cNvPr id="17" name="Fußzeilenplatzhalter 16">
            <a:extLst>
              <a:ext uri="{FF2B5EF4-FFF2-40B4-BE49-F238E27FC236}">
                <a16:creationId xmlns:a16="http://schemas.microsoft.com/office/drawing/2014/main" id="{EDA13725-DD98-A848-8105-B4E9589CA113}"/>
              </a:ext>
            </a:extLst>
          </p:cNvPr>
          <p:cNvSpPr>
            <a:spLocks noGrp="1"/>
          </p:cNvSpPr>
          <p:nvPr>
            <p:ph type="ftr" sz="quarter" idx="26"/>
          </p:nvPr>
        </p:nvSpPr>
        <p:spPr/>
        <p:txBody>
          <a:bodyPr/>
          <a:lstStyle/>
          <a:p>
            <a:r>
              <a:rPr lang="en-GB" noProof="0"/>
              <a:t>Open-Source Energy System Modeling, Lecture 3</a:t>
            </a:r>
          </a:p>
        </p:txBody>
      </p:sp>
      <p:sp>
        <p:nvSpPr>
          <p:cNvPr id="6" name="Foliennummernplatzhalter 5">
            <a:extLst>
              <a:ext uri="{FF2B5EF4-FFF2-40B4-BE49-F238E27FC236}">
                <a16:creationId xmlns:a16="http://schemas.microsoft.com/office/drawing/2014/main" id="{CB75DA87-03E2-FD4D-BC25-43973821ACAC}"/>
              </a:ext>
            </a:extLst>
          </p:cNvPr>
          <p:cNvSpPr>
            <a:spLocks noGrp="1"/>
          </p:cNvSpPr>
          <p:nvPr>
            <p:ph type="sldNum" sz="quarter" idx="27"/>
          </p:nvPr>
        </p:nvSpPr>
        <p:spPr/>
        <p:txBody>
          <a:bodyPr/>
          <a:lstStyle/>
          <a:p>
            <a:fld id="{4114CD66-9604-4305-B5A8-78B29733E3FB}" type="slidenum">
              <a:rPr lang="en-US" smtClean="0"/>
              <a:pPr/>
              <a:t>32</a:t>
            </a:fld>
            <a:endParaRPr lang="en-US" dirty="0"/>
          </a:p>
        </p:txBody>
      </p:sp>
    </p:spTree>
    <p:extLst>
      <p:ext uri="{BB962C8B-B14F-4D97-AF65-F5344CB8AC3E}">
        <p14:creationId xmlns:p14="http://schemas.microsoft.com/office/powerpoint/2010/main" val="326558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IAMC 1.5°C Scenario Explorer</a:t>
            </a:r>
          </a:p>
        </p:txBody>
      </p:sp>
      <p:pic>
        <p:nvPicPr>
          <p:cNvPr id="10" name="Inhaltsplatzhalter 9">
            <a:extLst>
              <a:ext uri="{FF2B5EF4-FFF2-40B4-BE49-F238E27FC236}">
                <a16:creationId xmlns:a16="http://schemas.microsoft.com/office/drawing/2014/main" id="{2DDFF010-CCFC-1B4A-9E1E-13A9E59CC70C}"/>
              </a:ext>
            </a:extLst>
          </p:cNvPr>
          <p:cNvPicPr>
            <a:picLocks noGrp="1" noChangeAspect="1"/>
          </p:cNvPicPr>
          <p:nvPr>
            <p:ph sz="quarter" idx="24"/>
          </p:nvPr>
        </p:nvPicPr>
        <p:blipFill>
          <a:blip r:embed="rId2"/>
          <a:stretch>
            <a:fillRect/>
          </a:stretch>
        </p:blipFill>
        <p:spPr>
          <a:xfrm>
            <a:off x="3166559" y="1628775"/>
            <a:ext cx="6146219" cy="4392613"/>
          </a:xfrm>
        </p:spPr>
      </p:pic>
      <p:sp>
        <p:nvSpPr>
          <p:cNvPr id="4" name="Text Placeholder 3"/>
          <p:cNvSpPr>
            <a:spLocks noGrp="1"/>
          </p:cNvSpPr>
          <p:nvPr>
            <p:ph type="body" sz="quarter" idx="23"/>
          </p:nvPr>
        </p:nvSpPr>
        <p:spPr/>
        <p:txBody>
          <a:bodyPr/>
          <a:lstStyle/>
          <a:p>
            <a:r>
              <a:rPr lang="en-US"/>
              <a:t>Visit the IAMC 1.5°C Scenario Explorer at </a:t>
            </a:r>
            <a:r>
              <a:rPr lang="en-US">
                <a:hlinkClick r:id="rId3"/>
              </a:rPr>
              <a:t>https://data.ene.iiasa.ac.at/iamc-1.5c-explorer</a:t>
            </a:r>
            <a:endParaRPr lang="en-US" dirty="0"/>
          </a:p>
        </p:txBody>
      </p:sp>
      <p:sp>
        <p:nvSpPr>
          <p:cNvPr id="3" name="Text Placeholder 2"/>
          <p:cNvSpPr>
            <a:spLocks noGrp="1"/>
          </p:cNvSpPr>
          <p:nvPr>
            <p:ph type="body" sz="quarter" idx="12"/>
          </p:nvPr>
        </p:nvSpPr>
        <p:spPr/>
        <p:txBody>
          <a:bodyPr/>
          <a:lstStyle/>
          <a:p>
            <a:r>
              <a:rPr lang="en-US" sz="2550" dirty="0"/>
              <a:t>The scenario explorer includes documentation of models, scenarios &amp; variables</a:t>
            </a:r>
          </a:p>
        </p:txBody>
      </p:sp>
      <p:sp>
        <p:nvSpPr>
          <p:cNvPr id="2" name="Datumsplatzhalter 1">
            <a:extLst>
              <a:ext uri="{FF2B5EF4-FFF2-40B4-BE49-F238E27FC236}">
                <a16:creationId xmlns:a16="http://schemas.microsoft.com/office/drawing/2014/main" id="{2FD6192F-F20E-774C-B0A9-60BDBEB128D6}"/>
              </a:ext>
            </a:extLst>
          </p:cNvPr>
          <p:cNvSpPr>
            <a:spLocks noGrp="1"/>
          </p:cNvSpPr>
          <p:nvPr>
            <p:ph type="dt" sz="half" idx="25"/>
          </p:nvPr>
        </p:nvSpPr>
        <p:spPr/>
        <p:txBody>
          <a:bodyPr/>
          <a:lstStyle/>
          <a:p>
            <a:r>
              <a:rPr lang="de-AT" noProof="0"/>
              <a:t>Daniel Huppmann</a:t>
            </a:r>
            <a:endParaRPr lang="en-GB" noProof="0"/>
          </a:p>
        </p:txBody>
      </p:sp>
      <p:sp>
        <p:nvSpPr>
          <p:cNvPr id="5" name="Footer Placeholder 4"/>
          <p:cNvSpPr>
            <a:spLocks noGrp="1"/>
          </p:cNvSpPr>
          <p:nvPr>
            <p:ph type="ftr" sz="quarter" idx="26"/>
          </p:nvPr>
        </p:nvSpPr>
        <p:spPr/>
        <p:txBody>
          <a:bodyPr/>
          <a:lstStyle/>
          <a:p>
            <a:r>
              <a:rPr lang="en-GB" noProof="0" dirty="0"/>
              <a:t>Open-Source Energy System </a:t>
            </a:r>
            <a:r>
              <a:rPr lang="en-GB" noProof="0" dirty="0" err="1"/>
              <a:t>Modeling</a:t>
            </a:r>
            <a:r>
              <a:rPr lang="en-GB" noProof="0" dirty="0"/>
              <a:t>, Lecture 3</a:t>
            </a:r>
          </a:p>
        </p:txBody>
      </p:sp>
      <p:sp>
        <p:nvSpPr>
          <p:cNvPr id="6" name="Slide Number Placeholder 5"/>
          <p:cNvSpPr>
            <a:spLocks noGrp="1"/>
          </p:cNvSpPr>
          <p:nvPr>
            <p:ph type="sldNum" sz="quarter" idx="27"/>
          </p:nvPr>
        </p:nvSpPr>
        <p:spPr/>
        <p:txBody>
          <a:bodyPr/>
          <a:lstStyle/>
          <a:p>
            <a:fld id="{838B0777-827F-8D42-90B1-61394C340E65}" type="slidenum">
              <a:rPr lang="en-GB" noProof="0" smtClean="0"/>
              <a:pPr/>
              <a:t>33</a:t>
            </a:fld>
            <a:endParaRPr lang="en-GB" noProof="0"/>
          </a:p>
        </p:txBody>
      </p:sp>
      <p:sp>
        <p:nvSpPr>
          <p:cNvPr id="11" name="Oval 10">
            <a:extLst>
              <a:ext uri="{FF2B5EF4-FFF2-40B4-BE49-F238E27FC236}">
                <a16:creationId xmlns:a16="http://schemas.microsoft.com/office/drawing/2014/main" id="{158E1D8C-A014-4243-A8DE-C08DBCDE64EC}"/>
              </a:ext>
            </a:extLst>
          </p:cNvPr>
          <p:cNvSpPr>
            <a:spLocks noChangeAspect="1"/>
          </p:cNvSpPr>
          <p:nvPr/>
        </p:nvSpPr>
        <p:spPr>
          <a:xfrm>
            <a:off x="8472264" y="1628775"/>
            <a:ext cx="468000" cy="468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108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E0781-25AC-3443-9527-586C68B9E136}"/>
              </a:ext>
            </a:extLst>
          </p:cNvPr>
          <p:cNvSpPr>
            <a:spLocks noGrp="1"/>
          </p:cNvSpPr>
          <p:nvPr>
            <p:ph type="title"/>
          </p:nvPr>
        </p:nvSpPr>
        <p:spPr/>
        <p:txBody>
          <a:bodyPr/>
          <a:lstStyle/>
          <a:p>
            <a:r>
              <a:rPr lang="en-GB" dirty="0"/>
              <a:t>A Python package for analysis and visualization</a:t>
            </a:r>
            <a:br>
              <a:rPr lang="en-GB" dirty="0"/>
            </a:br>
            <a:r>
              <a:rPr lang="en-GB" dirty="0"/>
              <a:t>of Integrated Assessment timeseries data</a:t>
            </a:r>
          </a:p>
        </p:txBody>
      </p:sp>
      <p:sp>
        <p:nvSpPr>
          <p:cNvPr id="3" name="Textplatzhalter 2">
            <a:extLst>
              <a:ext uri="{FF2B5EF4-FFF2-40B4-BE49-F238E27FC236}">
                <a16:creationId xmlns:a16="http://schemas.microsoft.com/office/drawing/2014/main" id="{430AD6CE-1ADE-C445-A325-90A1E41E746E}"/>
              </a:ext>
            </a:extLst>
          </p:cNvPr>
          <p:cNvSpPr>
            <a:spLocks noGrp="1"/>
          </p:cNvSpPr>
          <p:nvPr>
            <p:ph type="body" idx="10"/>
          </p:nvPr>
        </p:nvSpPr>
        <p:spPr/>
        <p:txBody>
          <a:bodyPr/>
          <a:lstStyle/>
          <a:p>
            <a:endParaRPr lang="en-GB"/>
          </a:p>
        </p:txBody>
      </p:sp>
      <p:sp>
        <p:nvSpPr>
          <p:cNvPr id="4" name="Textplatzhalter 3">
            <a:extLst>
              <a:ext uri="{FF2B5EF4-FFF2-40B4-BE49-F238E27FC236}">
                <a16:creationId xmlns:a16="http://schemas.microsoft.com/office/drawing/2014/main" id="{E4D5C3BE-A49D-B447-AB39-1EDC25897266}"/>
              </a:ext>
            </a:extLst>
          </p:cNvPr>
          <p:cNvSpPr>
            <a:spLocks noGrp="1"/>
          </p:cNvSpPr>
          <p:nvPr>
            <p:ph type="body" sz="quarter" idx="15"/>
          </p:nvPr>
        </p:nvSpPr>
        <p:spPr/>
        <p:txBody>
          <a:bodyPr/>
          <a:lstStyle/>
          <a:p>
            <a:r>
              <a:rPr lang="en-GB" dirty="0"/>
              <a:t>Part 3</a:t>
            </a:r>
          </a:p>
        </p:txBody>
      </p:sp>
      <p:sp>
        <p:nvSpPr>
          <p:cNvPr id="5" name="Datumsplatzhalter 4">
            <a:extLst>
              <a:ext uri="{FF2B5EF4-FFF2-40B4-BE49-F238E27FC236}">
                <a16:creationId xmlns:a16="http://schemas.microsoft.com/office/drawing/2014/main" id="{68D0C13C-619B-5D48-960F-40C021BC185B}"/>
              </a:ext>
            </a:extLst>
          </p:cNvPr>
          <p:cNvSpPr>
            <a:spLocks noGrp="1"/>
          </p:cNvSpPr>
          <p:nvPr>
            <p:ph type="dt" sz="half" idx="16"/>
          </p:nvPr>
        </p:nvSpPr>
        <p:spPr/>
        <p:txBody>
          <a:bodyPr/>
          <a:lstStyle/>
          <a:p>
            <a:pPr algn="r"/>
            <a:r>
              <a:rPr lang="de-AT" noProof="0"/>
              <a:t>Daniel Huppmann</a:t>
            </a:r>
            <a:endParaRPr lang="en-GB" noProof="0"/>
          </a:p>
        </p:txBody>
      </p:sp>
      <p:sp>
        <p:nvSpPr>
          <p:cNvPr id="6" name="Fußzeilenplatzhalter 5">
            <a:extLst>
              <a:ext uri="{FF2B5EF4-FFF2-40B4-BE49-F238E27FC236}">
                <a16:creationId xmlns:a16="http://schemas.microsoft.com/office/drawing/2014/main" id="{937EAB91-0FA7-5749-99B3-33EAA64D037A}"/>
              </a:ext>
            </a:extLst>
          </p:cNvPr>
          <p:cNvSpPr>
            <a:spLocks noGrp="1"/>
          </p:cNvSpPr>
          <p:nvPr>
            <p:ph type="ftr" sz="quarter" idx="17"/>
          </p:nvPr>
        </p:nvSpPr>
        <p:spPr/>
        <p:txBody>
          <a:bodyPr/>
          <a:lstStyle/>
          <a:p>
            <a:r>
              <a:rPr lang="en-GB" noProof="0"/>
              <a:t>Open-Source Energy System Modeling, Lecture 3</a:t>
            </a:r>
          </a:p>
        </p:txBody>
      </p:sp>
      <p:sp>
        <p:nvSpPr>
          <p:cNvPr id="7" name="Foliennummernplatzhalter 6">
            <a:extLst>
              <a:ext uri="{FF2B5EF4-FFF2-40B4-BE49-F238E27FC236}">
                <a16:creationId xmlns:a16="http://schemas.microsoft.com/office/drawing/2014/main" id="{3C21340D-A33B-E648-81D7-C3DE701D19ED}"/>
              </a:ext>
            </a:extLst>
          </p:cNvPr>
          <p:cNvSpPr>
            <a:spLocks noGrp="1"/>
          </p:cNvSpPr>
          <p:nvPr>
            <p:ph type="sldNum" sz="quarter" idx="18"/>
          </p:nvPr>
        </p:nvSpPr>
        <p:spPr/>
        <p:txBody>
          <a:bodyPr/>
          <a:lstStyle/>
          <a:p>
            <a:pPr algn="r"/>
            <a:fld id="{7F5633C8-4A1E-AE41-9551-4706842F4652}" type="slidenum">
              <a:rPr lang="en-GB" noProof="0" smtClean="0"/>
              <a:pPr algn="r"/>
              <a:t>34</a:t>
            </a:fld>
            <a:endParaRPr lang="en-GB" noProof="0"/>
          </a:p>
        </p:txBody>
      </p:sp>
    </p:spTree>
    <p:extLst>
      <p:ext uri="{BB962C8B-B14F-4D97-AF65-F5344CB8AC3E}">
        <p14:creationId xmlns:p14="http://schemas.microsoft.com/office/powerpoint/2010/main" val="9165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469BB71-5C3A-C846-B6B5-6D71FBFEEA94}"/>
              </a:ext>
            </a:extLst>
          </p:cNvPr>
          <p:cNvSpPr>
            <a:spLocks noGrp="1"/>
          </p:cNvSpPr>
          <p:nvPr>
            <p:ph type="title"/>
          </p:nvPr>
        </p:nvSpPr>
        <p:spPr/>
        <p:txBody>
          <a:bodyPr/>
          <a:lstStyle/>
          <a:p>
            <a:r>
              <a:rPr lang="en-GB" dirty="0"/>
              <a:t>Comparing figures in the </a:t>
            </a:r>
            <a:r>
              <a:rPr lang="en-US" dirty="0"/>
              <a:t>IAMC 1.5°C Scenario Explorer to the SR15</a:t>
            </a:r>
            <a:endParaRPr lang="en-GB" dirty="0"/>
          </a:p>
        </p:txBody>
      </p:sp>
      <p:pic>
        <p:nvPicPr>
          <p:cNvPr id="15" name="Content Placeholder 4">
            <a:extLst>
              <a:ext uri="{FF2B5EF4-FFF2-40B4-BE49-F238E27FC236}">
                <a16:creationId xmlns:a16="http://schemas.microsoft.com/office/drawing/2014/main" id="{E798C063-EB93-8745-B0BC-2D4488D0063E}"/>
              </a:ext>
            </a:extLst>
          </p:cNvPr>
          <p:cNvPicPr>
            <a:picLocks noGrp="1" noChangeAspect="1"/>
          </p:cNvPicPr>
          <p:nvPr>
            <p:ph sz="quarter" idx="24"/>
          </p:nvPr>
        </p:nvPicPr>
        <p:blipFill>
          <a:blip r:embed="rId2"/>
          <a:stretch>
            <a:fillRect/>
          </a:stretch>
        </p:blipFill>
        <p:spPr>
          <a:xfrm>
            <a:off x="921563" y="1978171"/>
            <a:ext cx="7464998" cy="4103687"/>
          </a:xfrm>
        </p:spPr>
      </p:pic>
      <p:sp>
        <p:nvSpPr>
          <p:cNvPr id="4" name="Textplatzhalter 3">
            <a:extLst>
              <a:ext uri="{FF2B5EF4-FFF2-40B4-BE49-F238E27FC236}">
                <a16:creationId xmlns:a16="http://schemas.microsoft.com/office/drawing/2014/main" id="{C3C391F3-925C-B949-A9EB-BD206BF59AB6}"/>
              </a:ext>
            </a:extLst>
          </p:cNvPr>
          <p:cNvSpPr>
            <a:spLocks noGrp="1"/>
          </p:cNvSpPr>
          <p:nvPr>
            <p:ph type="body" sz="quarter" idx="23"/>
          </p:nvPr>
        </p:nvSpPr>
        <p:spPr/>
        <p:txBody>
          <a:bodyPr/>
          <a:lstStyle/>
          <a:p>
            <a:r>
              <a:rPr lang="en-GB" dirty="0"/>
              <a:t>Range of assumptions in the predefined Scenario Explorer workspace and the SR15 (Figure 2.4, page 111)</a:t>
            </a:r>
          </a:p>
        </p:txBody>
      </p:sp>
      <p:sp>
        <p:nvSpPr>
          <p:cNvPr id="3" name="Textplatzhalter 2">
            <a:extLst>
              <a:ext uri="{FF2B5EF4-FFF2-40B4-BE49-F238E27FC236}">
                <a16:creationId xmlns:a16="http://schemas.microsoft.com/office/drawing/2014/main" id="{02188EFB-2ED7-3A40-88BC-E40F9E7B4681}"/>
              </a:ext>
            </a:extLst>
          </p:cNvPr>
          <p:cNvSpPr>
            <a:spLocks noGrp="1"/>
          </p:cNvSpPr>
          <p:nvPr>
            <p:ph type="body" sz="quarter" idx="12"/>
          </p:nvPr>
        </p:nvSpPr>
        <p:spPr/>
        <p:txBody>
          <a:bodyPr/>
          <a:lstStyle/>
          <a:p>
            <a:r>
              <a:rPr lang="en-US" dirty="0"/>
              <a:t>Socio-economic drivers across 1.5°C pathways in the Scenario Explorer and the SR15 </a:t>
            </a:r>
            <a:r>
              <a:rPr lang="en-US" sz="2000" dirty="0"/>
              <a:t>(Figure 2.4)</a:t>
            </a:r>
            <a:endParaRPr lang="en-GB" sz="2000" dirty="0"/>
          </a:p>
        </p:txBody>
      </p:sp>
      <p:sp>
        <p:nvSpPr>
          <p:cNvPr id="5" name="Fußzeilenplatzhalter 4">
            <a:extLst>
              <a:ext uri="{FF2B5EF4-FFF2-40B4-BE49-F238E27FC236}">
                <a16:creationId xmlns:a16="http://schemas.microsoft.com/office/drawing/2014/main" id="{AC6A463A-C52C-4B4A-A570-2F675A95FC86}"/>
              </a:ext>
            </a:extLst>
          </p:cNvPr>
          <p:cNvSpPr>
            <a:spLocks noGrp="1"/>
          </p:cNvSpPr>
          <p:nvPr>
            <p:ph type="ftr" sz="quarter" idx="26"/>
          </p:nvPr>
        </p:nvSpPr>
        <p:spPr/>
        <p:txBody>
          <a:bodyPr/>
          <a:lstStyle/>
          <a:p>
            <a:r>
              <a:rPr lang="en-GB" noProof="0"/>
              <a:t>Open-Source Energy System Modeling, Lecture 3</a:t>
            </a:r>
            <a:endParaRPr lang="en-GB" noProof="0" dirty="0"/>
          </a:p>
        </p:txBody>
      </p:sp>
      <p:sp>
        <p:nvSpPr>
          <p:cNvPr id="6" name="Foliennummernplatzhalter 5">
            <a:extLst>
              <a:ext uri="{FF2B5EF4-FFF2-40B4-BE49-F238E27FC236}">
                <a16:creationId xmlns:a16="http://schemas.microsoft.com/office/drawing/2014/main" id="{01C19557-D91E-D74E-9792-2E56002B6A44}"/>
              </a:ext>
            </a:extLst>
          </p:cNvPr>
          <p:cNvSpPr>
            <a:spLocks noGrp="1"/>
          </p:cNvSpPr>
          <p:nvPr>
            <p:ph type="sldNum" sz="quarter" idx="27"/>
          </p:nvPr>
        </p:nvSpPr>
        <p:spPr/>
        <p:txBody>
          <a:bodyPr/>
          <a:lstStyle/>
          <a:p>
            <a:fld id="{838B0777-827F-8D42-90B1-61394C340E65}" type="slidenum">
              <a:rPr lang="en-GB" noProof="0" smtClean="0"/>
              <a:pPr/>
              <a:t>35</a:t>
            </a:fld>
            <a:endParaRPr lang="en-GB" noProof="0"/>
          </a:p>
        </p:txBody>
      </p:sp>
      <p:grpSp>
        <p:nvGrpSpPr>
          <p:cNvPr id="17" name="Gruppieren 16">
            <a:extLst>
              <a:ext uri="{FF2B5EF4-FFF2-40B4-BE49-F238E27FC236}">
                <a16:creationId xmlns:a16="http://schemas.microsoft.com/office/drawing/2014/main" id="{81A4B4AC-A71A-2445-A34F-FCCD2942C418}"/>
              </a:ext>
            </a:extLst>
          </p:cNvPr>
          <p:cNvGrpSpPr/>
          <p:nvPr/>
        </p:nvGrpSpPr>
        <p:grpSpPr>
          <a:xfrm>
            <a:off x="6384032" y="1628800"/>
            <a:ext cx="5493018" cy="4392476"/>
            <a:chOff x="2481703" y="1354313"/>
            <a:chExt cx="6204260" cy="4460128"/>
          </a:xfrm>
        </p:grpSpPr>
        <p:sp>
          <p:nvSpPr>
            <p:cNvPr id="16" name="Rechteck 15">
              <a:extLst>
                <a:ext uri="{FF2B5EF4-FFF2-40B4-BE49-F238E27FC236}">
                  <a16:creationId xmlns:a16="http://schemas.microsoft.com/office/drawing/2014/main" id="{D9BB8DE0-C015-AC48-B6BD-A6C21BC01916}"/>
                </a:ext>
              </a:extLst>
            </p:cNvPr>
            <p:cNvSpPr/>
            <p:nvPr/>
          </p:nvSpPr>
          <p:spPr>
            <a:xfrm>
              <a:off x="2481703" y="1354313"/>
              <a:ext cx="6204260" cy="4448135"/>
            </a:xfrm>
            <a:prstGeom prst="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nhaltsplatzhalter 7">
              <a:extLst>
                <a:ext uri="{FF2B5EF4-FFF2-40B4-BE49-F238E27FC236}">
                  <a16:creationId xmlns:a16="http://schemas.microsoft.com/office/drawing/2014/main" id="{E44AC238-1ECB-E143-B191-9A849B2A71BD}"/>
                </a:ext>
              </a:extLst>
            </p:cNvPr>
            <p:cNvPicPr>
              <a:picLocks noChangeAspect="1"/>
            </p:cNvPicPr>
            <p:nvPr/>
          </p:nvPicPr>
          <p:blipFill>
            <a:blip r:embed="rId3"/>
            <a:stretch>
              <a:fillRect/>
            </a:stretch>
          </p:blipFill>
          <p:spPr>
            <a:xfrm>
              <a:off x="2584458" y="1453970"/>
              <a:ext cx="6013939" cy="4360471"/>
            </a:xfrm>
            <a:prstGeom prst="rect">
              <a:avLst/>
            </a:prstGeom>
            <a:noFill/>
            <a:ln w="9525">
              <a:noFill/>
              <a:miter lim="800000"/>
              <a:headEnd/>
              <a:tailEnd/>
            </a:ln>
          </p:spPr>
        </p:pic>
      </p:grpSp>
      <p:sp>
        <p:nvSpPr>
          <p:cNvPr id="13" name="Datumsplatzhalter 12">
            <a:extLst>
              <a:ext uri="{FF2B5EF4-FFF2-40B4-BE49-F238E27FC236}">
                <a16:creationId xmlns:a16="http://schemas.microsoft.com/office/drawing/2014/main" id="{228014A4-0577-D64C-8DCF-3F1BF9F546C9}"/>
              </a:ext>
            </a:extLst>
          </p:cNvPr>
          <p:cNvSpPr>
            <a:spLocks noGrp="1"/>
          </p:cNvSpPr>
          <p:nvPr>
            <p:ph type="dt" sz="half" idx="25"/>
          </p:nvPr>
        </p:nvSpPr>
        <p:spPr/>
        <p:txBody>
          <a:bodyPr/>
          <a:lstStyle/>
          <a:p>
            <a:r>
              <a:rPr lang="de-AT"/>
              <a:t>Daniel Huppmann</a:t>
            </a:r>
            <a:endParaRPr lang="hr-HR" dirty="0"/>
          </a:p>
        </p:txBody>
      </p:sp>
    </p:spTree>
    <p:extLst>
      <p:ext uri="{BB962C8B-B14F-4D97-AF65-F5344CB8AC3E}">
        <p14:creationId xmlns:p14="http://schemas.microsoft.com/office/powerpoint/2010/main" val="45759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a:extLst>
              <a:ext uri="{FF2B5EF4-FFF2-40B4-BE49-F238E27FC236}">
                <a16:creationId xmlns:a16="http://schemas.microsoft.com/office/drawing/2014/main" id="{8F2D9991-A3C1-3C4A-B428-2B75A4BD4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22961" y="2307121"/>
            <a:ext cx="5577695" cy="1193887"/>
          </a:xfrm>
          <a:prstGeom prst="rect">
            <a:avLst/>
          </a:prstGeom>
          <a:noFill/>
          <a:ln w="9525">
            <a:noFill/>
            <a:miter lim="800000"/>
            <a:headEnd/>
            <a:tailEnd/>
          </a:ln>
        </p:spPr>
      </p:pic>
      <p:sp>
        <p:nvSpPr>
          <p:cNvPr id="14" name="Titel 13">
            <a:extLst>
              <a:ext uri="{FF2B5EF4-FFF2-40B4-BE49-F238E27FC236}">
                <a16:creationId xmlns:a16="http://schemas.microsoft.com/office/drawing/2014/main" id="{A60748EB-F30D-1847-80A1-309AEBD42E3D}"/>
              </a:ext>
            </a:extLst>
          </p:cNvPr>
          <p:cNvSpPr>
            <a:spLocks noGrp="1"/>
          </p:cNvSpPr>
          <p:nvPr>
            <p:ph type="title"/>
          </p:nvPr>
        </p:nvSpPr>
        <p:spPr/>
        <p:txBody>
          <a:bodyPr/>
          <a:lstStyle/>
          <a:p>
            <a:r>
              <a:rPr lang="en-GB" dirty="0"/>
              <a:t>The </a:t>
            </a:r>
            <a:r>
              <a:rPr lang="en-GB" i="1" dirty="0" err="1"/>
              <a:t>pyam</a:t>
            </a:r>
            <a:r>
              <a:rPr lang="en-GB" dirty="0"/>
              <a:t> package for IAM analysis &amp; visualization</a:t>
            </a:r>
          </a:p>
        </p:txBody>
      </p:sp>
      <p:sp>
        <p:nvSpPr>
          <p:cNvPr id="15" name="Inhaltsplatzhalter 14">
            <a:extLst>
              <a:ext uri="{FF2B5EF4-FFF2-40B4-BE49-F238E27FC236}">
                <a16:creationId xmlns:a16="http://schemas.microsoft.com/office/drawing/2014/main" id="{CF127038-0511-D048-BFF8-93839E8094A0}"/>
              </a:ext>
            </a:extLst>
          </p:cNvPr>
          <p:cNvSpPr>
            <a:spLocks noGrp="1"/>
          </p:cNvSpPr>
          <p:nvPr>
            <p:ph idx="1"/>
          </p:nvPr>
        </p:nvSpPr>
        <p:spPr/>
        <p:txBody>
          <a:bodyPr>
            <a:normAutofit/>
          </a:bodyPr>
          <a:lstStyle/>
          <a:p>
            <a:r>
              <a:rPr lang="en-GB" dirty="0"/>
              <a:t>Harmonization and visualization of emissions pathways in IAMs</a:t>
            </a:r>
          </a:p>
          <a:p>
            <a:pPr lvl="1"/>
            <a:r>
              <a:rPr lang="en-GB" sz="2000" i="1" dirty="0" err="1"/>
              <a:t>aneris</a:t>
            </a:r>
            <a:r>
              <a:rPr lang="en-GB" sz="2000" dirty="0"/>
              <a:t> for IAM harmonization: </a:t>
            </a:r>
            <a:r>
              <a:rPr lang="en-GB" sz="2000" dirty="0">
                <a:hlinkClick r:id="rId4"/>
              </a:rPr>
              <a:t>software.ene.iiasa.ac.at/aneris</a:t>
            </a:r>
            <a:endParaRPr lang="en-GB" sz="2000" dirty="0"/>
          </a:p>
          <a:p>
            <a:pPr lvl="1"/>
            <a:r>
              <a:rPr lang="en-GB" sz="2000" i="1" dirty="0" err="1"/>
              <a:t>pyam</a:t>
            </a:r>
            <a:r>
              <a:rPr lang="en-GB" sz="2000" dirty="0"/>
              <a:t> for plotting &amp; visualization</a:t>
            </a:r>
          </a:p>
          <a:p>
            <a:pPr marL="266700" lvl="2" indent="0">
              <a:buNone/>
            </a:pPr>
            <a:r>
              <a:rPr lang="en-GB" sz="1800" dirty="0"/>
              <a:t>Scientific reference:</a:t>
            </a:r>
          </a:p>
          <a:p>
            <a:pPr marL="357187" lvl="3" indent="0">
              <a:buNone/>
            </a:pPr>
            <a:r>
              <a:rPr lang="en-GB" sz="1700" dirty="0"/>
              <a:t>Matthew J. Gidden et al. (2018) A methodology and</a:t>
            </a:r>
            <a:br>
              <a:rPr lang="en-GB" sz="1700" dirty="0"/>
            </a:br>
            <a:r>
              <a:rPr lang="en-GB" sz="1700" dirty="0"/>
              <a:t>implementation of automated emissions harmonization for use in IAMs.</a:t>
            </a:r>
            <a:br>
              <a:rPr lang="en-GB" sz="1700" dirty="0"/>
            </a:br>
            <a:r>
              <a:rPr lang="en-GB" sz="1700" i="1" dirty="0"/>
              <a:t>Environmental Modelling &amp; Software </a:t>
            </a:r>
            <a:r>
              <a:rPr lang="en-GB" sz="1700" dirty="0"/>
              <a:t>105:187-200. doi: </a:t>
            </a:r>
            <a:r>
              <a:rPr lang="en-GB" sz="1700" dirty="0">
                <a:hlinkClick r:id="rId5" tooltip="Persistent link using digital object identifier"/>
              </a:rPr>
              <a:t>10.1016/j.envsoft.2018.04.002</a:t>
            </a:r>
            <a:endParaRPr lang="en-GB" dirty="0"/>
          </a:p>
          <a:p>
            <a:r>
              <a:rPr lang="en-GB" dirty="0"/>
              <a:t>Scenario assessment for the IPCC “Special Report on 1.5°C” (SR15)</a:t>
            </a:r>
          </a:p>
          <a:p>
            <a:pPr lvl="1"/>
            <a:r>
              <a:rPr lang="en-GB" sz="2000" dirty="0"/>
              <a:t>Completeness checks, data consistency validation, categorization</a:t>
            </a:r>
          </a:p>
          <a:p>
            <a:pPr lvl="1"/>
            <a:r>
              <a:rPr lang="en-GB" sz="2000" dirty="0"/>
              <a:t>Statistical analysis on filtered data and plotting figures for report</a:t>
            </a:r>
          </a:p>
          <a:p>
            <a:pPr lvl="1"/>
            <a:r>
              <a:rPr lang="en-GB" sz="2000" dirty="0"/>
              <a:t>Assessment and figures published together</a:t>
            </a:r>
            <a:br>
              <a:rPr lang="en-GB" sz="2000" dirty="0"/>
            </a:br>
            <a:r>
              <a:rPr lang="en-GB" sz="2000" dirty="0"/>
              <a:t>with the full report for transparency and reproducibility</a:t>
            </a:r>
          </a:p>
          <a:p>
            <a:pPr lvl="4"/>
            <a:endParaRPr lang="en-GB" dirty="0"/>
          </a:p>
          <a:p>
            <a:pPr lvl="1"/>
            <a:r>
              <a:rPr lang="en-GB" dirty="0"/>
              <a:t>Implemented using best-practice of open, collaborative scientific software development</a:t>
            </a:r>
          </a:p>
        </p:txBody>
      </p:sp>
      <p:sp>
        <p:nvSpPr>
          <p:cNvPr id="16" name="Textplatzhalter 15">
            <a:extLst>
              <a:ext uri="{FF2B5EF4-FFF2-40B4-BE49-F238E27FC236}">
                <a16:creationId xmlns:a16="http://schemas.microsoft.com/office/drawing/2014/main" id="{49767C40-1457-A747-B356-8C3DAC59CB01}"/>
              </a:ext>
            </a:extLst>
          </p:cNvPr>
          <p:cNvSpPr>
            <a:spLocks noGrp="1"/>
          </p:cNvSpPr>
          <p:nvPr>
            <p:ph type="body" sz="quarter" idx="12"/>
          </p:nvPr>
        </p:nvSpPr>
        <p:spPr/>
        <p:txBody>
          <a:bodyPr/>
          <a:lstStyle/>
          <a:p>
            <a:r>
              <a:rPr lang="en-GB" dirty="0"/>
              <a:t>Joining forces across applications to develop a Python package </a:t>
            </a:r>
          </a:p>
        </p:txBody>
      </p:sp>
      <p:sp>
        <p:nvSpPr>
          <p:cNvPr id="2" name="Fußzeilenplatzhalter 1">
            <a:extLst>
              <a:ext uri="{FF2B5EF4-FFF2-40B4-BE49-F238E27FC236}">
                <a16:creationId xmlns:a16="http://schemas.microsoft.com/office/drawing/2014/main" id="{5477C44E-C328-1841-A156-5DAEDAE29399}"/>
              </a:ext>
            </a:extLst>
          </p:cNvPr>
          <p:cNvSpPr>
            <a:spLocks noGrp="1"/>
          </p:cNvSpPr>
          <p:nvPr>
            <p:ph type="ftr" sz="quarter" idx="14"/>
          </p:nvPr>
        </p:nvSpPr>
        <p:spPr/>
        <p:txBody>
          <a:bodyPr/>
          <a:lstStyle/>
          <a:p>
            <a:r>
              <a:rPr lang="en-GB"/>
              <a:t>Open-Source Energy System Modeling, Lecture 3</a:t>
            </a:r>
            <a:endParaRPr lang="en-GB" dirty="0"/>
          </a:p>
        </p:txBody>
      </p:sp>
      <p:sp>
        <p:nvSpPr>
          <p:cNvPr id="3" name="Datumsplatzhalter 2">
            <a:extLst>
              <a:ext uri="{FF2B5EF4-FFF2-40B4-BE49-F238E27FC236}">
                <a16:creationId xmlns:a16="http://schemas.microsoft.com/office/drawing/2014/main" id="{38F1C892-582D-F247-B847-3903A27E7B00}"/>
              </a:ext>
            </a:extLst>
          </p:cNvPr>
          <p:cNvSpPr>
            <a:spLocks noGrp="1"/>
          </p:cNvSpPr>
          <p:nvPr>
            <p:ph type="dt" sz="half" idx="13"/>
          </p:nvPr>
        </p:nvSpPr>
        <p:spPr/>
        <p:txBody>
          <a:bodyPr/>
          <a:lstStyle/>
          <a:p>
            <a:r>
              <a:rPr lang="de-AT"/>
              <a:t>Daniel Huppmann</a:t>
            </a:r>
            <a:endParaRPr lang="hr-HR" dirty="0"/>
          </a:p>
        </p:txBody>
      </p:sp>
      <p:sp>
        <p:nvSpPr>
          <p:cNvPr id="4" name="Foliennummernplatzhalter 3">
            <a:extLst>
              <a:ext uri="{FF2B5EF4-FFF2-40B4-BE49-F238E27FC236}">
                <a16:creationId xmlns:a16="http://schemas.microsoft.com/office/drawing/2014/main" id="{EE210FCA-91A5-2147-9130-E3C3AEC777C8}"/>
              </a:ext>
            </a:extLst>
          </p:cNvPr>
          <p:cNvSpPr>
            <a:spLocks noGrp="1"/>
          </p:cNvSpPr>
          <p:nvPr>
            <p:ph type="sldNum" sz="quarter" idx="15"/>
          </p:nvPr>
        </p:nvSpPr>
        <p:spPr/>
        <p:txBody>
          <a:bodyPr/>
          <a:lstStyle/>
          <a:p>
            <a:fld id="{7F5633C8-4A1E-AE41-9551-4706842F4652}" type="slidenum">
              <a:rPr lang="uk-UA" smtClean="0"/>
              <a:pPr/>
              <a:t>36</a:t>
            </a:fld>
            <a:endParaRPr lang="uk-UA" dirty="0"/>
          </a:p>
        </p:txBody>
      </p:sp>
      <p:pic>
        <p:nvPicPr>
          <p:cNvPr id="7" name="Grafik 6">
            <a:extLst>
              <a:ext uri="{FF2B5EF4-FFF2-40B4-BE49-F238E27FC236}">
                <a16:creationId xmlns:a16="http://schemas.microsoft.com/office/drawing/2014/main" id="{6F4F7338-C27B-1F44-9C36-6F87DCAB52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8408" y="4580058"/>
            <a:ext cx="2322918" cy="1297214"/>
          </a:xfrm>
          <a:prstGeom prst="rect">
            <a:avLst/>
          </a:prstGeom>
        </p:spPr>
      </p:pic>
    </p:spTree>
    <p:extLst>
      <p:ext uri="{BB962C8B-B14F-4D97-AF65-F5344CB8AC3E}">
        <p14:creationId xmlns:p14="http://schemas.microsoft.com/office/powerpoint/2010/main" val="128284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fade">
                                      <p:cBhvr>
                                        <p:cTn id="16" dur="500"/>
                                        <p:tgtEl>
                                          <p:spTgt spid="1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fade">
                                      <p:cBhvr>
                                        <p:cTn id="19" dur="500"/>
                                        <p:tgtEl>
                                          <p:spTgt spid="1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fade">
                                      <p:cBhvr>
                                        <p:cTn id="27" dur="500"/>
                                        <p:tgtEl>
                                          <p:spTgt spid="15">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xEl>
                                              <p:pRg st="6" end="6"/>
                                            </p:txEl>
                                          </p:spTgt>
                                        </p:tgtEl>
                                        <p:attrNameLst>
                                          <p:attrName>style.visibility</p:attrName>
                                        </p:attrNameLst>
                                      </p:cBhvr>
                                      <p:to>
                                        <p:strVal val="visible"/>
                                      </p:to>
                                    </p:set>
                                    <p:animEffect transition="in" filter="fade">
                                      <p:cBhvr>
                                        <p:cTn id="30" dur="500"/>
                                        <p:tgtEl>
                                          <p:spTgt spid="15">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xEl>
                                              <p:pRg st="7" end="7"/>
                                            </p:txEl>
                                          </p:spTgt>
                                        </p:tgtEl>
                                        <p:attrNameLst>
                                          <p:attrName>style.visibility</p:attrName>
                                        </p:attrNameLst>
                                      </p:cBhvr>
                                      <p:to>
                                        <p:strVal val="visible"/>
                                      </p:to>
                                    </p:set>
                                    <p:animEffect transition="in" filter="fade">
                                      <p:cBhvr>
                                        <p:cTn id="33" dur="500"/>
                                        <p:tgtEl>
                                          <p:spTgt spid="15">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xEl>
                                              <p:pRg st="8" end="8"/>
                                            </p:txEl>
                                          </p:spTgt>
                                        </p:tgtEl>
                                        <p:attrNameLst>
                                          <p:attrName>style.visibility</p:attrName>
                                        </p:attrNameLst>
                                      </p:cBhvr>
                                      <p:to>
                                        <p:strVal val="visible"/>
                                      </p:to>
                                    </p:set>
                                    <p:animEffect transition="in" filter="fade">
                                      <p:cBhvr>
                                        <p:cTn id="36" dur="500"/>
                                        <p:tgtEl>
                                          <p:spTgt spid="15">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xEl>
                                              <p:pRg st="10" end="10"/>
                                            </p:txEl>
                                          </p:spTgt>
                                        </p:tgtEl>
                                        <p:attrNameLst>
                                          <p:attrName>style.visibility</p:attrName>
                                        </p:attrNameLst>
                                      </p:cBhvr>
                                      <p:to>
                                        <p:strVal val="visible"/>
                                      </p:to>
                                    </p:set>
                                    <p:animEffect transition="in" filter="fade">
                                      <p:cBhvr>
                                        <p:cTn id="41" dur="500"/>
                                        <p:tgtEl>
                                          <p:spTgt spid="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B485355-88BC-3347-9E42-94E350219716}"/>
              </a:ext>
            </a:extLst>
          </p:cNvPr>
          <p:cNvSpPr>
            <a:spLocks noGrp="1"/>
          </p:cNvSpPr>
          <p:nvPr>
            <p:ph type="title"/>
          </p:nvPr>
        </p:nvSpPr>
        <p:spPr/>
        <p:txBody>
          <a:bodyPr/>
          <a:lstStyle/>
          <a:p>
            <a:r>
              <a:rPr lang="en-GB"/>
              <a:t>Scenario assessment for the IPCC</a:t>
            </a:r>
            <a:endParaRPr lang="en-GB" dirty="0"/>
          </a:p>
        </p:txBody>
      </p:sp>
      <p:pic>
        <p:nvPicPr>
          <p:cNvPr id="9" name="Inhaltsplatzhalter 8">
            <a:extLst>
              <a:ext uri="{FF2B5EF4-FFF2-40B4-BE49-F238E27FC236}">
                <a16:creationId xmlns:a16="http://schemas.microsoft.com/office/drawing/2014/main" id="{9E37CE73-A4C6-2E42-905B-54C5D2AE81A1}"/>
              </a:ext>
            </a:extLst>
          </p:cNvPr>
          <p:cNvPicPr>
            <a:picLocks noGrp="1" noChangeAspect="1"/>
          </p:cNvPicPr>
          <p:nvPr>
            <p:ph sz="quarter" idx="24"/>
          </p:nvPr>
        </p:nvPicPr>
        <p:blipFill>
          <a:blip r:embed="rId2"/>
          <a:stretch>
            <a:fillRect/>
          </a:stretch>
        </p:blipFill>
        <p:spPr>
          <a:xfrm>
            <a:off x="3046347" y="1989138"/>
            <a:ext cx="6386644" cy="4103687"/>
          </a:xfrm>
        </p:spPr>
      </p:pic>
      <p:sp>
        <p:nvSpPr>
          <p:cNvPr id="10" name="Textplatzhalter 9">
            <a:extLst>
              <a:ext uri="{FF2B5EF4-FFF2-40B4-BE49-F238E27FC236}">
                <a16:creationId xmlns:a16="http://schemas.microsoft.com/office/drawing/2014/main" id="{D4C6E94F-4642-0B43-820A-50CD26D8760F}"/>
              </a:ext>
            </a:extLst>
          </p:cNvPr>
          <p:cNvSpPr>
            <a:spLocks noGrp="1"/>
          </p:cNvSpPr>
          <p:nvPr>
            <p:ph type="body" sz="quarter" idx="23"/>
          </p:nvPr>
        </p:nvSpPr>
        <p:spPr/>
        <p:txBody>
          <a:bodyPr/>
          <a:lstStyle/>
          <a:p>
            <a:r>
              <a:rPr lang="en-GB"/>
              <a:t>See all notebooks in a rendered format at </a:t>
            </a:r>
            <a:r>
              <a:rPr lang="en-GB">
                <a:hlinkClick r:id="rId3"/>
              </a:rPr>
              <a:t>data.ene.iiasa.ac.at/sr15_scenario_analysis</a:t>
            </a:r>
            <a:endParaRPr lang="en-GB"/>
          </a:p>
          <a:p>
            <a:endParaRPr lang="en-GB" dirty="0"/>
          </a:p>
        </p:txBody>
      </p:sp>
      <p:sp>
        <p:nvSpPr>
          <p:cNvPr id="3" name="Textplatzhalter 2">
            <a:extLst>
              <a:ext uri="{FF2B5EF4-FFF2-40B4-BE49-F238E27FC236}">
                <a16:creationId xmlns:a16="http://schemas.microsoft.com/office/drawing/2014/main" id="{6759AA39-BBD5-3743-B89D-FB9397F48A73}"/>
              </a:ext>
            </a:extLst>
          </p:cNvPr>
          <p:cNvSpPr>
            <a:spLocks noGrp="1"/>
          </p:cNvSpPr>
          <p:nvPr>
            <p:ph type="body" sz="quarter" idx="12"/>
          </p:nvPr>
        </p:nvSpPr>
        <p:spPr/>
        <p:txBody>
          <a:bodyPr/>
          <a:lstStyle/>
          <a:p>
            <a:r>
              <a:rPr lang="en-GB"/>
              <a:t>The scenario validation, categorization by warming outcome,</a:t>
            </a:r>
            <a:br>
              <a:rPr lang="en-GB"/>
            </a:br>
            <a:r>
              <a:rPr lang="en-GB"/>
              <a:t>and many SR15 tables and figures were implemented with pyam</a:t>
            </a:r>
            <a:endParaRPr lang="en-GB" dirty="0"/>
          </a:p>
        </p:txBody>
      </p:sp>
      <p:sp>
        <p:nvSpPr>
          <p:cNvPr id="2" name="Datumsplatzhalter 1">
            <a:extLst>
              <a:ext uri="{FF2B5EF4-FFF2-40B4-BE49-F238E27FC236}">
                <a16:creationId xmlns:a16="http://schemas.microsoft.com/office/drawing/2014/main" id="{42CFB1CE-8833-2240-ADD3-EDBCAC853380}"/>
              </a:ext>
            </a:extLst>
          </p:cNvPr>
          <p:cNvSpPr>
            <a:spLocks noGrp="1"/>
          </p:cNvSpPr>
          <p:nvPr>
            <p:ph type="dt" sz="half" idx="25"/>
          </p:nvPr>
        </p:nvSpPr>
        <p:spPr/>
        <p:txBody>
          <a:bodyPr/>
          <a:lstStyle/>
          <a:p>
            <a:r>
              <a:rPr lang="de-AT" noProof="0"/>
              <a:t>Daniel Huppmann</a:t>
            </a:r>
            <a:endParaRPr lang="en-GB" noProof="0"/>
          </a:p>
        </p:txBody>
      </p:sp>
      <p:sp>
        <p:nvSpPr>
          <p:cNvPr id="5" name="Fußzeilenplatzhalter 4">
            <a:extLst>
              <a:ext uri="{FF2B5EF4-FFF2-40B4-BE49-F238E27FC236}">
                <a16:creationId xmlns:a16="http://schemas.microsoft.com/office/drawing/2014/main" id="{6418A313-7CC9-2642-ACD2-16687D2BB096}"/>
              </a:ext>
            </a:extLst>
          </p:cNvPr>
          <p:cNvSpPr>
            <a:spLocks noGrp="1"/>
          </p:cNvSpPr>
          <p:nvPr>
            <p:ph type="ftr" sz="quarter" idx="26"/>
          </p:nvPr>
        </p:nvSpPr>
        <p:spPr/>
        <p:txBody>
          <a:bodyPr/>
          <a:lstStyle/>
          <a:p>
            <a:r>
              <a:rPr lang="en-GB"/>
              <a:t>Open-Source Energy System Modeling, Lecture 3</a:t>
            </a:r>
            <a:endParaRPr lang="en-GB" dirty="0"/>
          </a:p>
        </p:txBody>
      </p:sp>
      <p:sp>
        <p:nvSpPr>
          <p:cNvPr id="6" name="Foliennummernplatzhalter 5">
            <a:extLst>
              <a:ext uri="{FF2B5EF4-FFF2-40B4-BE49-F238E27FC236}">
                <a16:creationId xmlns:a16="http://schemas.microsoft.com/office/drawing/2014/main" id="{CE9460D1-A316-414A-A0D8-5E976C226B23}"/>
              </a:ext>
            </a:extLst>
          </p:cNvPr>
          <p:cNvSpPr>
            <a:spLocks noGrp="1"/>
          </p:cNvSpPr>
          <p:nvPr>
            <p:ph type="sldNum" sz="quarter" idx="27"/>
          </p:nvPr>
        </p:nvSpPr>
        <p:spPr/>
        <p:txBody>
          <a:bodyPr/>
          <a:lstStyle/>
          <a:p>
            <a:fld id="{838B0777-827F-8D42-90B1-61394C340E65}" type="slidenum">
              <a:rPr lang="en-GB" smtClean="0"/>
              <a:pPr/>
              <a:t>37</a:t>
            </a:fld>
            <a:endParaRPr lang="en-GB"/>
          </a:p>
        </p:txBody>
      </p:sp>
    </p:spTree>
    <p:extLst>
      <p:ext uri="{BB962C8B-B14F-4D97-AF65-F5344CB8AC3E}">
        <p14:creationId xmlns:p14="http://schemas.microsoft.com/office/powerpoint/2010/main" val="44810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B485355-88BC-3347-9E42-94E350219716}"/>
              </a:ext>
            </a:extLst>
          </p:cNvPr>
          <p:cNvSpPr>
            <a:spLocks noGrp="1"/>
          </p:cNvSpPr>
          <p:nvPr>
            <p:ph type="title"/>
          </p:nvPr>
        </p:nvSpPr>
        <p:spPr/>
        <p:txBody>
          <a:bodyPr/>
          <a:lstStyle/>
          <a:p>
            <a:r>
              <a:rPr lang="en-GB"/>
              <a:t>Scenario assessment for the IPCC</a:t>
            </a:r>
            <a:endParaRPr lang="en-GB" dirty="0"/>
          </a:p>
        </p:txBody>
      </p:sp>
      <p:pic>
        <p:nvPicPr>
          <p:cNvPr id="11" name="Inhaltsplatzhalter 10">
            <a:extLst>
              <a:ext uri="{FF2B5EF4-FFF2-40B4-BE49-F238E27FC236}">
                <a16:creationId xmlns:a16="http://schemas.microsoft.com/office/drawing/2014/main" id="{ED2BDB6D-1AD9-6248-B883-8C5B656E7423}"/>
              </a:ext>
            </a:extLst>
          </p:cNvPr>
          <p:cNvPicPr>
            <a:picLocks noGrp="1" noChangeAspect="1"/>
          </p:cNvPicPr>
          <p:nvPr>
            <p:ph sz="quarter" idx="24"/>
          </p:nvPr>
        </p:nvPicPr>
        <p:blipFill>
          <a:blip r:embed="rId2"/>
          <a:stretch>
            <a:fillRect/>
          </a:stretch>
        </p:blipFill>
        <p:spPr>
          <a:xfrm>
            <a:off x="3207593" y="1989138"/>
            <a:ext cx="6064152" cy="4103687"/>
          </a:xfrm>
        </p:spPr>
      </p:pic>
      <p:sp>
        <p:nvSpPr>
          <p:cNvPr id="10" name="Textplatzhalter 9">
            <a:extLst>
              <a:ext uri="{FF2B5EF4-FFF2-40B4-BE49-F238E27FC236}">
                <a16:creationId xmlns:a16="http://schemas.microsoft.com/office/drawing/2014/main" id="{D4C6E94F-4642-0B43-820A-50CD26D8760F}"/>
              </a:ext>
            </a:extLst>
          </p:cNvPr>
          <p:cNvSpPr>
            <a:spLocks noGrp="1"/>
          </p:cNvSpPr>
          <p:nvPr>
            <p:ph type="body" sz="quarter" idx="23"/>
          </p:nvPr>
        </p:nvSpPr>
        <p:spPr/>
        <p:txBody>
          <a:bodyPr/>
          <a:lstStyle/>
          <a:p>
            <a:r>
              <a:rPr lang="en-GB"/>
              <a:t>See all notebooks in a rendered format at </a:t>
            </a:r>
            <a:r>
              <a:rPr lang="en-GB">
                <a:hlinkClick r:id="rId3"/>
              </a:rPr>
              <a:t>data.ene.iiasa.ac.at/sr15_scenario_analysis</a:t>
            </a:r>
            <a:endParaRPr lang="en-GB"/>
          </a:p>
          <a:p>
            <a:endParaRPr lang="en-GB" dirty="0"/>
          </a:p>
        </p:txBody>
      </p:sp>
      <p:sp>
        <p:nvSpPr>
          <p:cNvPr id="3" name="Textplatzhalter 2">
            <a:extLst>
              <a:ext uri="{FF2B5EF4-FFF2-40B4-BE49-F238E27FC236}">
                <a16:creationId xmlns:a16="http://schemas.microsoft.com/office/drawing/2014/main" id="{6759AA39-BBD5-3743-B89D-FB9397F48A73}"/>
              </a:ext>
            </a:extLst>
          </p:cNvPr>
          <p:cNvSpPr>
            <a:spLocks noGrp="1"/>
          </p:cNvSpPr>
          <p:nvPr>
            <p:ph type="body" sz="quarter" idx="12"/>
          </p:nvPr>
        </p:nvSpPr>
        <p:spPr/>
        <p:txBody>
          <a:bodyPr/>
          <a:lstStyle/>
          <a:p>
            <a:r>
              <a:rPr lang="en-GB"/>
              <a:t>The scenario validation, categorization by warming outcome,</a:t>
            </a:r>
            <a:br>
              <a:rPr lang="en-GB"/>
            </a:br>
            <a:r>
              <a:rPr lang="en-GB"/>
              <a:t>and many SR15 tables and figures were implemented with pyam</a:t>
            </a:r>
            <a:endParaRPr lang="en-GB" dirty="0"/>
          </a:p>
        </p:txBody>
      </p:sp>
      <p:sp>
        <p:nvSpPr>
          <p:cNvPr id="2" name="Datumsplatzhalter 1">
            <a:extLst>
              <a:ext uri="{FF2B5EF4-FFF2-40B4-BE49-F238E27FC236}">
                <a16:creationId xmlns:a16="http://schemas.microsoft.com/office/drawing/2014/main" id="{D9C11B0D-420F-5449-B2D3-C912C1F9815E}"/>
              </a:ext>
            </a:extLst>
          </p:cNvPr>
          <p:cNvSpPr>
            <a:spLocks noGrp="1"/>
          </p:cNvSpPr>
          <p:nvPr>
            <p:ph type="dt" sz="half" idx="25"/>
          </p:nvPr>
        </p:nvSpPr>
        <p:spPr/>
        <p:txBody>
          <a:bodyPr/>
          <a:lstStyle/>
          <a:p>
            <a:r>
              <a:rPr lang="de-AT" noProof="0"/>
              <a:t>Daniel Huppmann</a:t>
            </a:r>
            <a:endParaRPr lang="en-GB" noProof="0"/>
          </a:p>
        </p:txBody>
      </p:sp>
      <p:sp>
        <p:nvSpPr>
          <p:cNvPr id="5" name="Fußzeilenplatzhalter 4">
            <a:extLst>
              <a:ext uri="{FF2B5EF4-FFF2-40B4-BE49-F238E27FC236}">
                <a16:creationId xmlns:a16="http://schemas.microsoft.com/office/drawing/2014/main" id="{6418A313-7CC9-2642-ACD2-16687D2BB096}"/>
              </a:ext>
            </a:extLst>
          </p:cNvPr>
          <p:cNvSpPr>
            <a:spLocks noGrp="1"/>
          </p:cNvSpPr>
          <p:nvPr>
            <p:ph type="ftr" sz="quarter" idx="26"/>
          </p:nvPr>
        </p:nvSpPr>
        <p:spPr/>
        <p:txBody>
          <a:bodyPr/>
          <a:lstStyle/>
          <a:p>
            <a:r>
              <a:rPr lang="en-GB"/>
              <a:t>Open-Source Energy System Modeling, Lecture 3</a:t>
            </a:r>
            <a:endParaRPr lang="en-GB" dirty="0"/>
          </a:p>
        </p:txBody>
      </p:sp>
      <p:sp>
        <p:nvSpPr>
          <p:cNvPr id="6" name="Foliennummernplatzhalter 5">
            <a:extLst>
              <a:ext uri="{FF2B5EF4-FFF2-40B4-BE49-F238E27FC236}">
                <a16:creationId xmlns:a16="http://schemas.microsoft.com/office/drawing/2014/main" id="{CE9460D1-A316-414A-A0D8-5E976C226B23}"/>
              </a:ext>
            </a:extLst>
          </p:cNvPr>
          <p:cNvSpPr>
            <a:spLocks noGrp="1"/>
          </p:cNvSpPr>
          <p:nvPr>
            <p:ph type="sldNum" sz="quarter" idx="27"/>
          </p:nvPr>
        </p:nvSpPr>
        <p:spPr/>
        <p:txBody>
          <a:bodyPr/>
          <a:lstStyle/>
          <a:p>
            <a:fld id="{838B0777-827F-8D42-90B1-61394C340E65}" type="slidenum">
              <a:rPr lang="en-GB" smtClean="0"/>
              <a:pPr/>
              <a:t>38</a:t>
            </a:fld>
            <a:endParaRPr lang="en-GB"/>
          </a:p>
        </p:txBody>
      </p:sp>
    </p:spTree>
    <p:extLst>
      <p:ext uri="{BB962C8B-B14F-4D97-AF65-F5344CB8AC3E}">
        <p14:creationId xmlns:p14="http://schemas.microsoft.com/office/powerpoint/2010/main" val="74500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5A75442-D68E-7042-9336-F052C370063F}"/>
              </a:ext>
            </a:extLst>
          </p:cNvPr>
          <p:cNvSpPr>
            <a:spLocks noGrp="1"/>
          </p:cNvSpPr>
          <p:nvPr>
            <p:ph type="title"/>
          </p:nvPr>
        </p:nvSpPr>
        <p:spPr/>
        <p:txBody>
          <a:bodyPr/>
          <a:lstStyle/>
          <a:p>
            <a:r>
              <a:rPr lang="en-GB"/>
              <a:t>Distribution of scenario assessments via GitHub</a:t>
            </a:r>
            <a:endParaRPr lang="en-GB" dirty="0"/>
          </a:p>
        </p:txBody>
      </p:sp>
      <p:pic>
        <p:nvPicPr>
          <p:cNvPr id="8" name="Inhaltsplatzhalter 7">
            <a:extLst>
              <a:ext uri="{FF2B5EF4-FFF2-40B4-BE49-F238E27FC236}">
                <a16:creationId xmlns:a16="http://schemas.microsoft.com/office/drawing/2014/main" id="{49AC28E4-8D4C-944E-93DE-D98E647A30E3}"/>
              </a:ext>
            </a:extLst>
          </p:cNvPr>
          <p:cNvPicPr>
            <a:picLocks noGrp="1" noChangeAspect="1"/>
          </p:cNvPicPr>
          <p:nvPr>
            <p:ph sz="quarter" idx="24"/>
          </p:nvPr>
        </p:nvPicPr>
        <p:blipFill>
          <a:blip r:embed="rId2"/>
          <a:stretch>
            <a:fillRect/>
          </a:stretch>
        </p:blipFill>
        <p:spPr>
          <a:xfrm>
            <a:off x="3301715" y="1628775"/>
            <a:ext cx="5875907" cy="4392613"/>
          </a:xfrm>
        </p:spPr>
      </p:pic>
      <p:sp>
        <p:nvSpPr>
          <p:cNvPr id="4" name="Textplatzhalter 3">
            <a:extLst>
              <a:ext uri="{FF2B5EF4-FFF2-40B4-BE49-F238E27FC236}">
                <a16:creationId xmlns:a16="http://schemas.microsoft.com/office/drawing/2014/main" id="{85085C8B-369B-1749-8231-EAE761457B24}"/>
              </a:ext>
            </a:extLst>
          </p:cNvPr>
          <p:cNvSpPr>
            <a:spLocks noGrp="1"/>
          </p:cNvSpPr>
          <p:nvPr>
            <p:ph type="body" sz="quarter" idx="23"/>
          </p:nvPr>
        </p:nvSpPr>
        <p:spPr>
          <a:xfrm>
            <a:off x="2351584" y="6093296"/>
            <a:ext cx="7848872" cy="288032"/>
          </a:xfrm>
          <a:solidFill>
            <a:schemeClr val="bg1">
              <a:lumMod val="85000"/>
            </a:schemeClr>
          </a:solidFill>
          <a:ln w="9525">
            <a:noFill/>
            <a:miter lim="800000"/>
            <a:headEnd/>
            <a:tailEnd/>
          </a:ln>
        </p:spPr>
        <p:txBody>
          <a:bodyPr vert="horz" wrap="square" lIns="0" tIns="0" rIns="0" bIns="0" numCol="1" rtlCol="0" anchor="ctr" anchorCtr="0" compatLnSpc="1">
            <a:prstTxWarp prst="textNoShape">
              <a:avLst/>
            </a:prstTxWarp>
            <a:normAutofit/>
          </a:bodyPr>
          <a:lstStyle/>
          <a:p>
            <a:pPr>
              <a:spcBef>
                <a:spcPct val="20000"/>
              </a:spcBef>
            </a:pPr>
            <a:r>
              <a:rPr lang="en-GB">
                <a:solidFill>
                  <a:schemeClr val="tx1"/>
                </a:solidFill>
                <a:latin typeface="Courier New" panose="02070309020205020404" pitchFamily="49" charset="0"/>
                <a:cs typeface="Courier New" panose="02070309020205020404" pitchFamily="49" charset="0"/>
              </a:rPr>
              <a:t>$ git clone git@github.com:iiasa/ipcc_sr15_scenario_analysis.git</a:t>
            </a:r>
            <a:endParaRPr lang="en-GB" dirty="0">
              <a:solidFill>
                <a:schemeClr val="tx1"/>
              </a:solidFill>
              <a:latin typeface="Courier New" panose="02070309020205020404" pitchFamily="49" charset="0"/>
              <a:cs typeface="Courier New" panose="02070309020205020404" pitchFamily="49" charset="0"/>
            </a:endParaRPr>
          </a:p>
        </p:txBody>
      </p:sp>
      <p:sp>
        <p:nvSpPr>
          <p:cNvPr id="3" name="Textplatzhalter 2">
            <a:extLst>
              <a:ext uri="{FF2B5EF4-FFF2-40B4-BE49-F238E27FC236}">
                <a16:creationId xmlns:a16="http://schemas.microsoft.com/office/drawing/2014/main" id="{7271658B-3AED-0E4D-B09B-F6B544FCD1F6}"/>
              </a:ext>
            </a:extLst>
          </p:cNvPr>
          <p:cNvSpPr>
            <a:spLocks noGrp="1"/>
          </p:cNvSpPr>
          <p:nvPr>
            <p:ph type="body" sz="quarter" idx="12"/>
          </p:nvPr>
        </p:nvSpPr>
        <p:spPr/>
        <p:txBody>
          <a:bodyPr/>
          <a:lstStyle/>
          <a:p>
            <a:r>
              <a:rPr lang="en-GB"/>
              <a:t>Feel free to clone and play around with the analysis notebooks!</a:t>
            </a:r>
            <a:endParaRPr lang="en-GB" dirty="0"/>
          </a:p>
        </p:txBody>
      </p:sp>
      <p:sp>
        <p:nvSpPr>
          <p:cNvPr id="2" name="Datumsplatzhalter 1">
            <a:extLst>
              <a:ext uri="{FF2B5EF4-FFF2-40B4-BE49-F238E27FC236}">
                <a16:creationId xmlns:a16="http://schemas.microsoft.com/office/drawing/2014/main" id="{B99A17FF-D165-3B4D-BF28-A50B49C3F6D5}"/>
              </a:ext>
            </a:extLst>
          </p:cNvPr>
          <p:cNvSpPr>
            <a:spLocks noGrp="1"/>
          </p:cNvSpPr>
          <p:nvPr>
            <p:ph type="dt" sz="half" idx="25"/>
          </p:nvPr>
        </p:nvSpPr>
        <p:spPr/>
        <p:txBody>
          <a:bodyPr/>
          <a:lstStyle/>
          <a:p>
            <a:r>
              <a:rPr lang="de-AT" noProof="0"/>
              <a:t>Daniel Huppmann</a:t>
            </a:r>
            <a:endParaRPr lang="en-GB" noProof="0"/>
          </a:p>
        </p:txBody>
      </p:sp>
      <p:sp>
        <p:nvSpPr>
          <p:cNvPr id="5" name="Fußzeilenplatzhalter 4">
            <a:extLst>
              <a:ext uri="{FF2B5EF4-FFF2-40B4-BE49-F238E27FC236}">
                <a16:creationId xmlns:a16="http://schemas.microsoft.com/office/drawing/2014/main" id="{8F9930AF-C585-F248-B194-6F3E5A8F469A}"/>
              </a:ext>
            </a:extLst>
          </p:cNvPr>
          <p:cNvSpPr>
            <a:spLocks noGrp="1"/>
          </p:cNvSpPr>
          <p:nvPr>
            <p:ph type="ftr" sz="quarter" idx="26"/>
          </p:nvPr>
        </p:nvSpPr>
        <p:spPr/>
        <p:txBody>
          <a:bodyPr/>
          <a:lstStyle/>
          <a:p>
            <a:r>
              <a:rPr lang="en-GB" noProof="0"/>
              <a:t>Open-Source Energy System Modeling, Lecture 3</a:t>
            </a:r>
          </a:p>
        </p:txBody>
      </p:sp>
      <p:sp>
        <p:nvSpPr>
          <p:cNvPr id="6" name="Foliennummernplatzhalter 5">
            <a:extLst>
              <a:ext uri="{FF2B5EF4-FFF2-40B4-BE49-F238E27FC236}">
                <a16:creationId xmlns:a16="http://schemas.microsoft.com/office/drawing/2014/main" id="{090CA400-603B-8B4B-9CE8-02D5922F2603}"/>
              </a:ext>
            </a:extLst>
          </p:cNvPr>
          <p:cNvSpPr>
            <a:spLocks noGrp="1"/>
          </p:cNvSpPr>
          <p:nvPr>
            <p:ph type="sldNum" sz="quarter" idx="27"/>
          </p:nvPr>
        </p:nvSpPr>
        <p:spPr/>
        <p:txBody>
          <a:bodyPr/>
          <a:lstStyle/>
          <a:p>
            <a:fld id="{838B0777-827F-8D42-90B1-61394C340E65}" type="slidenum">
              <a:rPr lang="en-GB" noProof="0" smtClean="0"/>
              <a:pPr/>
              <a:t>39</a:t>
            </a:fld>
            <a:endParaRPr lang="en-GB" noProof="0"/>
          </a:p>
        </p:txBody>
      </p:sp>
    </p:spTree>
    <p:extLst>
      <p:ext uri="{BB962C8B-B14F-4D97-AF65-F5344CB8AC3E}">
        <p14:creationId xmlns:p14="http://schemas.microsoft.com/office/powerpoint/2010/main" val="366489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B27845-C326-5D40-9E39-B0BA6279EA37}"/>
              </a:ext>
            </a:extLst>
          </p:cNvPr>
          <p:cNvSpPr>
            <a:spLocks noGrp="1"/>
          </p:cNvSpPr>
          <p:nvPr>
            <p:ph type="title"/>
          </p:nvPr>
        </p:nvSpPr>
        <p:spPr/>
        <p:txBody>
          <a:bodyPr/>
          <a:lstStyle/>
          <a:p>
            <a:r>
              <a:rPr lang="en-GB" dirty="0"/>
              <a:t>A definition of climate change</a:t>
            </a:r>
          </a:p>
        </p:txBody>
      </p:sp>
      <p:pic>
        <p:nvPicPr>
          <p:cNvPr id="19" name="Inhaltsplatzhalter 18">
            <a:extLst>
              <a:ext uri="{FF2B5EF4-FFF2-40B4-BE49-F238E27FC236}">
                <a16:creationId xmlns:a16="http://schemas.microsoft.com/office/drawing/2014/main" id="{064D2529-1DA5-CA42-BAF0-CF70F11E6357}"/>
              </a:ext>
            </a:extLst>
          </p:cNvPr>
          <p:cNvPicPr>
            <a:picLocks noGrp="1" noChangeAspect="1"/>
          </p:cNvPicPr>
          <p:nvPr>
            <p:ph idx="1"/>
          </p:nvPr>
        </p:nvPicPr>
        <p:blipFill>
          <a:blip r:embed="rId2"/>
          <a:stretch>
            <a:fillRect/>
          </a:stretch>
        </p:blipFill>
        <p:spPr>
          <a:xfrm>
            <a:off x="906395" y="1537997"/>
            <a:ext cx="4810043" cy="4752975"/>
          </a:xfrm>
          <a:ln>
            <a:solidFill>
              <a:schemeClr val="bg1">
                <a:lumMod val="65000"/>
              </a:schemeClr>
            </a:solidFill>
          </a:ln>
        </p:spPr>
      </p:pic>
      <p:sp>
        <p:nvSpPr>
          <p:cNvPr id="2" name="Textplatzhalter 1">
            <a:extLst>
              <a:ext uri="{FF2B5EF4-FFF2-40B4-BE49-F238E27FC236}">
                <a16:creationId xmlns:a16="http://schemas.microsoft.com/office/drawing/2014/main" id="{436AE298-E660-3B46-A9FA-919E5B27C868}"/>
              </a:ext>
            </a:extLst>
          </p:cNvPr>
          <p:cNvSpPr>
            <a:spLocks noGrp="1"/>
          </p:cNvSpPr>
          <p:nvPr>
            <p:ph type="body" sz="quarter" idx="12"/>
          </p:nvPr>
        </p:nvSpPr>
        <p:spPr/>
        <p:txBody>
          <a:bodyPr/>
          <a:lstStyle/>
          <a:p>
            <a:r>
              <a:rPr lang="en-GB" dirty="0"/>
              <a:t>The term climate change is about mean &amp; variability and human activity</a:t>
            </a:r>
          </a:p>
        </p:txBody>
      </p:sp>
      <p:sp>
        <p:nvSpPr>
          <p:cNvPr id="4" name="Foliennummernplatzhalter 3">
            <a:extLst>
              <a:ext uri="{FF2B5EF4-FFF2-40B4-BE49-F238E27FC236}">
                <a16:creationId xmlns:a16="http://schemas.microsoft.com/office/drawing/2014/main" id="{4C7AAA28-B905-5144-9FE4-6B246D90D4E7}"/>
              </a:ext>
            </a:extLst>
          </p:cNvPr>
          <p:cNvSpPr>
            <a:spLocks noGrp="1"/>
          </p:cNvSpPr>
          <p:nvPr>
            <p:ph type="sldNum" sz="quarter" idx="15"/>
          </p:nvPr>
        </p:nvSpPr>
        <p:spPr/>
        <p:txBody>
          <a:bodyPr/>
          <a:lstStyle/>
          <a:p>
            <a:fld id="{838B0777-827F-8D42-90B1-61394C340E65}" type="slidenum">
              <a:rPr lang="en-GB" smtClean="0"/>
              <a:pPr/>
              <a:t>4</a:t>
            </a:fld>
            <a:endParaRPr lang="en-GB" dirty="0"/>
          </a:p>
        </p:txBody>
      </p:sp>
      <p:sp>
        <p:nvSpPr>
          <p:cNvPr id="25" name="Rechteck 24">
            <a:extLst>
              <a:ext uri="{FF2B5EF4-FFF2-40B4-BE49-F238E27FC236}">
                <a16:creationId xmlns:a16="http://schemas.microsoft.com/office/drawing/2014/main" id="{08CF22F5-131B-3347-A304-8D2D5D001633}"/>
              </a:ext>
            </a:extLst>
          </p:cNvPr>
          <p:cNvSpPr/>
          <p:nvPr/>
        </p:nvSpPr>
        <p:spPr>
          <a:xfrm>
            <a:off x="3430382" y="2493422"/>
            <a:ext cx="8523317" cy="41549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eck 22">
            <a:extLst>
              <a:ext uri="{FF2B5EF4-FFF2-40B4-BE49-F238E27FC236}">
                <a16:creationId xmlns:a16="http://schemas.microsoft.com/office/drawing/2014/main" id="{5309C3F8-BC8A-0D4C-9A3F-16864EA931E4}"/>
              </a:ext>
            </a:extLst>
          </p:cNvPr>
          <p:cNvSpPr/>
          <p:nvPr/>
        </p:nvSpPr>
        <p:spPr>
          <a:xfrm>
            <a:off x="3493914" y="5594464"/>
            <a:ext cx="6431481" cy="290946"/>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24" name="Rechteck 23">
            <a:extLst>
              <a:ext uri="{FF2B5EF4-FFF2-40B4-BE49-F238E27FC236}">
                <a16:creationId xmlns:a16="http://schemas.microsoft.com/office/drawing/2014/main" id="{EB0C4CA1-1382-2B4F-98C0-DBA7627C5C6B}"/>
              </a:ext>
            </a:extLst>
          </p:cNvPr>
          <p:cNvSpPr/>
          <p:nvPr/>
        </p:nvSpPr>
        <p:spPr>
          <a:xfrm>
            <a:off x="4261529" y="3224090"/>
            <a:ext cx="3286427" cy="290946"/>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21" name="Rechteck 20">
            <a:extLst>
              <a:ext uri="{FF2B5EF4-FFF2-40B4-BE49-F238E27FC236}">
                <a16:creationId xmlns:a16="http://schemas.microsoft.com/office/drawing/2014/main" id="{DC556A53-963D-E34F-B672-471D342311DF}"/>
              </a:ext>
            </a:extLst>
          </p:cNvPr>
          <p:cNvSpPr/>
          <p:nvPr/>
        </p:nvSpPr>
        <p:spPr>
          <a:xfrm>
            <a:off x="5705010" y="1444093"/>
            <a:ext cx="5492131" cy="684363"/>
          </a:xfrm>
          <a:prstGeom prst="rect">
            <a:avLst/>
          </a:prstGeom>
        </p:spPr>
        <p:txBody>
          <a:bodyPr vert="horz" lIns="91440" tIns="45720" rIns="91440" bIns="45720" rtlCol="0" anchor="b"/>
          <a:lstStyle/>
          <a:p>
            <a:r>
              <a:rPr lang="en-GB" dirty="0">
                <a:solidFill>
                  <a:schemeClr val="bg2">
                    <a:lumMod val="50000"/>
                  </a:schemeClr>
                </a:solidFill>
                <a:cs typeface="Calibri Light" panose="020F0302020204030204" pitchFamily="34" charset="0"/>
              </a:rPr>
              <a:t>The Glossary – Annex 1 of the IPCC</a:t>
            </a:r>
            <a:br>
              <a:rPr lang="en-GB" dirty="0">
                <a:solidFill>
                  <a:schemeClr val="bg2">
                    <a:lumMod val="50000"/>
                  </a:schemeClr>
                </a:solidFill>
                <a:cs typeface="Calibri Light" panose="020F0302020204030204" pitchFamily="34" charset="0"/>
              </a:rPr>
            </a:br>
            <a:r>
              <a:rPr lang="en-GB" i="1" dirty="0">
                <a:solidFill>
                  <a:schemeClr val="bg2">
                    <a:lumMod val="50000"/>
                  </a:schemeClr>
                </a:solidFill>
                <a:cs typeface="Calibri Light" panose="020F0302020204030204" pitchFamily="34" charset="0"/>
              </a:rPr>
              <a:t>Special Report on Global Warming of 1.5°C </a:t>
            </a:r>
            <a:r>
              <a:rPr lang="en-GB" dirty="0">
                <a:solidFill>
                  <a:schemeClr val="bg2">
                    <a:lumMod val="50000"/>
                  </a:schemeClr>
                </a:solidFill>
                <a:cs typeface="Calibri Light" panose="020F0302020204030204" pitchFamily="34" charset="0"/>
              </a:rPr>
              <a:t>(SR15).</a:t>
            </a:r>
          </a:p>
        </p:txBody>
      </p:sp>
      <p:sp>
        <p:nvSpPr>
          <p:cNvPr id="28" name="Rechteck 27">
            <a:extLst>
              <a:ext uri="{FF2B5EF4-FFF2-40B4-BE49-F238E27FC236}">
                <a16:creationId xmlns:a16="http://schemas.microsoft.com/office/drawing/2014/main" id="{A90197C4-1662-C54B-BB6F-FE7742963A54}"/>
              </a:ext>
            </a:extLst>
          </p:cNvPr>
          <p:cNvSpPr/>
          <p:nvPr/>
        </p:nvSpPr>
        <p:spPr>
          <a:xfrm>
            <a:off x="4986198" y="2916518"/>
            <a:ext cx="5487840" cy="290946"/>
          </a:xfrm>
          <a:prstGeom prst="rect">
            <a:avLst/>
          </a:prstGeom>
          <a:solidFill>
            <a:schemeClr val="accent4">
              <a:lumMod val="40000"/>
              <a:lumOff val="60000"/>
            </a:schemeClr>
          </a:solidFill>
        </p:spPr>
        <p:txBody>
          <a:bodyPr wrap="square" rtlCol="0" anchor="ctr">
            <a:spAutoFit/>
          </a:bodyPr>
          <a:lstStyle/>
          <a:p>
            <a:pPr algn="ctr"/>
            <a:endParaRPr lang="en-GB" dirty="0">
              <a:latin typeface="Calibri"/>
              <a:cs typeface="Calibri"/>
            </a:endParaRPr>
          </a:p>
        </p:txBody>
      </p:sp>
      <p:sp>
        <p:nvSpPr>
          <p:cNvPr id="20" name="Rechteck 19">
            <a:extLst>
              <a:ext uri="{FF2B5EF4-FFF2-40B4-BE49-F238E27FC236}">
                <a16:creationId xmlns:a16="http://schemas.microsoft.com/office/drawing/2014/main" id="{D0EC1198-5E73-E94E-B55F-929B4B798388}"/>
              </a:ext>
            </a:extLst>
          </p:cNvPr>
          <p:cNvSpPr/>
          <p:nvPr/>
        </p:nvSpPr>
        <p:spPr>
          <a:xfrm>
            <a:off x="3430382" y="2493422"/>
            <a:ext cx="8523317" cy="4154984"/>
          </a:xfrm>
          <a:prstGeom prst="rect">
            <a:avLst/>
          </a:prstGeom>
          <a:noFill/>
          <a:ln>
            <a:solidFill>
              <a:schemeClr val="bg1">
                <a:lumMod val="50000"/>
              </a:schemeClr>
            </a:solidFill>
          </a:ln>
        </p:spPr>
        <p:txBody>
          <a:bodyPr wrap="square">
            <a:spAutoFit/>
          </a:bodyPr>
          <a:lstStyle/>
          <a:p>
            <a:pPr algn="just">
              <a:tabLst>
                <a:tab pos="2078038" algn="l"/>
              </a:tabLst>
            </a:pPr>
            <a:r>
              <a:rPr lang="en-GB" sz="2200" b="1" dirty="0">
                <a:latin typeface="FrutigerLTPro"/>
              </a:rPr>
              <a:t>Climate change	</a:t>
            </a:r>
            <a:r>
              <a:rPr lang="en-GB" sz="2200" dirty="0">
                <a:latin typeface="FrutigerLTPro"/>
              </a:rPr>
              <a:t>Climate change refers to a change in the state of the </a:t>
            </a:r>
            <a:r>
              <a:rPr lang="en-GB" sz="2200" i="1" dirty="0">
                <a:solidFill>
                  <a:srgbClr val="4FA5FF"/>
                </a:solidFill>
                <a:latin typeface="FrutigerLTPro"/>
              </a:rPr>
              <a:t>climate </a:t>
            </a:r>
            <a:r>
              <a:rPr lang="en-GB" sz="2200" dirty="0">
                <a:latin typeface="FrutigerLTPro"/>
              </a:rPr>
              <a:t>that can be identified (e.g., by using statistical tests) by changes in the mean and/or the variability of its properties and that persists for an extended period, typically decades or longer. Climate change may be due to natural internal processes or external </a:t>
            </a:r>
            <a:r>
              <a:rPr lang="en-GB" sz="2200" i="1" dirty="0" err="1">
                <a:solidFill>
                  <a:srgbClr val="4FA5FF"/>
                </a:solidFill>
                <a:latin typeface="FrutigerLTPro"/>
              </a:rPr>
              <a:t>forcings</a:t>
            </a:r>
            <a:r>
              <a:rPr lang="en-GB" sz="2200" i="1" dirty="0">
                <a:solidFill>
                  <a:srgbClr val="4FA5FF"/>
                </a:solidFill>
                <a:latin typeface="FrutigerLTPro"/>
              </a:rPr>
              <a:t> </a:t>
            </a:r>
            <a:r>
              <a:rPr lang="en-GB" sz="2200" dirty="0">
                <a:latin typeface="FrutigerLTPro"/>
              </a:rPr>
              <a:t>such as modulations of the solar cycles, volcanic eruptions and persistent </a:t>
            </a:r>
            <a:r>
              <a:rPr lang="en-GB" sz="2200" i="1" dirty="0">
                <a:solidFill>
                  <a:srgbClr val="4FA5FF"/>
                </a:solidFill>
                <a:latin typeface="FrutigerLTPro"/>
              </a:rPr>
              <a:t>anthropogenic </a:t>
            </a:r>
            <a:r>
              <a:rPr lang="en-GB" sz="2200" dirty="0">
                <a:latin typeface="FrutigerLTPro"/>
              </a:rPr>
              <a:t>changes in the composition of the </a:t>
            </a:r>
            <a:r>
              <a:rPr lang="en-GB" sz="2200" i="1" dirty="0">
                <a:solidFill>
                  <a:srgbClr val="4FA5FF"/>
                </a:solidFill>
                <a:latin typeface="FrutigerLTPro"/>
              </a:rPr>
              <a:t>atmosphere </a:t>
            </a:r>
            <a:r>
              <a:rPr lang="en-GB" sz="2200" dirty="0">
                <a:latin typeface="FrutigerLTPro"/>
              </a:rPr>
              <a:t>or in </a:t>
            </a:r>
            <a:r>
              <a:rPr lang="en-GB" sz="2200" i="1" dirty="0">
                <a:solidFill>
                  <a:srgbClr val="4FA5FF"/>
                </a:solidFill>
                <a:latin typeface="FrutigerLTPro"/>
              </a:rPr>
              <a:t>land use. </a:t>
            </a:r>
            <a:r>
              <a:rPr lang="en-GB" sz="2200" dirty="0">
                <a:latin typeface="FrutigerLTPro"/>
              </a:rPr>
              <a:t>Note that the </a:t>
            </a:r>
            <a:r>
              <a:rPr lang="en-GB" sz="2200" i="1" dirty="0">
                <a:solidFill>
                  <a:srgbClr val="4FA5FF"/>
                </a:solidFill>
                <a:latin typeface="FrutigerLTPro"/>
              </a:rPr>
              <a:t>Framework Convention on Climate Change (UNFCCC)</a:t>
            </a:r>
            <a:r>
              <a:rPr lang="en-GB" sz="2200" dirty="0">
                <a:latin typeface="FrutigerLTPro"/>
              </a:rPr>
              <a:t>, in its Article 1, defines climate change as: ‘a change of climate which is attributed directly or indirectly to human activity that alters the composition of the global atmosphere and which is in addition to natural climate variability observed over comparable time periods.’ </a:t>
            </a:r>
            <a:endParaRPr lang="en-GB" sz="2200" dirty="0"/>
          </a:p>
        </p:txBody>
      </p:sp>
      <p:sp>
        <p:nvSpPr>
          <p:cNvPr id="5" name="Datumsplatzhalter 4">
            <a:extLst>
              <a:ext uri="{FF2B5EF4-FFF2-40B4-BE49-F238E27FC236}">
                <a16:creationId xmlns:a16="http://schemas.microsoft.com/office/drawing/2014/main" id="{286CDD85-47F7-7EE7-5E4A-9C0C5D6544DA}"/>
              </a:ext>
            </a:extLst>
          </p:cNvPr>
          <p:cNvSpPr>
            <a:spLocks noGrp="1"/>
          </p:cNvSpPr>
          <p:nvPr>
            <p:ph type="dt" sz="half" idx="13"/>
          </p:nvPr>
        </p:nvSpPr>
        <p:spPr/>
        <p:txBody>
          <a:bodyPr/>
          <a:lstStyle/>
          <a:p>
            <a:r>
              <a:rPr lang="de-AT"/>
              <a:t>Daniel Huppmann</a:t>
            </a:r>
            <a:endParaRPr lang="hr-HR" dirty="0"/>
          </a:p>
        </p:txBody>
      </p:sp>
      <p:sp>
        <p:nvSpPr>
          <p:cNvPr id="6" name="Fußzeilenplatzhalter 5">
            <a:extLst>
              <a:ext uri="{FF2B5EF4-FFF2-40B4-BE49-F238E27FC236}">
                <a16:creationId xmlns:a16="http://schemas.microsoft.com/office/drawing/2014/main" id="{D84D70E4-0AAF-FDAD-B199-2EDE5457FB53}"/>
              </a:ext>
            </a:extLst>
          </p:cNvPr>
          <p:cNvSpPr>
            <a:spLocks noGrp="1"/>
          </p:cNvSpPr>
          <p:nvPr>
            <p:ph type="ftr" sz="quarter" idx="14"/>
          </p:nvPr>
        </p:nvSpPr>
        <p:spPr/>
        <p:txBody>
          <a:bodyPr/>
          <a:lstStyle/>
          <a:p>
            <a:pPr>
              <a:defRPr/>
            </a:pPr>
            <a:r>
              <a:rPr lang="en-US"/>
              <a:t>Open-Source Energy System Modeling, Lecture 3</a:t>
            </a:r>
            <a:endParaRPr lang="en-US" dirty="0"/>
          </a:p>
        </p:txBody>
      </p:sp>
    </p:spTree>
    <p:extLst>
      <p:ext uri="{BB962C8B-B14F-4D97-AF65-F5344CB8AC3E}">
        <p14:creationId xmlns:p14="http://schemas.microsoft.com/office/powerpoint/2010/main" val="391857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24" grpId="0" animBg="1"/>
      <p:bldP spid="28"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8539D29-CCCE-B845-A417-BDF174AF84AE}"/>
              </a:ext>
            </a:extLst>
          </p:cNvPr>
          <p:cNvSpPr>
            <a:spLocks noGrp="1"/>
          </p:cNvSpPr>
          <p:nvPr>
            <p:ph type="title"/>
          </p:nvPr>
        </p:nvSpPr>
        <p:spPr/>
        <p:txBody>
          <a:bodyPr/>
          <a:lstStyle/>
          <a:p>
            <a:r>
              <a:rPr lang="en-GB"/>
              <a:t>A suite of tools to work with 1.5°C scenarios</a:t>
            </a:r>
            <a:endParaRPr lang="en-GB" dirty="0"/>
          </a:p>
        </p:txBody>
      </p:sp>
      <p:sp>
        <p:nvSpPr>
          <p:cNvPr id="2" name="Inhaltsplatzhalter 1">
            <a:extLst>
              <a:ext uri="{FF2B5EF4-FFF2-40B4-BE49-F238E27FC236}">
                <a16:creationId xmlns:a16="http://schemas.microsoft.com/office/drawing/2014/main" id="{A9ADDB4C-9D76-CF45-9C7D-19D7A6CA08C5}"/>
              </a:ext>
            </a:extLst>
          </p:cNvPr>
          <p:cNvSpPr>
            <a:spLocks noGrp="1"/>
          </p:cNvSpPr>
          <p:nvPr>
            <p:ph idx="1"/>
          </p:nvPr>
        </p:nvSpPr>
        <p:spPr/>
        <p:txBody>
          <a:bodyPr/>
          <a:lstStyle/>
          <a:p>
            <a:r>
              <a:rPr lang="en-GB" dirty="0"/>
              <a:t>A new interactive online scenario explorer: </a:t>
            </a:r>
            <a:r>
              <a:rPr lang="en-GB" dirty="0">
                <a:hlinkClick r:id="rId3"/>
              </a:rPr>
              <a:t>data.ene.iiasa.ac.at/iamc-1.5c-explorer</a:t>
            </a:r>
            <a:endParaRPr lang="en-GB" dirty="0"/>
          </a:p>
          <a:p>
            <a:pPr lvl="1"/>
            <a:r>
              <a:rPr lang="en-GB" dirty="0"/>
              <a:t>Recommended citation of the scenario explorer and data:</a:t>
            </a:r>
            <a:br>
              <a:rPr lang="en-GB" dirty="0"/>
            </a:br>
            <a:r>
              <a:rPr lang="en-GB" sz="2000" dirty="0"/>
              <a:t>D. Huppmann, E. </a:t>
            </a:r>
            <a:r>
              <a:rPr lang="en-GB" sz="2000" dirty="0" err="1"/>
              <a:t>Kriegler</a:t>
            </a:r>
            <a:r>
              <a:rPr lang="en-GB" sz="2000" dirty="0"/>
              <a:t>, V. Krey, K. </a:t>
            </a:r>
            <a:r>
              <a:rPr lang="en-GB" sz="2000" dirty="0" err="1"/>
              <a:t>Riahi</a:t>
            </a:r>
            <a:r>
              <a:rPr lang="en-GB" sz="2000" dirty="0"/>
              <a:t>, J. </a:t>
            </a:r>
            <a:r>
              <a:rPr lang="en-GB" sz="2000" dirty="0" err="1"/>
              <a:t>Rogelj</a:t>
            </a:r>
            <a:r>
              <a:rPr lang="en-GB" sz="2000" dirty="0"/>
              <a:t>, S.K. Rose, J. </a:t>
            </a:r>
            <a:r>
              <a:rPr lang="en-GB" sz="2000" dirty="0" err="1"/>
              <a:t>Weyant</a:t>
            </a:r>
            <a:r>
              <a:rPr lang="en-GB" sz="2000" dirty="0"/>
              <a:t>, et al. (2018)</a:t>
            </a:r>
            <a:br>
              <a:rPr lang="en-GB" sz="2000" dirty="0"/>
            </a:br>
            <a:r>
              <a:rPr lang="en-GB" sz="2000" dirty="0"/>
              <a:t>IAMC 1.5°C Scenario Explorer and Data hosted by IIASA. doi: </a:t>
            </a:r>
            <a:r>
              <a:rPr lang="en-GB" sz="2000" dirty="0">
                <a:hlinkClick r:id="rId4"/>
              </a:rPr>
              <a:t>10.22022/SR15/08-2018.15429</a:t>
            </a:r>
            <a:endParaRPr lang="en-GB" sz="2000" dirty="0"/>
          </a:p>
          <a:p>
            <a:r>
              <a:rPr lang="en-GB" sz="2000" dirty="0"/>
              <a:t>As</a:t>
            </a:r>
            <a:r>
              <a:rPr lang="en-GB" dirty="0"/>
              <a:t>sessment and generation of figures &amp; tables using </a:t>
            </a:r>
            <a:r>
              <a:rPr lang="en-GB" dirty="0" err="1"/>
              <a:t>Jupyter</a:t>
            </a:r>
            <a:r>
              <a:rPr lang="en-GB" dirty="0"/>
              <a:t> notebooks</a:t>
            </a:r>
          </a:p>
          <a:p>
            <a:pPr lvl="1"/>
            <a:r>
              <a:rPr lang="en-US" dirty="0"/>
              <a:t>Rendered notebooks: </a:t>
            </a:r>
            <a:r>
              <a:rPr lang="en-US" dirty="0">
                <a:hlinkClick r:id="rId5"/>
              </a:rPr>
              <a:t>data.ene.iiasa.ac.at/sr15_scenario_analysis</a:t>
            </a:r>
            <a:endParaRPr lang="en-US" dirty="0"/>
          </a:p>
          <a:p>
            <a:pPr lvl="1"/>
            <a:r>
              <a:rPr lang="en-US" dirty="0"/>
              <a:t>GitHub repository: </a:t>
            </a:r>
            <a:r>
              <a:rPr lang="en-US" dirty="0">
                <a:hlinkClick r:id="rId6"/>
              </a:rPr>
              <a:t>github.com/iiasa/ipcc_sr15_scenario_analysis</a:t>
            </a:r>
            <a:endParaRPr lang="en-US" dirty="0"/>
          </a:p>
          <a:p>
            <a:pPr lvl="1"/>
            <a:r>
              <a:rPr lang="en-GB" dirty="0"/>
              <a:t>Based on open-source package pyam: </a:t>
            </a:r>
            <a:r>
              <a:rPr lang="en-GB" dirty="0">
                <a:hlinkClick r:id="rId7"/>
              </a:rPr>
              <a:t>pyam-iamc.readthedocs.io</a:t>
            </a:r>
            <a:endParaRPr lang="en-GB" dirty="0"/>
          </a:p>
          <a:p>
            <a:r>
              <a:rPr lang="en-GB" dirty="0"/>
              <a:t>Description of the process of compiling and assessing</a:t>
            </a:r>
            <a:br>
              <a:rPr lang="en-GB" dirty="0"/>
            </a:br>
            <a:r>
              <a:rPr lang="en-GB" dirty="0"/>
              <a:t>the scenario ensemble, including “do’s and don’ts”</a:t>
            </a:r>
            <a:br>
              <a:rPr lang="en-GB" dirty="0"/>
            </a:br>
            <a:r>
              <a:rPr lang="en-US" sz="2000" dirty="0"/>
              <a:t>D. Huppmann et al. (2018). A new scenario resource for integrated 1.5 °C research.</a:t>
            </a:r>
            <a:br>
              <a:rPr lang="en-US" sz="2000" dirty="0"/>
            </a:br>
            <a:r>
              <a:rPr lang="en-US" sz="2000" dirty="0"/>
              <a:t>Nature Climate Change, </a:t>
            </a:r>
            <a:r>
              <a:rPr lang="de-AT" sz="2000" dirty="0"/>
              <a:t>8:1027-1030.</a:t>
            </a:r>
            <a:r>
              <a:rPr lang="en-US" sz="2000" dirty="0"/>
              <a:t> doi: </a:t>
            </a:r>
            <a:r>
              <a:rPr lang="en-US" sz="2000" dirty="0">
                <a:hlinkClick r:id="rId8"/>
              </a:rPr>
              <a:t>10.1038/s41558-018-0317-4</a:t>
            </a:r>
            <a:endParaRPr lang="en-US" sz="2000" dirty="0"/>
          </a:p>
        </p:txBody>
      </p:sp>
      <p:sp>
        <p:nvSpPr>
          <p:cNvPr id="14" name="Textplatzhalter 13">
            <a:extLst>
              <a:ext uri="{FF2B5EF4-FFF2-40B4-BE49-F238E27FC236}">
                <a16:creationId xmlns:a16="http://schemas.microsoft.com/office/drawing/2014/main" id="{2CDF65D9-BD62-1743-A88C-6C62EBA9E561}"/>
              </a:ext>
            </a:extLst>
          </p:cNvPr>
          <p:cNvSpPr>
            <a:spLocks noGrp="1"/>
          </p:cNvSpPr>
          <p:nvPr>
            <p:ph type="body" sz="quarter" idx="12"/>
          </p:nvPr>
        </p:nvSpPr>
        <p:spPr/>
        <p:txBody>
          <a:bodyPr/>
          <a:lstStyle/>
          <a:p>
            <a:r>
              <a:rPr lang="en-GB"/>
              <a:t>Making it easy to dive into the IPCC scenario assessment</a:t>
            </a:r>
            <a:endParaRPr lang="en-GB" dirty="0"/>
          </a:p>
        </p:txBody>
      </p:sp>
      <p:sp>
        <p:nvSpPr>
          <p:cNvPr id="3" name="Datumsplatzhalter 2">
            <a:extLst>
              <a:ext uri="{FF2B5EF4-FFF2-40B4-BE49-F238E27FC236}">
                <a16:creationId xmlns:a16="http://schemas.microsoft.com/office/drawing/2014/main" id="{841183A4-4968-0649-ACF3-F02D738C3FBB}"/>
              </a:ext>
            </a:extLst>
          </p:cNvPr>
          <p:cNvSpPr>
            <a:spLocks noGrp="1"/>
          </p:cNvSpPr>
          <p:nvPr>
            <p:ph type="dt" sz="half" idx="13"/>
          </p:nvPr>
        </p:nvSpPr>
        <p:spPr/>
        <p:txBody>
          <a:bodyPr/>
          <a:lstStyle/>
          <a:p>
            <a:r>
              <a:rPr lang="de-AT"/>
              <a:t>Daniel Huppmann</a:t>
            </a:r>
            <a:endParaRPr lang="en-GB" dirty="0"/>
          </a:p>
        </p:txBody>
      </p:sp>
      <p:sp>
        <p:nvSpPr>
          <p:cNvPr id="4" name="Fußzeilenplatzhalter 3">
            <a:extLst>
              <a:ext uri="{FF2B5EF4-FFF2-40B4-BE49-F238E27FC236}">
                <a16:creationId xmlns:a16="http://schemas.microsoft.com/office/drawing/2014/main" id="{8A700310-4F57-DE41-A340-0270D6402A94}"/>
              </a:ext>
            </a:extLst>
          </p:cNvPr>
          <p:cNvSpPr>
            <a:spLocks noGrp="1"/>
          </p:cNvSpPr>
          <p:nvPr>
            <p:ph type="ftr" sz="quarter" idx="14"/>
          </p:nvPr>
        </p:nvSpPr>
        <p:spPr/>
        <p:txBody>
          <a:bodyPr/>
          <a:lstStyle/>
          <a:p>
            <a:r>
              <a:rPr lang="en-GB" noProof="0" dirty="0"/>
              <a:t>Open-Source Energy System </a:t>
            </a:r>
            <a:r>
              <a:rPr lang="en-GB" noProof="0" dirty="0" err="1"/>
              <a:t>Modeling</a:t>
            </a:r>
            <a:r>
              <a:rPr lang="en-GB" noProof="0" dirty="0"/>
              <a:t>, Lecture 3</a:t>
            </a:r>
          </a:p>
        </p:txBody>
      </p:sp>
      <p:sp>
        <p:nvSpPr>
          <p:cNvPr id="5" name="Foliennummernplatzhalter 4">
            <a:extLst>
              <a:ext uri="{FF2B5EF4-FFF2-40B4-BE49-F238E27FC236}">
                <a16:creationId xmlns:a16="http://schemas.microsoft.com/office/drawing/2014/main" id="{6215751F-DBF5-714F-A196-7A6F474BD3C4}"/>
              </a:ext>
            </a:extLst>
          </p:cNvPr>
          <p:cNvSpPr>
            <a:spLocks noGrp="1"/>
          </p:cNvSpPr>
          <p:nvPr>
            <p:ph type="sldNum" sz="quarter" idx="15"/>
          </p:nvPr>
        </p:nvSpPr>
        <p:spPr/>
        <p:txBody>
          <a:bodyPr/>
          <a:lstStyle/>
          <a:p>
            <a:fld id="{838B0777-827F-8D42-90B1-61394C340E65}" type="slidenum">
              <a:rPr lang="en-GB" noProof="0" smtClean="0"/>
              <a:pPr/>
              <a:t>40</a:t>
            </a:fld>
            <a:endParaRPr lang="en-GB" noProof="0"/>
          </a:p>
        </p:txBody>
      </p:sp>
      <p:pic>
        <p:nvPicPr>
          <p:cNvPr id="7" name="Picture 1">
            <a:extLst>
              <a:ext uri="{FF2B5EF4-FFF2-40B4-BE49-F238E27FC236}">
                <a16:creationId xmlns:a16="http://schemas.microsoft.com/office/drawing/2014/main" id="{362F7694-53C1-1548-8680-BE8F353778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2424" y="3501008"/>
            <a:ext cx="1843880" cy="2394184"/>
          </a:xfrm>
          <a:prstGeom prst="rect">
            <a:avLst/>
          </a:prstGeom>
        </p:spPr>
      </p:pic>
      <p:sp>
        <p:nvSpPr>
          <p:cNvPr id="8" name="Rechteck 7">
            <a:extLst>
              <a:ext uri="{FF2B5EF4-FFF2-40B4-BE49-F238E27FC236}">
                <a16:creationId xmlns:a16="http://schemas.microsoft.com/office/drawing/2014/main" id="{1E3D437F-962F-4A46-8FAA-9123BBF518EF}"/>
              </a:ext>
            </a:extLst>
          </p:cNvPr>
          <p:cNvSpPr/>
          <p:nvPr/>
        </p:nvSpPr>
        <p:spPr>
          <a:xfrm>
            <a:off x="10015522" y="5895193"/>
            <a:ext cx="1637685" cy="315809"/>
          </a:xfrm>
          <a:prstGeom prst="rect">
            <a:avLst/>
          </a:prstGeom>
        </p:spPr>
        <p:txBody>
          <a:bodyPr vert="horz" lIns="91440" tIns="45720" rIns="91440" bIns="45720" rtlCol="0" anchor="t"/>
          <a:lstStyle/>
          <a:p>
            <a:pPr algn="ctr"/>
            <a:r>
              <a:rPr lang="en-GB" sz="1400" dirty="0">
                <a:solidFill>
                  <a:schemeClr val="bg2">
                    <a:lumMod val="50000"/>
                  </a:schemeClr>
                </a:solidFill>
                <a:latin typeface="Calibri Light" panose="020F0302020204030204" pitchFamily="34" charset="0"/>
                <a:ea typeface="+mj-ea"/>
                <a:cs typeface="Calibri Light" panose="020F0302020204030204" pitchFamily="34" charset="0"/>
                <a:hlinkClick r:id="rId10"/>
              </a:rPr>
              <a:t>SR15</a:t>
            </a: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 IPCC, 2018</a:t>
            </a:r>
            <a:endParaRPr lang="en-GB" sz="1400" i="1" dirty="0">
              <a:solidFill>
                <a:schemeClr val="bg2">
                  <a:lumMod val="50000"/>
                </a:schemeClr>
              </a:solidFill>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55056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8345E-3DAC-1921-510A-5CB0FF0EFC85}"/>
              </a:ext>
            </a:extLst>
          </p:cNvPr>
          <p:cNvSpPr>
            <a:spLocks noGrp="1"/>
          </p:cNvSpPr>
          <p:nvPr>
            <p:ph type="title"/>
          </p:nvPr>
        </p:nvSpPr>
        <p:spPr/>
        <p:txBody>
          <a:bodyPr/>
          <a:lstStyle/>
          <a:p>
            <a:r>
              <a:rPr lang="en-US"/>
              <a:t>Diving into the scenarios supporting the IPCC AR6</a:t>
            </a:r>
          </a:p>
        </p:txBody>
      </p:sp>
      <p:pic>
        <p:nvPicPr>
          <p:cNvPr id="10" name="Inhaltsplatzhalter 9">
            <a:extLst>
              <a:ext uri="{FF2B5EF4-FFF2-40B4-BE49-F238E27FC236}">
                <a16:creationId xmlns:a16="http://schemas.microsoft.com/office/drawing/2014/main" id="{3493F93C-58CC-E61F-3481-539E54A28D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2813" y="2152163"/>
            <a:ext cx="5229225" cy="3509085"/>
          </a:xfrm>
        </p:spPr>
      </p:pic>
      <p:sp>
        <p:nvSpPr>
          <p:cNvPr id="5" name="Textplatzhalter 4">
            <a:extLst>
              <a:ext uri="{FF2B5EF4-FFF2-40B4-BE49-F238E27FC236}">
                <a16:creationId xmlns:a16="http://schemas.microsoft.com/office/drawing/2014/main" id="{AC0C7C5E-869E-5946-02CC-656675F627EE}"/>
              </a:ext>
            </a:extLst>
          </p:cNvPr>
          <p:cNvSpPr>
            <a:spLocks noGrp="1"/>
          </p:cNvSpPr>
          <p:nvPr>
            <p:ph sz="half" idx="2"/>
          </p:nvPr>
        </p:nvSpPr>
        <p:spPr>
          <a:xfrm>
            <a:off x="6345767" y="2152163"/>
            <a:ext cx="5230284" cy="3825718"/>
          </a:xfrm>
        </p:spPr>
        <p:txBody>
          <a:bodyPr/>
          <a:lstStyle/>
          <a:p>
            <a:pPr marL="0" indent="0">
              <a:buNone/>
            </a:pPr>
            <a:r>
              <a:rPr lang="de-DE" dirty="0"/>
              <a:t>Short </a:t>
            </a:r>
            <a:r>
              <a:rPr lang="de-DE" dirty="0" err="1"/>
              <a:t>video</a:t>
            </a:r>
            <a:r>
              <a:rPr lang="de-DE" dirty="0"/>
              <a:t> on </a:t>
            </a:r>
            <a:r>
              <a:rPr lang="de-DE" dirty="0" err="1"/>
              <a:t>Youtube</a:t>
            </a:r>
            <a:r>
              <a:rPr lang="de-DE" dirty="0"/>
              <a:t>: </a:t>
            </a:r>
            <a:r>
              <a:rPr lang="de-DE" dirty="0">
                <a:hlinkClick r:id="rId3"/>
              </a:rPr>
              <a:t>https://t.ly/sbrL</a:t>
            </a:r>
            <a:r>
              <a:rPr lang="de-DE" dirty="0"/>
              <a:t> </a:t>
            </a:r>
          </a:p>
          <a:p>
            <a:endParaRPr lang="de-DE" dirty="0"/>
          </a:p>
        </p:txBody>
      </p:sp>
      <p:sp>
        <p:nvSpPr>
          <p:cNvPr id="4" name="Textplatzhalter 3">
            <a:extLst>
              <a:ext uri="{FF2B5EF4-FFF2-40B4-BE49-F238E27FC236}">
                <a16:creationId xmlns:a16="http://schemas.microsoft.com/office/drawing/2014/main" id="{DA99822F-9191-8CCD-D254-6DCF7DDEAD71}"/>
              </a:ext>
            </a:extLst>
          </p:cNvPr>
          <p:cNvSpPr>
            <a:spLocks noGrp="1"/>
          </p:cNvSpPr>
          <p:nvPr>
            <p:ph type="body" sz="quarter" idx="12"/>
          </p:nvPr>
        </p:nvSpPr>
        <p:spPr/>
        <p:txBody>
          <a:bodyPr/>
          <a:lstStyle/>
          <a:p>
            <a:r>
              <a:rPr lang="en-US" dirty="0"/>
              <a:t>The scenario ensemble supporting quantitative statements of the AR6</a:t>
            </a:r>
            <a:br>
              <a:rPr lang="en-US" dirty="0"/>
            </a:br>
            <a:r>
              <a:rPr lang="en-US" dirty="0"/>
              <a:t>was compiled by the IAMC &amp; IIASA on behalf of the IPCC similar to the SR15</a:t>
            </a:r>
          </a:p>
        </p:txBody>
      </p:sp>
      <p:sp>
        <p:nvSpPr>
          <p:cNvPr id="7" name="Fußzeilenplatzhalter 6">
            <a:extLst>
              <a:ext uri="{FF2B5EF4-FFF2-40B4-BE49-F238E27FC236}">
                <a16:creationId xmlns:a16="http://schemas.microsoft.com/office/drawing/2014/main" id="{B3F400CB-2082-E432-D383-ADD41E829336}"/>
              </a:ext>
            </a:extLst>
          </p:cNvPr>
          <p:cNvSpPr>
            <a:spLocks noGrp="1"/>
          </p:cNvSpPr>
          <p:nvPr>
            <p:ph type="ftr" sz="quarter" idx="14"/>
          </p:nvPr>
        </p:nvSpPr>
        <p:spPr/>
        <p:txBody>
          <a:bodyPr/>
          <a:lstStyle/>
          <a:p>
            <a:pPr>
              <a:defRPr/>
            </a:pPr>
            <a:r>
              <a:rPr lang="en-US"/>
              <a:t>Open-Source Energy System Modeling, Lecture 3</a:t>
            </a:r>
            <a:endParaRPr lang="en-US" dirty="0"/>
          </a:p>
        </p:txBody>
      </p:sp>
      <p:sp>
        <p:nvSpPr>
          <p:cNvPr id="8" name="Foliennummernplatzhalter 7">
            <a:extLst>
              <a:ext uri="{FF2B5EF4-FFF2-40B4-BE49-F238E27FC236}">
                <a16:creationId xmlns:a16="http://schemas.microsoft.com/office/drawing/2014/main" id="{CF125410-5C3D-0112-DC01-CC8CC808E162}"/>
              </a:ext>
            </a:extLst>
          </p:cNvPr>
          <p:cNvSpPr>
            <a:spLocks noGrp="1"/>
          </p:cNvSpPr>
          <p:nvPr>
            <p:ph type="sldNum" sz="quarter" idx="15"/>
          </p:nvPr>
        </p:nvSpPr>
        <p:spPr/>
        <p:txBody>
          <a:bodyPr/>
          <a:lstStyle/>
          <a:p>
            <a:fld id="{7F5633C8-4A1E-AE41-9551-4706842F4652}" type="slidenum">
              <a:rPr lang="uk-UA" smtClean="0"/>
              <a:pPr/>
              <a:t>41</a:t>
            </a:fld>
            <a:endParaRPr lang="uk-UA" dirty="0"/>
          </a:p>
        </p:txBody>
      </p:sp>
      <p:sp>
        <p:nvSpPr>
          <p:cNvPr id="11" name="Textplatzhalter 10">
            <a:extLst>
              <a:ext uri="{FF2B5EF4-FFF2-40B4-BE49-F238E27FC236}">
                <a16:creationId xmlns:a16="http://schemas.microsoft.com/office/drawing/2014/main" id="{4FFE22CB-C652-FB5D-33B2-69B0503FDBAD}"/>
              </a:ext>
            </a:extLst>
          </p:cNvPr>
          <p:cNvSpPr>
            <a:spLocks noGrp="1"/>
          </p:cNvSpPr>
          <p:nvPr>
            <p:ph type="body" sz="quarter" idx="23"/>
          </p:nvPr>
        </p:nvSpPr>
        <p:spPr>
          <a:xfrm>
            <a:off x="911426" y="5805264"/>
            <a:ext cx="5231141" cy="576064"/>
          </a:xfrm>
        </p:spPr>
        <p:txBody>
          <a:bodyPr/>
          <a:lstStyle/>
          <a:p>
            <a:r>
              <a:rPr lang="de-DE" dirty="0" err="1"/>
              <a:t>Visit</a:t>
            </a:r>
            <a:r>
              <a:rPr lang="de-DE" dirty="0"/>
              <a:t> </a:t>
            </a:r>
            <a:r>
              <a:rPr lang="de-DE" dirty="0" err="1"/>
              <a:t>the</a:t>
            </a:r>
            <a:r>
              <a:rPr lang="de-DE" dirty="0"/>
              <a:t> AR6 Scenario Explorer and Database</a:t>
            </a:r>
            <a:br>
              <a:rPr lang="de-DE" dirty="0"/>
            </a:br>
            <a:r>
              <a:rPr lang="de-DE" dirty="0"/>
              <a:t>at </a:t>
            </a:r>
            <a:r>
              <a:rPr lang="de-DE" dirty="0">
                <a:hlinkClick r:id="rId4"/>
              </a:rPr>
              <a:t>http://data.ece.iiasa.ac.at/ar6</a:t>
            </a:r>
            <a:endParaRPr lang="de-DE" dirty="0"/>
          </a:p>
        </p:txBody>
      </p:sp>
      <p:pic>
        <p:nvPicPr>
          <p:cNvPr id="13" name="Grafik 12" descr="Ein Bild, das Schild, Front, sitzend, Mann enthält.&#10;&#10;Automatisch generierte Beschreibung">
            <a:extLst>
              <a:ext uri="{FF2B5EF4-FFF2-40B4-BE49-F238E27FC236}">
                <a16:creationId xmlns:a16="http://schemas.microsoft.com/office/drawing/2014/main" id="{638E7C3B-B6BF-B82A-B579-522E6D499552}"/>
              </a:ext>
            </a:extLst>
          </p:cNvPr>
          <p:cNvPicPr>
            <a:picLocks noChangeAspect="1"/>
          </p:cNvPicPr>
          <p:nvPr/>
        </p:nvPicPr>
        <p:blipFill>
          <a:blip r:embed="rId5"/>
          <a:stretch>
            <a:fillRect/>
          </a:stretch>
        </p:blipFill>
        <p:spPr>
          <a:xfrm>
            <a:off x="10371609" y="205563"/>
            <a:ext cx="1701055" cy="674556"/>
          </a:xfrm>
          <a:prstGeom prst="rect">
            <a:avLst/>
          </a:prstGeom>
        </p:spPr>
      </p:pic>
      <p:pic>
        <p:nvPicPr>
          <p:cNvPr id="6146" name="Picture 2" descr="Climate Change 2022: Mitigation of Climate Change">
            <a:extLst>
              <a:ext uri="{FF2B5EF4-FFF2-40B4-BE49-F238E27FC236}">
                <a16:creationId xmlns:a16="http://schemas.microsoft.com/office/drawing/2014/main" id="{869855D8-0411-F270-5C6B-4BF211271E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0993" y="3096344"/>
            <a:ext cx="2538258" cy="3284984"/>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extLst>
              <a:ext uri="{FF2B5EF4-FFF2-40B4-BE49-F238E27FC236}">
                <a16:creationId xmlns:a16="http://schemas.microsoft.com/office/drawing/2014/main" id="{2B144C15-FE79-F18D-DDFA-1D710C34AD89}"/>
              </a:ext>
            </a:extLst>
          </p:cNvPr>
          <p:cNvSpPr/>
          <p:nvPr/>
        </p:nvSpPr>
        <p:spPr>
          <a:xfrm>
            <a:off x="6375924" y="5493241"/>
            <a:ext cx="2808311" cy="883475"/>
          </a:xfrm>
          <a:prstGeom prst="rect">
            <a:avLst/>
          </a:prstGeom>
        </p:spPr>
        <p:txBody>
          <a:bodyPr vert="horz" lIns="91440" tIns="45720" rIns="91440" bIns="45720" rtlCol="0" anchor="t"/>
          <a:lstStyle/>
          <a:p>
            <a:pPr algn="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IPCC, 2022: </a:t>
            </a:r>
            <a:r>
              <a:rPr lang="en-GB" sz="1400" i="1" dirty="0">
                <a:solidFill>
                  <a:schemeClr val="bg2">
                    <a:lumMod val="50000"/>
                  </a:schemeClr>
                </a:solidFill>
                <a:latin typeface="Calibri Light" panose="020F0302020204030204" pitchFamily="34" charset="0"/>
                <a:ea typeface="+mj-ea"/>
                <a:cs typeface="Calibri Light" panose="020F0302020204030204" pitchFamily="34" charset="0"/>
              </a:rPr>
              <a:t>Climate Change 2022:</a:t>
            </a:r>
            <a:br>
              <a:rPr lang="en-GB" sz="1400" i="1"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i="1" dirty="0">
                <a:solidFill>
                  <a:schemeClr val="bg2">
                    <a:lumMod val="50000"/>
                  </a:schemeClr>
                </a:solidFill>
                <a:latin typeface="Calibri Light" panose="020F0302020204030204" pitchFamily="34" charset="0"/>
                <a:ea typeface="+mj-ea"/>
                <a:cs typeface="Calibri Light" panose="020F0302020204030204" pitchFamily="34" charset="0"/>
              </a:rPr>
              <a:t>Mitigation of Climate Change.</a:t>
            </a:r>
            <a:br>
              <a:rPr lang="en-GB" sz="1400"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Contribution of Working Group III</a:t>
            </a:r>
            <a:br>
              <a:rPr lang="en-GB" sz="1400"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to the Fifth Assessment Report (AR6)</a:t>
            </a:r>
          </a:p>
        </p:txBody>
      </p:sp>
      <p:sp>
        <p:nvSpPr>
          <p:cNvPr id="3" name="Datumsplatzhalter 2">
            <a:extLst>
              <a:ext uri="{FF2B5EF4-FFF2-40B4-BE49-F238E27FC236}">
                <a16:creationId xmlns:a16="http://schemas.microsoft.com/office/drawing/2014/main" id="{A92FBC71-2240-2FF0-BAE7-906489423576}"/>
              </a:ext>
            </a:extLst>
          </p:cNvPr>
          <p:cNvSpPr>
            <a:spLocks noGrp="1"/>
          </p:cNvSpPr>
          <p:nvPr>
            <p:ph type="dt" sz="half" idx="13"/>
          </p:nvPr>
        </p:nvSpPr>
        <p:spPr/>
        <p:txBody>
          <a:bodyPr/>
          <a:lstStyle/>
          <a:p>
            <a:r>
              <a:rPr lang="de-AT"/>
              <a:t>Daniel Huppmann</a:t>
            </a:r>
            <a:endParaRPr lang="hr-HR" dirty="0"/>
          </a:p>
        </p:txBody>
      </p:sp>
    </p:spTree>
    <p:extLst>
      <p:ext uri="{BB962C8B-B14F-4D97-AF65-F5344CB8AC3E}">
        <p14:creationId xmlns:p14="http://schemas.microsoft.com/office/powerpoint/2010/main" val="3672451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Ein Bild, das Text, drinnen enthält.&#10;&#10;Automatisch generierte Beschreibung">
            <a:extLst>
              <a:ext uri="{FF2B5EF4-FFF2-40B4-BE49-F238E27FC236}">
                <a16:creationId xmlns:a16="http://schemas.microsoft.com/office/drawing/2014/main" id="{596CD9CA-2554-2847-8AC8-54404F511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4472" y="4205063"/>
            <a:ext cx="1624522" cy="1624522"/>
          </a:xfrm>
          <a:prstGeom prst="rect">
            <a:avLst/>
          </a:prstGeom>
        </p:spPr>
      </p:pic>
      <p:sp>
        <p:nvSpPr>
          <p:cNvPr id="11" name="Titel 10">
            <a:extLst>
              <a:ext uri="{FF2B5EF4-FFF2-40B4-BE49-F238E27FC236}">
                <a16:creationId xmlns:a16="http://schemas.microsoft.com/office/drawing/2014/main" id="{14CB451C-8723-104F-AA91-9778D70288F0}"/>
              </a:ext>
            </a:extLst>
          </p:cNvPr>
          <p:cNvSpPr>
            <a:spLocks noGrp="1"/>
          </p:cNvSpPr>
          <p:nvPr>
            <p:ph type="title"/>
          </p:nvPr>
        </p:nvSpPr>
        <p:spPr/>
        <p:txBody>
          <a:bodyPr/>
          <a:lstStyle/>
          <a:p>
            <a:r>
              <a:rPr lang="en-GB" dirty="0"/>
              <a:t>The </a:t>
            </a:r>
            <a:r>
              <a:rPr lang="en-GB" sz="3200" i="1" dirty="0">
                <a:latin typeface="Cambria" panose="02040503050406030204" pitchFamily="18" charset="0"/>
              </a:rPr>
              <a:t>pyam</a:t>
            </a:r>
            <a:r>
              <a:rPr lang="en-GB" dirty="0"/>
              <a:t> package</a:t>
            </a:r>
          </a:p>
        </p:txBody>
      </p:sp>
      <p:sp>
        <p:nvSpPr>
          <p:cNvPr id="3" name="Inhaltsplatzhalter 2">
            <a:extLst>
              <a:ext uri="{FF2B5EF4-FFF2-40B4-BE49-F238E27FC236}">
                <a16:creationId xmlns:a16="http://schemas.microsoft.com/office/drawing/2014/main" id="{F0BA9D38-C164-4A41-BDBE-FBD986DFCE40}"/>
              </a:ext>
            </a:extLst>
          </p:cNvPr>
          <p:cNvSpPr>
            <a:spLocks noGrp="1"/>
          </p:cNvSpPr>
          <p:nvPr>
            <p:ph idx="1"/>
          </p:nvPr>
        </p:nvSpPr>
        <p:spPr/>
        <p:txBody>
          <a:bodyPr>
            <a:normAutofit/>
          </a:bodyPr>
          <a:lstStyle/>
          <a:p>
            <a:pPr marL="0" indent="0">
              <a:buNone/>
            </a:pPr>
            <a:r>
              <a:rPr lang="en-GB" sz="2200" dirty="0"/>
              <a:t>Use cases and features</a:t>
            </a:r>
          </a:p>
          <a:p>
            <a:pPr lvl="1"/>
            <a:r>
              <a:rPr lang="en-GB" sz="2200" dirty="0"/>
              <a:t>Data processing     </a:t>
            </a:r>
            <a:r>
              <a:rPr lang="en-GB" sz="1600" dirty="0"/>
              <a:t>Aggregation, downscaling, unit conversion, I/O to xlsx, csv &amp; frictionless </a:t>
            </a:r>
            <a:r>
              <a:rPr lang="en-GB" sz="1600" dirty="0" err="1"/>
              <a:t>datapackage</a:t>
            </a:r>
            <a:r>
              <a:rPr lang="en-GB" sz="1600" dirty="0"/>
              <a:t>…</a:t>
            </a:r>
          </a:p>
          <a:p>
            <a:pPr lvl="1"/>
            <a:r>
              <a:rPr lang="en-GB" sz="2200" dirty="0"/>
              <a:t>Validation     </a:t>
            </a:r>
            <a:r>
              <a:rPr lang="en-GB" sz="1600" dirty="0"/>
              <a:t>Checks for completeness of data, internal/external consistency, numerical plausibility …</a:t>
            </a:r>
          </a:p>
          <a:p>
            <a:pPr lvl="1"/>
            <a:r>
              <a:rPr lang="en-GB" sz="2200" dirty="0"/>
              <a:t>Analysis &amp; visualization     </a:t>
            </a:r>
            <a:r>
              <a:rPr lang="en-GB" sz="1600" dirty="0"/>
              <a:t>Categorization and statistics of scenario ensembles, plotting library, …</a:t>
            </a:r>
          </a:p>
          <a:p>
            <a:pPr marL="628650" lvl="2" indent="0">
              <a:buNone/>
            </a:pPr>
            <a:endParaRPr lang="en-GB" sz="800" dirty="0"/>
          </a:p>
          <a:p>
            <a:pPr marL="628650" lvl="2" indent="0">
              <a:buNone/>
            </a:pPr>
            <a:r>
              <a:rPr lang="en-GB" sz="1600" dirty="0"/>
              <a:t>Huppmann, Gidden, et al., 2021. </a:t>
            </a:r>
            <a:r>
              <a:rPr lang="en-GB" sz="1600" i="1" dirty="0"/>
              <a:t>Open Research Europe</a:t>
            </a:r>
            <a:r>
              <a:rPr lang="en-GB" sz="1600" dirty="0"/>
              <a:t>, 1:74 </a:t>
            </a:r>
            <a:r>
              <a:rPr lang="en-GB" sz="1600" dirty="0">
                <a:hlinkClick r:id="rId4"/>
              </a:rPr>
              <a:t>https://doi.org/10.12688/openreseurope.13633.2</a:t>
            </a:r>
            <a:endParaRPr lang="en-GB" sz="1600" dirty="0"/>
          </a:p>
        </p:txBody>
      </p:sp>
      <p:sp>
        <p:nvSpPr>
          <p:cNvPr id="21" name="Textplatzhalter 20">
            <a:extLst>
              <a:ext uri="{FF2B5EF4-FFF2-40B4-BE49-F238E27FC236}">
                <a16:creationId xmlns:a16="http://schemas.microsoft.com/office/drawing/2014/main" id="{0072C97F-7E7E-D949-B118-A1CFA887F72F}"/>
              </a:ext>
            </a:extLst>
          </p:cNvPr>
          <p:cNvSpPr>
            <a:spLocks noGrp="1"/>
          </p:cNvSpPr>
          <p:nvPr>
            <p:ph type="body" sz="quarter" idx="12"/>
          </p:nvPr>
        </p:nvSpPr>
        <p:spPr/>
        <p:txBody>
          <a:bodyPr>
            <a:normAutofit/>
          </a:bodyPr>
          <a:lstStyle/>
          <a:p>
            <a:pPr marL="0" indent="0">
              <a:buNone/>
            </a:pPr>
            <a:r>
              <a:rPr lang="en-GB"/>
              <a:t>A community package for scenario processing, analysis &amp; visualization</a:t>
            </a:r>
            <a:br>
              <a:rPr lang="en-GB"/>
            </a:br>
            <a:r>
              <a:rPr lang="en-GB"/>
              <a:t>following best practice of collaborative scientific software development</a:t>
            </a:r>
          </a:p>
        </p:txBody>
      </p:sp>
      <p:sp>
        <p:nvSpPr>
          <p:cNvPr id="5" name="Foliennummernplatzhalter 4">
            <a:extLst>
              <a:ext uri="{FF2B5EF4-FFF2-40B4-BE49-F238E27FC236}">
                <a16:creationId xmlns:a16="http://schemas.microsoft.com/office/drawing/2014/main" id="{058DA025-FD3D-447A-0C47-5A93F6BD1239}"/>
              </a:ext>
            </a:extLst>
          </p:cNvPr>
          <p:cNvSpPr>
            <a:spLocks noGrp="1"/>
          </p:cNvSpPr>
          <p:nvPr>
            <p:ph type="sldNum" sz="quarter" idx="15"/>
          </p:nvPr>
        </p:nvSpPr>
        <p:spPr/>
        <p:txBody>
          <a:bodyPr/>
          <a:lstStyle/>
          <a:p>
            <a:fld id="{838B0777-827F-8D42-90B1-61394C340E65}" type="slidenum">
              <a:rPr lang="en-GB" noProof="0" smtClean="0"/>
              <a:pPr/>
              <a:t>42</a:t>
            </a:fld>
            <a:endParaRPr lang="en-GB" noProof="0"/>
          </a:p>
        </p:txBody>
      </p:sp>
      <p:pic>
        <p:nvPicPr>
          <p:cNvPr id="10" name="Grafik 9">
            <a:extLst>
              <a:ext uri="{FF2B5EF4-FFF2-40B4-BE49-F238E27FC236}">
                <a16:creationId xmlns:a16="http://schemas.microsoft.com/office/drawing/2014/main" id="{E31FDCF8-4BA0-A242-AE88-1159398A1FD3}"/>
              </a:ext>
            </a:extLst>
          </p:cNvPr>
          <p:cNvPicPr>
            <a:picLocks noChangeAspect="1"/>
          </p:cNvPicPr>
          <p:nvPr/>
        </p:nvPicPr>
        <p:blipFill>
          <a:blip r:embed="rId5"/>
          <a:stretch>
            <a:fillRect/>
          </a:stretch>
        </p:blipFill>
        <p:spPr>
          <a:xfrm>
            <a:off x="10243786" y="1908448"/>
            <a:ext cx="1684862" cy="494928"/>
          </a:xfrm>
          <a:prstGeom prst="rect">
            <a:avLst/>
          </a:prstGeom>
        </p:spPr>
      </p:pic>
      <p:pic>
        <p:nvPicPr>
          <p:cNvPr id="12" name="Inhaltsplatzhalter 15">
            <a:extLst>
              <a:ext uri="{FF2B5EF4-FFF2-40B4-BE49-F238E27FC236}">
                <a16:creationId xmlns:a16="http://schemas.microsoft.com/office/drawing/2014/main" id="{667FC7F5-CDFF-A34C-9B0C-E65B933B1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9660326" y="5788613"/>
            <a:ext cx="369679" cy="299440"/>
          </a:xfrm>
          <a:prstGeom prst="rect">
            <a:avLst/>
          </a:prstGeom>
          <a:noFill/>
          <a:ln w="9525">
            <a:noFill/>
            <a:miter lim="800000"/>
            <a:headEnd/>
            <a:tailEnd/>
          </a:ln>
        </p:spPr>
      </p:pic>
      <p:sp>
        <p:nvSpPr>
          <p:cNvPr id="14" name="Rechteck 15">
            <a:hlinkClick r:id="rId7"/>
            <a:extLst>
              <a:ext uri="{FF2B5EF4-FFF2-40B4-BE49-F238E27FC236}">
                <a16:creationId xmlns:a16="http://schemas.microsoft.com/office/drawing/2014/main" id="{3BCE690E-DBEA-794E-AA71-3CF8810C2AAF}"/>
              </a:ext>
            </a:extLst>
          </p:cNvPr>
          <p:cNvSpPr/>
          <p:nvPr/>
        </p:nvSpPr>
        <p:spPr>
          <a:xfrm>
            <a:off x="10537265" y="5717507"/>
            <a:ext cx="1364733" cy="369332"/>
          </a:xfrm>
          <a:prstGeom prst="rect">
            <a:avLst/>
          </a:prstGeom>
        </p:spPr>
        <p:txBody>
          <a:bodyPr wrap="none">
            <a:spAutoFit/>
          </a:bodyPr>
          <a:lstStyle/>
          <a:p>
            <a:r>
              <a:rPr lang="en-GB" dirty="0">
                <a:solidFill>
                  <a:schemeClr val="accent6">
                    <a:lumMod val="50000"/>
                  </a:schemeClr>
                </a:solidFill>
                <a:latin typeface="+mj-lt"/>
                <a:ea typeface="Tahoma" panose="020B0604030504040204" pitchFamily="34" charset="0"/>
                <a:cs typeface="Tahoma" panose="020B0604030504040204" pitchFamily="34" charset="0"/>
                <a:hlinkClick r:id="rId7"/>
              </a:rPr>
              <a:t>#pyam_iamc</a:t>
            </a:r>
            <a:endParaRPr lang="en-GB" dirty="0">
              <a:solidFill>
                <a:schemeClr val="accent6">
                  <a:lumMod val="50000"/>
                </a:schemeClr>
              </a:solidFill>
              <a:latin typeface="+mj-lt"/>
              <a:ea typeface="Tahoma" panose="020B0604030504040204" pitchFamily="34" charset="0"/>
              <a:cs typeface="Tahoma" panose="020B0604030504040204" pitchFamily="34" charset="0"/>
            </a:endParaRPr>
          </a:p>
        </p:txBody>
      </p:sp>
      <p:sp>
        <p:nvSpPr>
          <p:cNvPr id="17" name="Rechteck 16">
            <a:extLst>
              <a:ext uri="{FF2B5EF4-FFF2-40B4-BE49-F238E27FC236}">
                <a16:creationId xmlns:a16="http://schemas.microsoft.com/office/drawing/2014/main" id="{7EAFBA15-7B69-6841-BAA0-E3A090973D36}"/>
              </a:ext>
            </a:extLst>
          </p:cNvPr>
          <p:cNvSpPr/>
          <p:nvPr/>
        </p:nvSpPr>
        <p:spPr>
          <a:xfrm>
            <a:off x="9256723" y="6135245"/>
            <a:ext cx="2645276" cy="369332"/>
          </a:xfrm>
          <a:prstGeom prst="rect">
            <a:avLst/>
          </a:prstGeom>
        </p:spPr>
        <p:txBody>
          <a:bodyPr wrap="none">
            <a:spAutoFit/>
          </a:bodyPr>
          <a:lstStyle/>
          <a:p>
            <a:r>
              <a:rPr lang="en-GB" dirty="0">
                <a:latin typeface="+mj-lt"/>
                <a:cs typeface="Calibri" panose="020F0502020204030204" pitchFamily="34" charset="0"/>
                <a:hlinkClick r:id="rId8"/>
              </a:rPr>
              <a:t>pyam-iamc.readthedocs.io</a:t>
            </a:r>
            <a:endParaRPr lang="de-DE" dirty="0">
              <a:latin typeface="+mj-lt"/>
              <a:cs typeface="Calibri" panose="020F0502020204030204" pitchFamily="34" charset="0"/>
            </a:endParaRPr>
          </a:p>
        </p:txBody>
      </p:sp>
      <p:pic>
        <p:nvPicPr>
          <p:cNvPr id="7" name="Grafik 6" descr="Ein Bild, das Text, ClipArt, Vektorgrafiken enthält.&#10;&#10;Automatisch generierte Beschreibung">
            <a:extLst>
              <a:ext uri="{FF2B5EF4-FFF2-40B4-BE49-F238E27FC236}">
                <a16:creationId xmlns:a16="http://schemas.microsoft.com/office/drawing/2014/main" id="{3144DB71-BA4B-9E42-983B-90EE0A86F1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517" y="5798878"/>
            <a:ext cx="275963" cy="275963"/>
          </a:xfrm>
          <a:prstGeom prst="rect">
            <a:avLst/>
          </a:prstGeom>
        </p:spPr>
      </p:pic>
      <p:pic>
        <p:nvPicPr>
          <p:cNvPr id="4" name="Picture 4">
            <a:extLst>
              <a:ext uri="{FF2B5EF4-FFF2-40B4-BE49-F238E27FC236}">
                <a16:creationId xmlns:a16="http://schemas.microsoft.com/office/drawing/2014/main" id="{7F339EB6-6C97-4F91-AF43-CDD0F1DCD4B0}"/>
              </a:ext>
            </a:extLst>
          </p:cNvPr>
          <p:cNvPicPr>
            <a:picLocks noChangeAspect="1"/>
          </p:cNvPicPr>
          <p:nvPr/>
        </p:nvPicPr>
        <p:blipFill rotWithShape="1">
          <a:blip r:embed="rId10"/>
          <a:srcRect b="8403"/>
          <a:stretch/>
        </p:blipFill>
        <p:spPr>
          <a:xfrm>
            <a:off x="1146179" y="4185084"/>
            <a:ext cx="7603284" cy="2209790"/>
          </a:xfrm>
          <a:prstGeom prst="rect">
            <a:avLst/>
          </a:prstGeom>
        </p:spPr>
      </p:pic>
      <p:sp>
        <p:nvSpPr>
          <p:cNvPr id="6" name="Fußzeilenplatzhalter 5">
            <a:extLst>
              <a:ext uri="{FF2B5EF4-FFF2-40B4-BE49-F238E27FC236}">
                <a16:creationId xmlns:a16="http://schemas.microsoft.com/office/drawing/2014/main" id="{3B6EFC66-0774-518C-DB89-B52AA1AB5569}"/>
              </a:ext>
            </a:extLst>
          </p:cNvPr>
          <p:cNvSpPr>
            <a:spLocks noGrp="1"/>
          </p:cNvSpPr>
          <p:nvPr>
            <p:ph type="ftr" sz="quarter" idx="14"/>
          </p:nvPr>
        </p:nvSpPr>
        <p:spPr/>
        <p:txBody>
          <a:bodyPr/>
          <a:lstStyle/>
          <a:p>
            <a:pPr>
              <a:defRPr/>
            </a:pPr>
            <a:r>
              <a:rPr lang="en-US"/>
              <a:t>Open-Source Energy System Modeling, Lecture 3</a:t>
            </a:r>
            <a:endParaRPr lang="en-US" dirty="0"/>
          </a:p>
        </p:txBody>
      </p:sp>
      <p:sp>
        <p:nvSpPr>
          <p:cNvPr id="2" name="Datumsplatzhalter 1">
            <a:extLst>
              <a:ext uri="{FF2B5EF4-FFF2-40B4-BE49-F238E27FC236}">
                <a16:creationId xmlns:a16="http://schemas.microsoft.com/office/drawing/2014/main" id="{9E751598-2EE7-404A-CCEE-C1A2F36E87CD}"/>
              </a:ext>
            </a:extLst>
          </p:cNvPr>
          <p:cNvSpPr>
            <a:spLocks noGrp="1"/>
          </p:cNvSpPr>
          <p:nvPr>
            <p:ph type="dt" sz="half" idx="13"/>
          </p:nvPr>
        </p:nvSpPr>
        <p:spPr/>
        <p:txBody>
          <a:bodyPr/>
          <a:lstStyle/>
          <a:p>
            <a:r>
              <a:rPr lang="de-AT"/>
              <a:t>Daniel Huppmann</a:t>
            </a:r>
            <a:endParaRPr lang="hr-HR" dirty="0"/>
          </a:p>
        </p:txBody>
      </p:sp>
    </p:spTree>
    <p:extLst>
      <p:ext uri="{BB962C8B-B14F-4D97-AF65-F5344CB8AC3E}">
        <p14:creationId xmlns:p14="http://schemas.microsoft.com/office/powerpoint/2010/main" val="19635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B9253-BE29-F349-A73C-F8973E961655}"/>
              </a:ext>
            </a:extLst>
          </p:cNvPr>
          <p:cNvSpPr>
            <a:spLocks noGrp="1"/>
          </p:cNvSpPr>
          <p:nvPr>
            <p:ph type="title"/>
          </p:nvPr>
        </p:nvSpPr>
        <p:spPr/>
        <p:txBody>
          <a:bodyPr/>
          <a:lstStyle/>
          <a:p>
            <a:r>
              <a:rPr lang="en-GB" dirty="0"/>
              <a:t>Homework assignment</a:t>
            </a:r>
          </a:p>
        </p:txBody>
      </p:sp>
      <p:sp>
        <p:nvSpPr>
          <p:cNvPr id="3" name="Inhaltsplatzhalter 2">
            <a:extLst>
              <a:ext uri="{FF2B5EF4-FFF2-40B4-BE49-F238E27FC236}">
                <a16:creationId xmlns:a16="http://schemas.microsoft.com/office/drawing/2014/main" id="{43F30EF0-FC2B-074B-AF2E-E56EF155E140}"/>
              </a:ext>
            </a:extLst>
          </p:cNvPr>
          <p:cNvSpPr>
            <a:spLocks noGrp="1"/>
          </p:cNvSpPr>
          <p:nvPr>
            <p:ph idx="1"/>
          </p:nvPr>
        </p:nvSpPr>
        <p:spPr/>
        <p:txBody>
          <a:bodyPr/>
          <a:lstStyle/>
          <a:p>
            <a:r>
              <a:rPr lang="en-GB" dirty="0"/>
              <a:t>Browse through the AR6 Scenario Explorer</a:t>
            </a:r>
          </a:p>
          <a:p>
            <a:r>
              <a:rPr lang="en-GB" dirty="0"/>
              <a:t>Analyse some salient aspect of the scenario ensemble, e.g., </a:t>
            </a:r>
          </a:p>
          <a:p>
            <a:pPr lvl="1"/>
            <a:r>
              <a:rPr lang="en-GB" dirty="0"/>
              <a:t>Emission trajectories, energy system configuration, ...</a:t>
            </a:r>
          </a:p>
          <a:p>
            <a:pPr lvl="1"/>
            <a:r>
              <a:rPr lang="en-GB" dirty="0"/>
              <a:t>Possibly restricted to particular regions or economic sectors</a:t>
            </a:r>
          </a:p>
          <a:p>
            <a:pPr lvl="1"/>
            <a:r>
              <a:rPr lang="en-GB" dirty="0"/>
              <a:t>Possibly for particular models or projects (CD-LINKS, EMF33, ...)</a:t>
            </a:r>
          </a:p>
          <a:p>
            <a:pPr lvl="4"/>
            <a:endParaRPr lang="en-GB" dirty="0"/>
          </a:p>
          <a:p>
            <a:r>
              <a:rPr lang="en-GB" dirty="0"/>
              <a:t>Create a set of 3-4 figures/tables to illustrate your finding as well as some explanations</a:t>
            </a:r>
          </a:p>
          <a:p>
            <a:pPr lvl="1"/>
            <a:r>
              <a:rPr lang="en-GB" dirty="0"/>
              <a:t>As a </a:t>
            </a:r>
            <a:r>
              <a:rPr lang="en-GB" dirty="0" err="1"/>
              <a:t>Jupyter</a:t>
            </a:r>
            <a:r>
              <a:rPr lang="en-GB" dirty="0"/>
              <a:t> notebook using `pyam`</a:t>
            </a:r>
            <a:br>
              <a:rPr lang="en-GB" dirty="0"/>
            </a:br>
            <a:r>
              <a:rPr lang="en-GB" dirty="0"/>
              <a:t>create a new private GitHub repository, invite me as a collaborator when it is ready</a:t>
            </a:r>
          </a:p>
          <a:p>
            <a:pPr lvl="1"/>
            <a:r>
              <a:rPr lang="en-GB" dirty="0"/>
              <a:t>Invitation to collaborate due by Monday, April 24, 23:59</a:t>
            </a:r>
          </a:p>
          <a:p>
            <a:pPr lvl="1"/>
            <a:endParaRPr lang="en-GB" dirty="0"/>
          </a:p>
          <a:p>
            <a:pPr marL="0" indent="0">
              <a:buNone/>
            </a:pPr>
            <a:endParaRPr lang="en-GB" dirty="0"/>
          </a:p>
        </p:txBody>
      </p:sp>
      <p:sp>
        <p:nvSpPr>
          <p:cNvPr id="4" name="Textplatzhalter 3">
            <a:extLst>
              <a:ext uri="{FF2B5EF4-FFF2-40B4-BE49-F238E27FC236}">
                <a16:creationId xmlns:a16="http://schemas.microsoft.com/office/drawing/2014/main" id="{96F42F87-9DFB-0145-B33B-DA43F5F35B1D}"/>
              </a:ext>
            </a:extLst>
          </p:cNvPr>
          <p:cNvSpPr>
            <a:spLocks noGrp="1"/>
          </p:cNvSpPr>
          <p:nvPr>
            <p:ph type="body" sz="quarter" idx="12"/>
          </p:nvPr>
        </p:nvSpPr>
        <p:spPr/>
        <p:txBody>
          <a:bodyPr/>
          <a:lstStyle/>
          <a:p>
            <a:r>
              <a:rPr lang="en-GB" dirty="0"/>
              <a:t>Replicate and extend some piece of assessment of the IPCC AR6</a:t>
            </a:r>
          </a:p>
        </p:txBody>
      </p:sp>
      <p:sp>
        <p:nvSpPr>
          <p:cNvPr id="5" name="Datumsplatzhalter 4">
            <a:extLst>
              <a:ext uri="{FF2B5EF4-FFF2-40B4-BE49-F238E27FC236}">
                <a16:creationId xmlns:a16="http://schemas.microsoft.com/office/drawing/2014/main" id="{E11900F0-8278-1F41-B280-62D7A5F2CFDB}"/>
              </a:ext>
            </a:extLst>
          </p:cNvPr>
          <p:cNvSpPr>
            <a:spLocks noGrp="1"/>
          </p:cNvSpPr>
          <p:nvPr>
            <p:ph type="dt" sz="half" idx="13"/>
          </p:nvPr>
        </p:nvSpPr>
        <p:spPr/>
        <p:txBody>
          <a:bodyPr/>
          <a:lstStyle/>
          <a:p>
            <a:r>
              <a:rPr lang="de-AT"/>
              <a:t>Daniel Huppmann</a:t>
            </a:r>
            <a:endParaRPr lang="hr-HR" dirty="0"/>
          </a:p>
        </p:txBody>
      </p:sp>
      <p:sp>
        <p:nvSpPr>
          <p:cNvPr id="6" name="Fußzeilenplatzhalter 5">
            <a:extLst>
              <a:ext uri="{FF2B5EF4-FFF2-40B4-BE49-F238E27FC236}">
                <a16:creationId xmlns:a16="http://schemas.microsoft.com/office/drawing/2014/main" id="{955E4E2E-38C1-C340-AD5A-6FE6B8CE4F35}"/>
              </a:ext>
            </a:extLst>
          </p:cNvPr>
          <p:cNvSpPr>
            <a:spLocks noGrp="1"/>
          </p:cNvSpPr>
          <p:nvPr>
            <p:ph type="ftr" sz="quarter" idx="14"/>
          </p:nvPr>
        </p:nvSpPr>
        <p:spPr/>
        <p:txBody>
          <a:bodyPr/>
          <a:lstStyle/>
          <a:p>
            <a:pPr>
              <a:defRPr/>
            </a:pPr>
            <a:r>
              <a:rPr lang="en-US"/>
              <a:t>Open-Source Energy System Modeling, Lecture 3</a:t>
            </a:r>
            <a:endParaRPr lang="en-US" dirty="0"/>
          </a:p>
        </p:txBody>
      </p:sp>
      <p:sp>
        <p:nvSpPr>
          <p:cNvPr id="7" name="Foliennummernplatzhalter 6">
            <a:extLst>
              <a:ext uri="{FF2B5EF4-FFF2-40B4-BE49-F238E27FC236}">
                <a16:creationId xmlns:a16="http://schemas.microsoft.com/office/drawing/2014/main" id="{E7B14B58-FE9D-1C43-9597-A2026816F1A6}"/>
              </a:ext>
            </a:extLst>
          </p:cNvPr>
          <p:cNvSpPr>
            <a:spLocks noGrp="1"/>
          </p:cNvSpPr>
          <p:nvPr>
            <p:ph type="sldNum" sz="quarter" idx="15"/>
          </p:nvPr>
        </p:nvSpPr>
        <p:spPr/>
        <p:txBody>
          <a:bodyPr/>
          <a:lstStyle/>
          <a:p>
            <a:fld id="{7F5633C8-4A1E-AE41-9551-4706842F4652}" type="slidenum">
              <a:rPr lang="uk-UA" smtClean="0"/>
              <a:pPr/>
              <a:t>43</a:t>
            </a:fld>
            <a:endParaRPr lang="uk-UA" dirty="0"/>
          </a:p>
        </p:txBody>
      </p:sp>
    </p:spTree>
    <p:extLst>
      <p:ext uri="{BB962C8B-B14F-4D97-AF65-F5344CB8AC3E}">
        <p14:creationId xmlns:p14="http://schemas.microsoft.com/office/powerpoint/2010/main" val="375628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5">
            <a:extLst>
              <a:ext uri="{FF2B5EF4-FFF2-40B4-BE49-F238E27FC236}">
                <a16:creationId xmlns:a16="http://schemas.microsoft.com/office/drawing/2014/main" id="{7583F091-55CF-8742-AF94-5772633DC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660" y="260648"/>
            <a:ext cx="917541" cy="900000"/>
          </a:xfrm>
          <a:prstGeom prst="rect">
            <a:avLst/>
          </a:prstGeom>
        </p:spPr>
      </p:pic>
      <p:pic>
        <p:nvPicPr>
          <p:cNvPr id="5" name="Grafik 4">
            <a:extLst>
              <a:ext uri="{FF2B5EF4-FFF2-40B4-BE49-F238E27FC236}">
                <a16:creationId xmlns:a16="http://schemas.microsoft.com/office/drawing/2014/main" id="{2EFD40AC-0FB9-0642-BC40-62E5DA021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59" y="260648"/>
            <a:ext cx="3013636" cy="900000"/>
          </a:xfrm>
          <a:prstGeom prst="rect">
            <a:avLst/>
          </a:prstGeom>
        </p:spPr>
      </p:pic>
      <p:sp>
        <p:nvSpPr>
          <p:cNvPr id="2" name="Titel 1">
            <a:extLst>
              <a:ext uri="{FF2B5EF4-FFF2-40B4-BE49-F238E27FC236}">
                <a16:creationId xmlns:a16="http://schemas.microsoft.com/office/drawing/2014/main" id="{88D81DD2-3F64-5EC7-15AE-72CC056D5173}"/>
              </a:ext>
            </a:extLst>
          </p:cNvPr>
          <p:cNvSpPr>
            <a:spLocks noGrp="1"/>
          </p:cNvSpPr>
          <p:nvPr>
            <p:ph type="ctrTitle"/>
          </p:nvPr>
        </p:nvSpPr>
        <p:spPr/>
        <p:txBody>
          <a:bodyPr/>
          <a:lstStyle/>
          <a:p>
            <a:endParaRPr lang="de-DE"/>
          </a:p>
        </p:txBody>
      </p:sp>
    </p:spTree>
    <p:extLst>
      <p:ext uri="{BB962C8B-B14F-4D97-AF65-F5344CB8AC3E}">
        <p14:creationId xmlns:p14="http://schemas.microsoft.com/office/powerpoint/2010/main" val="160950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A3F1467-F41C-C641-A784-AEB8E7E247A9}"/>
              </a:ext>
            </a:extLst>
          </p:cNvPr>
          <p:cNvPicPr>
            <a:picLocks noChangeAspect="1"/>
          </p:cNvPicPr>
          <p:nvPr/>
        </p:nvPicPr>
        <p:blipFill>
          <a:blip r:embed="rId2"/>
          <a:stretch>
            <a:fillRect/>
          </a:stretch>
        </p:blipFill>
        <p:spPr>
          <a:xfrm>
            <a:off x="2635936" y="2109644"/>
            <a:ext cx="4118551" cy="2052000"/>
          </a:xfrm>
          <a:prstGeom prst="rect">
            <a:avLst/>
          </a:prstGeom>
          <a:ln>
            <a:solidFill>
              <a:schemeClr val="bg1">
                <a:lumMod val="50000"/>
              </a:schemeClr>
            </a:solidFill>
          </a:ln>
        </p:spPr>
      </p:pic>
      <p:sp>
        <p:nvSpPr>
          <p:cNvPr id="3" name="Titel 2">
            <a:extLst>
              <a:ext uri="{FF2B5EF4-FFF2-40B4-BE49-F238E27FC236}">
                <a16:creationId xmlns:a16="http://schemas.microsoft.com/office/drawing/2014/main" id="{4FBCBEA9-644B-0149-A91B-3957E3E503C8}"/>
              </a:ext>
            </a:extLst>
          </p:cNvPr>
          <p:cNvSpPr>
            <a:spLocks noGrp="1"/>
          </p:cNvSpPr>
          <p:nvPr>
            <p:ph type="title"/>
          </p:nvPr>
        </p:nvSpPr>
        <p:spPr/>
        <p:txBody>
          <a:bodyPr/>
          <a:lstStyle/>
          <a:p>
            <a:r>
              <a:rPr lang="en-GB" dirty="0"/>
              <a:t>The impacts of climate change</a:t>
            </a:r>
          </a:p>
        </p:txBody>
      </p:sp>
      <p:graphicFrame>
        <p:nvGraphicFramePr>
          <p:cNvPr id="25" name="Inhaltsplatzhalter 24">
            <a:extLst>
              <a:ext uri="{FF2B5EF4-FFF2-40B4-BE49-F238E27FC236}">
                <a16:creationId xmlns:a16="http://schemas.microsoft.com/office/drawing/2014/main" id="{383CE55F-44C4-A443-A53E-BEE82479E73C}"/>
              </a:ext>
            </a:extLst>
          </p:cNvPr>
          <p:cNvGraphicFramePr>
            <a:graphicFrameLocks noGrp="1"/>
          </p:cNvGraphicFramePr>
          <p:nvPr>
            <p:ph sz="quarter" idx="24"/>
            <p:extLst>
              <p:ext uri="{D42A27DB-BD31-4B8C-83A1-F6EECF244321}">
                <p14:modId xmlns:p14="http://schemas.microsoft.com/office/powerpoint/2010/main" val="1672670154"/>
              </p:ext>
            </p:extLst>
          </p:nvPr>
        </p:nvGraphicFramePr>
        <p:xfrm>
          <a:off x="911225" y="4161644"/>
          <a:ext cx="10656888" cy="185974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platzhalter 9">
            <a:extLst>
              <a:ext uri="{FF2B5EF4-FFF2-40B4-BE49-F238E27FC236}">
                <a16:creationId xmlns:a16="http://schemas.microsoft.com/office/drawing/2014/main" id="{5D53CA03-BDBC-3542-B3B9-2A978CBC32F6}"/>
              </a:ext>
            </a:extLst>
          </p:cNvPr>
          <p:cNvSpPr>
            <a:spLocks noGrp="1"/>
          </p:cNvSpPr>
          <p:nvPr>
            <p:ph type="body" sz="quarter" idx="23"/>
          </p:nvPr>
        </p:nvSpPr>
        <p:spPr/>
        <p:txBody>
          <a:bodyPr/>
          <a:lstStyle/>
          <a:p>
            <a:r>
              <a:rPr lang="en-GB" dirty="0"/>
              <a:t>Source: “The hard truths of climate change — by the numbers“ (</a:t>
            </a:r>
            <a:r>
              <a:rPr lang="en-GB" dirty="0">
                <a:hlinkClick r:id="rId4"/>
              </a:rPr>
              <a:t>Nature 573:324, September 19, 2019</a:t>
            </a:r>
            <a:r>
              <a:rPr lang="en-GB" dirty="0"/>
              <a:t>)</a:t>
            </a:r>
            <a:br>
              <a:rPr lang="en-GB" dirty="0"/>
            </a:br>
            <a:r>
              <a:rPr lang="en-GB" dirty="0"/>
              <a:t>based on Byers et al. (2019, doi: </a:t>
            </a:r>
            <a:r>
              <a:rPr lang="en-GB" dirty="0">
                <a:hlinkClick r:id="rId5"/>
              </a:rPr>
              <a:t>10.1088/1748-9326/aabf45</a:t>
            </a:r>
            <a:r>
              <a:rPr lang="en-GB" dirty="0"/>
              <a:t>)</a:t>
            </a:r>
          </a:p>
        </p:txBody>
      </p:sp>
      <p:sp>
        <p:nvSpPr>
          <p:cNvPr id="8" name="Textplatzhalter 7">
            <a:extLst>
              <a:ext uri="{FF2B5EF4-FFF2-40B4-BE49-F238E27FC236}">
                <a16:creationId xmlns:a16="http://schemas.microsoft.com/office/drawing/2014/main" id="{07BA53F7-CAE5-274B-BACC-5C7852BC56C4}"/>
              </a:ext>
            </a:extLst>
          </p:cNvPr>
          <p:cNvSpPr>
            <a:spLocks noGrp="1"/>
          </p:cNvSpPr>
          <p:nvPr>
            <p:ph type="body" sz="quarter" idx="12"/>
          </p:nvPr>
        </p:nvSpPr>
        <p:spPr/>
        <p:txBody>
          <a:bodyPr/>
          <a:lstStyle/>
          <a:p>
            <a:pPr marL="0" indent="0">
              <a:buNone/>
            </a:pPr>
            <a:r>
              <a:rPr lang="en-GB" dirty="0"/>
              <a:t>Increasing temperatures exposes billions</a:t>
            </a:r>
            <a:br>
              <a:rPr lang="en-GB" dirty="0"/>
            </a:br>
            <a:r>
              <a:rPr lang="en-GB" dirty="0"/>
              <a:t>to multi-sector risks</a:t>
            </a:r>
          </a:p>
        </p:txBody>
      </p:sp>
      <p:sp>
        <p:nvSpPr>
          <p:cNvPr id="4" name="Foliennummernplatzhalter 3">
            <a:extLst>
              <a:ext uri="{FF2B5EF4-FFF2-40B4-BE49-F238E27FC236}">
                <a16:creationId xmlns:a16="http://schemas.microsoft.com/office/drawing/2014/main" id="{7A7FCF7F-492B-EE4F-A692-A4016CE4A0E7}"/>
              </a:ext>
            </a:extLst>
          </p:cNvPr>
          <p:cNvSpPr>
            <a:spLocks noGrp="1"/>
          </p:cNvSpPr>
          <p:nvPr>
            <p:ph type="sldNum" sz="quarter" idx="27"/>
          </p:nvPr>
        </p:nvSpPr>
        <p:spPr/>
        <p:txBody>
          <a:bodyPr/>
          <a:lstStyle/>
          <a:p>
            <a:fld id="{838B0777-827F-8D42-90B1-61394C340E65}" type="slidenum">
              <a:rPr lang="en-GB" smtClean="0"/>
              <a:pPr/>
              <a:t>5</a:t>
            </a:fld>
            <a:endParaRPr lang="en-GB" dirty="0"/>
          </a:p>
        </p:txBody>
      </p:sp>
      <p:pic>
        <p:nvPicPr>
          <p:cNvPr id="20" name="Grafik 19">
            <a:extLst>
              <a:ext uri="{FF2B5EF4-FFF2-40B4-BE49-F238E27FC236}">
                <a16:creationId xmlns:a16="http://schemas.microsoft.com/office/drawing/2014/main" id="{A5C68F33-BFE4-854A-8F0E-B5DA781D21E5}"/>
              </a:ext>
            </a:extLst>
          </p:cNvPr>
          <p:cNvPicPr>
            <a:picLocks noChangeAspect="1"/>
          </p:cNvPicPr>
          <p:nvPr/>
        </p:nvPicPr>
        <p:blipFill>
          <a:blip r:embed="rId6"/>
          <a:stretch>
            <a:fillRect/>
          </a:stretch>
        </p:blipFill>
        <p:spPr>
          <a:xfrm>
            <a:off x="4897061" y="1582362"/>
            <a:ext cx="4118551" cy="2052000"/>
          </a:xfrm>
          <a:prstGeom prst="rect">
            <a:avLst/>
          </a:prstGeom>
          <a:ln>
            <a:solidFill>
              <a:schemeClr val="bg1">
                <a:lumMod val="50000"/>
              </a:schemeClr>
            </a:solidFill>
          </a:ln>
        </p:spPr>
      </p:pic>
      <p:pic>
        <p:nvPicPr>
          <p:cNvPr id="22" name="Grafik 21">
            <a:extLst>
              <a:ext uri="{FF2B5EF4-FFF2-40B4-BE49-F238E27FC236}">
                <a16:creationId xmlns:a16="http://schemas.microsoft.com/office/drawing/2014/main" id="{7F89FF90-8622-D247-8CB3-17C2E5D749B4}"/>
              </a:ext>
            </a:extLst>
          </p:cNvPr>
          <p:cNvPicPr>
            <a:picLocks noChangeAspect="1"/>
          </p:cNvPicPr>
          <p:nvPr/>
        </p:nvPicPr>
        <p:blipFill>
          <a:blip r:embed="rId7"/>
          <a:stretch>
            <a:fillRect/>
          </a:stretch>
        </p:blipFill>
        <p:spPr>
          <a:xfrm>
            <a:off x="7158185" y="1055080"/>
            <a:ext cx="4118551" cy="2052000"/>
          </a:xfrm>
          <a:prstGeom prst="rect">
            <a:avLst/>
          </a:prstGeom>
          <a:ln>
            <a:solidFill>
              <a:schemeClr val="bg1">
                <a:lumMod val="50000"/>
              </a:schemeClr>
            </a:solidFill>
          </a:ln>
        </p:spPr>
      </p:pic>
      <p:sp>
        <p:nvSpPr>
          <p:cNvPr id="26" name="Rechteck 25">
            <a:extLst>
              <a:ext uri="{FF2B5EF4-FFF2-40B4-BE49-F238E27FC236}">
                <a16:creationId xmlns:a16="http://schemas.microsoft.com/office/drawing/2014/main" id="{C2FE2144-00C4-2246-975F-BD57B3B88791}"/>
              </a:ext>
            </a:extLst>
          </p:cNvPr>
          <p:cNvSpPr/>
          <p:nvPr/>
        </p:nvSpPr>
        <p:spPr>
          <a:xfrm>
            <a:off x="8374531" y="3811075"/>
            <a:ext cx="2978053" cy="374101"/>
          </a:xfrm>
          <a:prstGeom prst="rect">
            <a:avLst/>
          </a:prstGeom>
        </p:spPr>
        <p:txBody>
          <a:bodyPr vert="horz" lIns="91440" tIns="45720" rIns="91440" bIns="45720" rtlCol="0" anchor="b"/>
          <a:lstStyle/>
          <a:p>
            <a:pPr algn="r"/>
            <a:r>
              <a:rPr lang="en-GB" dirty="0">
                <a:solidFill>
                  <a:schemeClr val="bg2">
                    <a:lumMod val="50000"/>
                  </a:schemeClr>
                </a:solidFill>
                <a:latin typeface="+mj-lt"/>
                <a:cs typeface="Calibri Light" panose="020F0302020204030204" pitchFamily="34" charset="0"/>
              </a:rPr>
              <a:t>Millions of people exposed</a:t>
            </a:r>
          </a:p>
        </p:txBody>
      </p:sp>
      <p:sp>
        <p:nvSpPr>
          <p:cNvPr id="2" name="Datumsplatzhalter 1">
            <a:extLst>
              <a:ext uri="{FF2B5EF4-FFF2-40B4-BE49-F238E27FC236}">
                <a16:creationId xmlns:a16="http://schemas.microsoft.com/office/drawing/2014/main" id="{621FC166-4710-408C-AFEA-7163C65B09EE}"/>
              </a:ext>
            </a:extLst>
          </p:cNvPr>
          <p:cNvSpPr>
            <a:spLocks noGrp="1"/>
          </p:cNvSpPr>
          <p:nvPr>
            <p:ph type="dt" sz="half" idx="25"/>
          </p:nvPr>
        </p:nvSpPr>
        <p:spPr/>
        <p:txBody>
          <a:bodyPr/>
          <a:lstStyle/>
          <a:p>
            <a:r>
              <a:rPr lang="de-AT"/>
              <a:t>Daniel Huppmann</a:t>
            </a:r>
            <a:endParaRPr lang="hr-HR" dirty="0"/>
          </a:p>
        </p:txBody>
      </p:sp>
      <p:sp>
        <p:nvSpPr>
          <p:cNvPr id="5" name="Fußzeilenplatzhalter 4">
            <a:extLst>
              <a:ext uri="{FF2B5EF4-FFF2-40B4-BE49-F238E27FC236}">
                <a16:creationId xmlns:a16="http://schemas.microsoft.com/office/drawing/2014/main" id="{A05C434F-315C-A6BE-91AB-08F17773F272}"/>
              </a:ext>
            </a:extLst>
          </p:cNvPr>
          <p:cNvSpPr>
            <a:spLocks noGrp="1"/>
          </p:cNvSpPr>
          <p:nvPr>
            <p:ph type="ftr" sz="quarter" idx="26"/>
          </p:nvPr>
        </p:nvSpPr>
        <p:spPr/>
        <p:txBody>
          <a:bodyPr/>
          <a:lstStyle/>
          <a:p>
            <a:pPr>
              <a:defRPr/>
            </a:pPr>
            <a:r>
              <a:rPr lang="en-US"/>
              <a:t>Open-Source Energy System Modeling, Lecture 3</a:t>
            </a:r>
            <a:endParaRPr lang="en-US" dirty="0"/>
          </a:p>
        </p:txBody>
      </p:sp>
    </p:spTree>
    <p:extLst>
      <p:ext uri="{BB962C8B-B14F-4D97-AF65-F5344CB8AC3E}">
        <p14:creationId xmlns:p14="http://schemas.microsoft.com/office/powerpoint/2010/main" val="111384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graphicEl>
                                              <a:chart seriesIdx="-3" categoryIdx="-3" bldStep="gridLegend"/>
                                            </p:graphicEl>
                                          </p:spTgt>
                                        </p:tgtEl>
                                        <p:attrNameLst>
                                          <p:attrName>style.visibility</p:attrName>
                                        </p:attrNameLst>
                                      </p:cBhvr>
                                      <p:to>
                                        <p:strVal val="visible"/>
                                      </p:to>
                                    </p:set>
                                    <p:animEffect transition="in" filter="fade">
                                      <p:cBhvr>
                                        <p:cTn id="7" dur="500"/>
                                        <p:tgtEl>
                                          <p:spTgt spid="25">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fade">
                                      <p:cBhvr>
                                        <p:cTn id="15" dur="500"/>
                                        <p:tgtEl>
                                          <p:spTgt spid="25">
                                            <p:graphicEl>
                                              <a:chart seriesIdx="0" categoryIdx="-4" bldStep="series"/>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fade">
                                      <p:cBhvr>
                                        <p:cTn id="23" dur="500"/>
                                        <p:tgtEl>
                                          <p:spTgt spid="25">
                                            <p:graphicEl>
                                              <a:chart seriesIdx="1" categoryIdx="-4" bldStep="series"/>
                                            </p:graphic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graphicEl>
                                              <a:chart seriesIdx="2" categoryIdx="-4" bldStep="series"/>
                                            </p:graphicEl>
                                          </p:spTgt>
                                        </p:tgtEl>
                                        <p:attrNameLst>
                                          <p:attrName>style.visibility</p:attrName>
                                        </p:attrNameLst>
                                      </p:cBhvr>
                                      <p:to>
                                        <p:strVal val="visible"/>
                                      </p:to>
                                    </p:set>
                                    <p:animEffect transition="in" filter="fade">
                                      <p:cBhvr>
                                        <p:cTn id="31" dur="500"/>
                                        <p:tgtEl>
                                          <p:spTgt spid="25">
                                            <p:graphicEl>
                                              <a:chart seriesIdx="2" categoryIdx="-4" bldStep="series"/>
                                            </p:graphic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uiExpand="1">
        <p:bldSub>
          <a:bldChart bld="series"/>
        </p:bldSub>
      </p:bldGraphic>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”policy background” of climate change and sustainable development </a:t>
            </a:r>
          </a:p>
        </p:txBody>
      </p:sp>
      <p:sp>
        <p:nvSpPr>
          <p:cNvPr id="4" name="Textplatzhalter 3"/>
          <p:cNvSpPr>
            <a:spLocks noGrp="1"/>
          </p:cNvSpPr>
          <p:nvPr>
            <p:ph type="body" sz="quarter" idx="12"/>
          </p:nvPr>
        </p:nvSpPr>
        <p:spPr/>
        <p:txBody>
          <a:bodyPr/>
          <a:lstStyle/>
          <a:p>
            <a:r>
              <a:rPr lang="en-GB" dirty="0"/>
              <a:t>Two landmark agreements in 2015  define the (research) agenda</a:t>
            </a:r>
          </a:p>
        </p:txBody>
      </p:sp>
      <p:sp>
        <p:nvSpPr>
          <p:cNvPr id="5" name="Datumsplatzhalter 4"/>
          <p:cNvSpPr>
            <a:spLocks noGrp="1"/>
          </p:cNvSpPr>
          <p:nvPr>
            <p:ph type="dt" sz="half" idx="13"/>
          </p:nvPr>
        </p:nvSpPr>
        <p:spPr/>
        <p:txBody>
          <a:bodyPr/>
          <a:lstStyle/>
          <a:p>
            <a:r>
              <a:rPr lang="de-AT" noProof="0"/>
              <a:t>Daniel Huppmann</a:t>
            </a:r>
            <a:endParaRPr lang="en-GB" noProof="0" dirty="0"/>
          </a:p>
        </p:txBody>
      </p:sp>
      <p:sp>
        <p:nvSpPr>
          <p:cNvPr id="6" name="Fußzeilenplatzhalter 5"/>
          <p:cNvSpPr>
            <a:spLocks noGrp="1"/>
          </p:cNvSpPr>
          <p:nvPr>
            <p:ph type="ftr" sz="quarter" idx="14"/>
          </p:nvPr>
        </p:nvSpPr>
        <p:spPr/>
        <p:txBody>
          <a:bodyPr/>
          <a:lstStyle/>
          <a:p>
            <a:pPr>
              <a:defRPr/>
            </a:pPr>
            <a:r>
              <a:rPr lang="en-GB" noProof="0"/>
              <a:t>Open-Source Energy System Modeling, Lecture 3</a:t>
            </a:r>
            <a:endParaRPr lang="en-GB" noProof="0" dirty="0"/>
          </a:p>
        </p:txBody>
      </p:sp>
      <p:sp>
        <p:nvSpPr>
          <p:cNvPr id="22" name="Inhaltsplatzhalter 21"/>
          <p:cNvSpPr>
            <a:spLocks noGrp="1"/>
          </p:cNvSpPr>
          <p:nvPr>
            <p:ph idx="1"/>
          </p:nvPr>
        </p:nvSpPr>
        <p:spPr>
          <a:xfrm>
            <a:off x="911426" y="1484784"/>
            <a:ext cx="10552392" cy="1804196"/>
          </a:xfrm>
        </p:spPr>
        <p:txBody>
          <a:bodyPr/>
          <a:lstStyle/>
          <a:p>
            <a:pPr marL="0" indent="0">
              <a:buNone/>
            </a:pPr>
            <a:r>
              <a:rPr lang="en-US" dirty="0"/>
              <a:t>“</a:t>
            </a:r>
            <a:r>
              <a:rPr lang="en-US" b="1" i="1" dirty="0"/>
              <a:t>Transforming our world: the 2030 Agenda for Sustainable Development</a:t>
            </a:r>
            <a:r>
              <a:rPr lang="en-US" dirty="0"/>
              <a:t>” was adopted</a:t>
            </a:r>
            <a:br>
              <a:rPr lang="en-US" dirty="0"/>
            </a:br>
            <a:r>
              <a:rPr lang="en-US" dirty="0"/>
              <a:t>at the United Nations Sustainable Development Summit on 25 September 2015.</a:t>
            </a:r>
            <a:br>
              <a:rPr lang="en-US" dirty="0"/>
            </a:br>
            <a:r>
              <a:rPr lang="en-US" dirty="0"/>
              <a:t>They comprise 17 </a:t>
            </a:r>
            <a:r>
              <a:rPr lang="en-US" b="1" dirty="0"/>
              <a:t>Sustainable Development Goals </a:t>
            </a:r>
            <a:r>
              <a:rPr lang="en-US" dirty="0"/>
              <a:t>(SDG) and 169 targets,</a:t>
            </a:r>
            <a:br>
              <a:rPr lang="en-US" dirty="0"/>
            </a:br>
            <a:r>
              <a:rPr lang="en-US" dirty="0"/>
              <a:t>which are measured with 232 indicators.</a:t>
            </a:r>
            <a:endParaRPr lang="en-GB" dirty="0"/>
          </a:p>
        </p:txBody>
      </p:sp>
      <p:sp>
        <p:nvSpPr>
          <p:cNvPr id="26" name="Rechteck 25"/>
          <p:cNvSpPr/>
          <p:nvPr/>
        </p:nvSpPr>
        <p:spPr>
          <a:xfrm>
            <a:off x="2063552" y="5085184"/>
            <a:ext cx="9715338" cy="1446550"/>
          </a:xfrm>
          <a:prstGeom prst="rect">
            <a:avLst/>
          </a:prstGeom>
        </p:spPr>
        <p:txBody>
          <a:bodyPr wrap="square">
            <a:spAutoFit/>
          </a:bodyPr>
          <a:lstStyle/>
          <a:p>
            <a:r>
              <a:rPr lang="en-GB" sz="2200" dirty="0">
                <a:latin typeface="+mj-lt"/>
                <a:ea typeface="Calibri" charset="0"/>
                <a:cs typeface="Calibri" charset="0"/>
              </a:rPr>
              <a:t>The </a:t>
            </a:r>
            <a:r>
              <a:rPr lang="en-GB" sz="2200" b="1" i="1" dirty="0">
                <a:latin typeface="+mj-lt"/>
                <a:ea typeface="Calibri" charset="0"/>
                <a:cs typeface="Calibri" charset="0"/>
              </a:rPr>
              <a:t>„Paris Agreement“</a:t>
            </a:r>
            <a:r>
              <a:rPr lang="en-GB" sz="2200" dirty="0">
                <a:latin typeface="+mj-lt"/>
                <a:ea typeface="Calibri" charset="0"/>
                <a:cs typeface="Calibri" charset="0"/>
              </a:rPr>
              <a:t> was negotiated at the 21</a:t>
            </a:r>
            <a:r>
              <a:rPr lang="en-GB" sz="2200" baseline="30000" dirty="0">
                <a:latin typeface="+mj-lt"/>
                <a:ea typeface="Calibri" charset="0"/>
                <a:cs typeface="Calibri" charset="0"/>
              </a:rPr>
              <a:t>st</a:t>
            </a:r>
            <a:r>
              <a:rPr lang="en-GB" sz="2200" dirty="0">
                <a:latin typeface="+mj-lt"/>
                <a:ea typeface="Calibri" charset="0"/>
                <a:cs typeface="Calibri" charset="0"/>
              </a:rPr>
              <a:t> Conference of the Parties (COP21)</a:t>
            </a:r>
            <a:br>
              <a:rPr lang="en-GB" sz="2200" dirty="0">
                <a:latin typeface="+mj-lt"/>
                <a:ea typeface="Calibri" charset="0"/>
                <a:cs typeface="Calibri" charset="0"/>
              </a:rPr>
            </a:br>
            <a:r>
              <a:rPr lang="en-GB" sz="2200" dirty="0">
                <a:latin typeface="+mj-lt"/>
                <a:ea typeface="Calibri" charset="0"/>
                <a:cs typeface="Calibri" charset="0"/>
              </a:rPr>
              <a:t>of the </a:t>
            </a:r>
            <a:r>
              <a:rPr lang="en-GB" sz="2200" b="1" dirty="0">
                <a:latin typeface="+mj-lt"/>
                <a:ea typeface="Calibri" charset="0"/>
                <a:cs typeface="Calibri" charset="0"/>
              </a:rPr>
              <a:t>UNFCCC</a:t>
            </a:r>
            <a:r>
              <a:rPr lang="en-GB" sz="2200" dirty="0">
                <a:latin typeface="+mj-lt"/>
                <a:ea typeface="Calibri" charset="0"/>
                <a:cs typeface="Calibri" charset="0"/>
              </a:rPr>
              <a:t> in Paris and adopted by consensus on 12 December 2015.</a:t>
            </a:r>
            <a:br>
              <a:rPr lang="en-GB" sz="2200" dirty="0">
                <a:latin typeface="+mj-lt"/>
                <a:ea typeface="Calibri" charset="0"/>
                <a:cs typeface="Calibri" charset="0"/>
              </a:rPr>
            </a:br>
            <a:r>
              <a:rPr lang="en-GB" sz="2200" dirty="0">
                <a:latin typeface="+mj-lt"/>
                <a:ea typeface="Calibri" charset="0"/>
                <a:cs typeface="Calibri" charset="0"/>
              </a:rPr>
              <a:t>It aims to keep global warming to “well below 2 °C” compared to pre-industrial levels</a:t>
            </a:r>
            <a:br>
              <a:rPr lang="en-GB" sz="2200" dirty="0">
                <a:latin typeface="+mj-lt"/>
                <a:ea typeface="Calibri" charset="0"/>
                <a:cs typeface="Calibri" charset="0"/>
              </a:rPr>
            </a:br>
            <a:r>
              <a:rPr lang="en-GB" sz="2200" dirty="0">
                <a:latin typeface="+mj-lt"/>
                <a:ea typeface="Calibri" charset="0"/>
                <a:cs typeface="Calibri" charset="0"/>
              </a:rPr>
              <a:t>while also to "pursue efforts to" limit the temperature increase to 1.5 °C.</a:t>
            </a:r>
          </a:p>
        </p:txBody>
      </p:sp>
      <p:pic>
        <p:nvPicPr>
          <p:cNvPr id="8" name="Grafik 7">
            <a:extLst>
              <a:ext uri="{FF2B5EF4-FFF2-40B4-BE49-F238E27FC236}">
                <a16:creationId xmlns:a16="http://schemas.microsoft.com/office/drawing/2014/main" id="{31CE1B73-DFA4-814C-B167-AE961AE561B1}"/>
              </a:ext>
            </a:extLst>
          </p:cNvPr>
          <p:cNvPicPr>
            <a:picLocks noChangeAspect="1"/>
          </p:cNvPicPr>
          <p:nvPr/>
        </p:nvPicPr>
        <p:blipFill rotWithShape="1">
          <a:blip r:embed="rId2">
            <a:extLst>
              <a:ext uri="{28A0092B-C50C-407E-A947-70E740481C1C}">
                <a14:useLocalDpi xmlns:a14="http://schemas.microsoft.com/office/drawing/2010/main" val="0"/>
              </a:ext>
            </a:extLst>
          </a:blip>
          <a:srcRect t="26901" b="13254"/>
          <a:stretch/>
        </p:blipFill>
        <p:spPr>
          <a:xfrm>
            <a:off x="6447468" y="2559753"/>
            <a:ext cx="5138471" cy="2376264"/>
          </a:xfrm>
          <a:prstGeom prst="rect">
            <a:avLst/>
          </a:prstGeom>
        </p:spPr>
      </p:pic>
      <p:pic>
        <p:nvPicPr>
          <p:cNvPr id="10" name="Grafik 9">
            <a:extLst>
              <a:ext uri="{FF2B5EF4-FFF2-40B4-BE49-F238E27FC236}">
                <a16:creationId xmlns:a16="http://schemas.microsoft.com/office/drawing/2014/main" id="{A61E5A33-899D-E44D-AE98-914D16947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183" y="2853556"/>
            <a:ext cx="5176584" cy="971324"/>
          </a:xfrm>
          <a:prstGeom prst="rect">
            <a:avLst/>
          </a:prstGeom>
        </p:spPr>
      </p:pic>
      <p:pic>
        <p:nvPicPr>
          <p:cNvPr id="12" name="Grafik 11">
            <a:extLst>
              <a:ext uri="{FF2B5EF4-FFF2-40B4-BE49-F238E27FC236}">
                <a16:creationId xmlns:a16="http://schemas.microsoft.com/office/drawing/2014/main" id="{2CCB3F66-C385-564B-93E8-AB09ED314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93" y="4359137"/>
            <a:ext cx="1509762" cy="2063979"/>
          </a:xfrm>
          <a:prstGeom prst="rect">
            <a:avLst/>
          </a:prstGeom>
        </p:spPr>
      </p:pic>
      <p:sp>
        <p:nvSpPr>
          <p:cNvPr id="3" name="Foliennummernplatzhalter 2">
            <a:extLst>
              <a:ext uri="{FF2B5EF4-FFF2-40B4-BE49-F238E27FC236}">
                <a16:creationId xmlns:a16="http://schemas.microsoft.com/office/drawing/2014/main" id="{38A2493E-21DA-644A-8C52-48C9A72093DE}"/>
              </a:ext>
            </a:extLst>
          </p:cNvPr>
          <p:cNvSpPr>
            <a:spLocks noGrp="1"/>
          </p:cNvSpPr>
          <p:nvPr>
            <p:ph type="sldNum" sz="quarter" idx="15"/>
          </p:nvPr>
        </p:nvSpPr>
        <p:spPr/>
        <p:txBody>
          <a:bodyPr/>
          <a:lstStyle/>
          <a:p>
            <a:fld id="{7F5633C8-4A1E-AE41-9551-4706842F4652}" type="slidenum">
              <a:rPr lang="uk-UA" smtClean="0"/>
              <a:pPr/>
              <a:t>6</a:t>
            </a:fld>
            <a:endParaRPr lang="uk-UA" dirty="0"/>
          </a:p>
        </p:txBody>
      </p:sp>
    </p:spTree>
    <p:extLst>
      <p:ext uri="{BB962C8B-B14F-4D97-AF65-F5344CB8AC3E}">
        <p14:creationId xmlns:p14="http://schemas.microsoft.com/office/powerpoint/2010/main" val="257291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5917284-915D-BE4D-80E2-0144AD640ABD}"/>
              </a:ext>
            </a:extLst>
          </p:cNvPr>
          <p:cNvSpPr>
            <a:spLocks noGrp="1"/>
          </p:cNvSpPr>
          <p:nvPr>
            <p:ph type="title"/>
          </p:nvPr>
        </p:nvSpPr>
        <p:spPr/>
        <p:txBody>
          <a:bodyPr/>
          <a:lstStyle/>
          <a:p>
            <a:r>
              <a:rPr lang="en-GB" dirty="0"/>
              <a:t>Definition of terms</a:t>
            </a:r>
          </a:p>
        </p:txBody>
      </p:sp>
      <p:sp>
        <p:nvSpPr>
          <p:cNvPr id="6" name="Inhaltsplatzhalter 5">
            <a:extLst>
              <a:ext uri="{FF2B5EF4-FFF2-40B4-BE49-F238E27FC236}">
                <a16:creationId xmlns:a16="http://schemas.microsoft.com/office/drawing/2014/main" id="{7D6401FF-0DE9-C748-9897-9DB06155F9E7}"/>
              </a:ext>
            </a:extLst>
          </p:cNvPr>
          <p:cNvSpPr>
            <a:spLocks noGrp="1"/>
          </p:cNvSpPr>
          <p:nvPr>
            <p:ph idx="1"/>
          </p:nvPr>
        </p:nvSpPr>
        <p:spPr/>
        <p:txBody>
          <a:bodyPr/>
          <a:lstStyle/>
          <a:p>
            <a:pPr marL="0" indent="0">
              <a:buNone/>
            </a:pPr>
            <a:r>
              <a:rPr lang="en-GB" dirty="0"/>
              <a:t>There are numerous terms and concepts</a:t>
            </a:r>
          </a:p>
          <a:p>
            <a:pPr lvl="1"/>
            <a:r>
              <a:rPr lang="en-GB" dirty="0"/>
              <a:t>A </a:t>
            </a:r>
            <a:r>
              <a:rPr lang="en-GB" b="1" dirty="0"/>
              <a:t>forecast</a:t>
            </a:r>
            <a:r>
              <a:rPr lang="en-GB" dirty="0"/>
              <a:t> is based on assumptions of what is considered to occur most likely in the future</a:t>
            </a:r>
          </a:p>
          <a:p>
            <a:pPr lvl="1"/>
            <a:r>
              <a:rPr lang="en-GB" dirty="0"/>
              <a:t>A </a:t>
            </a:r>
            <a:r>
              <a:rPr lang="en-GB" b="1" dirty="0"/>
              <a:t>projection</a:t>
            </a:r>
            <a:r>
              <a:rPr lang="en-GB" dirty="0"/>
              <a:t> is based on hypothetical assumptions</a:t>
            </a:r>
          </a:p>
          <a:p>
            <a:pPr lvl="1"/>
            <a:r>
              <a:rPr lang="en-GB" dirty="0"/>
              <a:t>A </a:t>
            </a:r>
            <a:r>
              <a:rPr lang="en-GB" b="1" dirty="0"/>
              <a:t>scenario</a:t>
            </a:r>
            <a:r>
              <a:rPr lang="en-GB" dirty="0"/>
              <a:t> is a counterfactual development, usually compared to a baseline</a:t>
            </a:r>
          </a:p>
          <a:p>
            <a:pPr lvl="1"/>
            <a:r>
              <a:rPr lang="en-GB" dirty="0"/>
              <a:t>A </a:t>
            </a:r>
            <a:r>
              <a:rPr lang="en-GB" b="1" dirty="0"/>
              <a:t>pathway</a:t>
            </a:r>
            <a:r>
              <a:rPr lang="en-GB" dirty="0"/>
              <a:t> is a numerical evaluation of scenarios/projections combined with a narrative</a:t>
            </a:r>
          </a:p>
          <a:p>
            <a:pPr marL="0" indent="0">
              <a:buNone/>
            </a:pPr>
            <a:r>
              <a:rPr lang="en-GB" dirty="0"/>
              <a:t>Another way to think about this question: A scenario allows us to ask “what if” questions…</a:t>
            </a:r>
          </a:p>
          <a:p>
            <a:pPr lvl="4"/>
            <a:endParaRPr lang="en-GB" dirty="0"/>
          </a:p>
          <a:p>
            <a:pPr marL="190500" lvl="1" indent="0">
              <a:buNone/>
            </a:pPr>
            <a:r>
              <a:rPr lang="en-GB" i="1" dirty="0"/>
              <a:t>Unfortunately, these definitions are just one possible set of usages.</a:t>
            </a:r>
            <a:br>
              <a:rPr lang="en-GB" i="1" dirty="0"/>
            </a:br>
            <a:r>
              <a:rPr lang="en-GB" i="1" dirty="0"/>
              <a:t>So beware, there is no consistent use of these terms in policy debate or scientific research!</a:t>
            </a:r>
          </a:p>
        </p:txBody>
      </p:sp>
      <p:sp>
        <p:nvSpPr>
          <p:cNvPr id="12" name="Textplatzhalter 11">
            <a:extLst>
              <a:ext uri="{FF2B5EF4-FFF2-40B4-BE49-F238E27FC236}">
                <a16:creationId xmlns:a16="http://schemas.microsoft.com/office/drawing/2014/main" id="{3F386DF2-1A2D-3538-D7E1-BEAA6091EAF3}"/>
              </a:ext>
            </a:extLst>
          </p:cNvPr>
          <p:cNvSpPr>
            <a:spLocks noGrp="1"/>
          </p:cNvSpPr>
          <p:nvPr>
            <p:ph type="body" sz="quarter" idx="12"/>
          </p:nvPr>
        </p:nvSpPr>
        <p:spPr/>
        <p:txBody>
          <a:bodyPr/>
          <a:lstStyle/>
          <a:p>
            <a:r>
              <a:rPr lang="en-GB" sz="2800" dirty="0"/>
              <a:t>It’s a challenge to talk about the future...</a:t>
            </a:r>
          </a:p>
        </p:txBody>
      </p:sp>
      <p:sp>
        <p:nvSpPr>
          <p:cNvPr id="7" name="Datumsplatzhalter 6">
            <a:extLst>
              <a:ext uri="{FF2B5EF4-FFF2-40B4-BE49-F238E27FC236}">
                <a16:creationId xmlns:a16="http://schemas.microsoft.com/office/drawing/2014/main" id="{7FF91374-0448-F24C-AE2D-CF6E6E5C58FC}"/>
              </a:ext>
            </a:extLst>
          </p:cNvPr>
          <p:cNvSpPr>
            <a:spLocks noGrp="1"/>
          </p:cNvSpPr>
          <p:nvPr>
            <p:ph type="dt" sz="half" idx="13"/>
          </p:nvPr>
        </p:nvSpPr>
        <p:spPr/>
        <p:txBody>
          <a:bodyPr/>
          <a:lstStyle/>
          <a:p>
            <a:r>
              <a:rPr lang="de-AT"/>
              <a:t>Daniel Huppmann</a:t>
            </a:r>
            <a:endParaRPr lang="hr-HR" dirty="0"/>
          </a:p>
        </p:txBody>
      </p:sp>
      <p:sp>
        <p:nvSpPr>
          <p:cNvPr id="8" name="Fußzeilenplatzhalter 7">
            <a:extLst>
              <a:ext uri="{FF2B5EF4-FFF2-40B4-BE49-F238E27FC236}">
                <a16:creationId xmlns:a16="http://schemas.microsoft.com/office/drawing/2014/main" id="{0F21DA1B-CCEE-CD44-8C86-DC1BD7A62C8B}"/>
              </a:ext>
            </a:extLst>
          </p:cNvPr>
          <p:cNvSpPr>
            <a:spLocks noGrp="1"/>
          </p:cNvSpPr>
          <p:nvPr>
            <p:ph type="ftr" sz="quarter" idx="14"/>
          </p:nvPr>
        </p:nvSpPr>
        <p:spPr/>
        <p:txBody>
          <a:bodyPr/>
          <a:lstStyle/>
          <a:p>
            <a:r>
              <a:rPr lang="en-US"/>
              <a:t>Open-Source Energy System Modeling, Lecture 3</a:t>
            </a:r>
            <a:endParaRPr lang="en-US" dirty="0"/>
          </a:p>
        </p:txBody>
      </p:sp>
      <p:sp>
        <p:nvSpPr>
          <p:cNvPr id="2" name="Foliennummernplatzhalter 1">
            <a:extLst>
              <a:ext uri="{FF2B5EF4-FFF2-40B4-BE49-F238E27FC236}">
                <a16:creationId xmlns:a16="http://schemas.microsoft.com/office/drawing/2014/main" id="{0C86A52A-17CB-4C44-B97C-12EFE6E90658}"/>
              </a:ext>
            </a:extLst>
          </p:cNvPr>
          <p:cNvSpPr>
            <a:spLocks noGrp="1"/>
          </p:cNvSpPr>
          <p:nvPr>
            <p:ph type="sldNum" sz="quarter" idx="15"/>
          </p:nvPr>
        </p:nvSpPr>
        <p:spPr/>
        <p:txBody>
          <a:bodyPr/>
          <a:lstStyle/>
          <a:p>
            <a:fld id="{7F5633C8-4A1E-AE41-9551-4706842F4652}" type="slidenum">
              <a:rPr lang="uk-UA" smtClean="0"/>
              <a:pPr/>
              <a:t>7</a:t>
            </a:fld>
            <a:endParaRPr lang="uk-UA" dirty="0"/>
          </a:p>
        </p:txBody>
      </p:sp>
    </p:spTree>
    <p:extLst>
      <p:ext uri="{BB962C8B-B14F-4D97-AF65-F5344CB8AC3E}">
        <p14:creationId xmlns:p14="http://schemas.microsoft.com/office/powerpoint/2010/main" val="254929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fade">
                                      <p:cBhvr>
                                        <p:cTn id="2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ECBC9-3585-668C-2267-0FA0AA022E18}"/>
              </a:ext>
            </a:extLst>
          </p:cNvPr>
          <p:cNvSpPr>
            <a:spLocks noGrp="1"/>
          </p:cNvSpPr>
          <p:nvPr>
            <p:ph type="title"/>
          </p:nvPr>
        </p:nvSpPr>
        <p:spPr/>
        <p:txBody>
          <a:bodyPr/>
          <a:lstStyle/>
          <a:p>
            <a:r>
              <a:rPr lang="en-US" dirty="0"/>
              <a:t>The “hierarchy” of models and scenarios</a:t>
            </a:r>
          </a:p>
        </p:txBody>
      </p:sp>
      <p:sp>
        <p:nvSpPr>
          <p:cNvPr id="3" name="Inhaltsplatzhalter 2">
            <a:extLst>
              <a:ext uri="{FF2B5EF4-FFF2-40B4-BE49-F238E27FC236}">
                <a16:creationId xmlns:a16="http://schemas.microsoft.com/office/drawing/2014/main" id="{CFD5EC84-534C-A610-4B7C-A8BB633D0325}"/>
              </a:ext>
            </a:extLst>
          </p:cNvPr>
          <p:cNvSpPr>
            <a:spLocks noGrp="1"/>
          </p:cNvSpPr>
          <p:nvPr>
            <p:ph idx="1"/>
          </p:nvPr>
        </p:nvSpPr>
        <p:spPr>
          <a:xfrm>
            <a:off x="912284" y="1628800"/>
            <a:ext cx="10944356" cy="4752529"/>
          </a:xfrm>
        </p:spPr>
        <p:txBody>
          <a:bodyPr/>
          <a:lstStyle/>
          <a:p>
            <a:r>
              <a:rPr lang="en-US" dirty="0"/>
              <a:t>The physical science basis: greenhouse gas concentration &amp; radiative forcing</a:t>
            </a:r>
          </a:p>
          <a:p>
            <a:pPr lvl="3"/>
            <a:r>
              <a:rPr lang="en-US" dirty="0"/>
              <a:t>The </a:t>
            </a:r>
            <a:r>
              <a:rPr lang="en-US" i="1" dirty="0"/>
              <a:t>Representative Concentration Pathways </a:t>
            </a:r>
            <a:r>
              <a:rPr lang="en-US" dirty="0"/>
              <a:t>(RCP)</a:t>
            </a:r>
          </a:p>
          <a:p>
            <a:r>
              <a:rPr lang="en-US" dirty="0"/>
              <a:t>Stylized climate models: emissions timeseries &amp; temperature</a:t>
            </a:r>
          </a:p>
          <a:p>
            <a:r>
              <a:rPr lang="en-US" dirty="0"/>
              <a:t>Integrated Assessment Models (IAM): “optimal” balance between economy and mitigation</a:t>
            </a:r>
          </a:p>
          <a:p>
            <a:pPr lvl="3"/>
            <a:r>
              <a:rPr lang="en-US" dirty="0"/>
              <a:t>Usually called “cost-benefit IAMs”</a:t>
            </a:r>
          </a:p>
          <a:p>
            <a:pPr lvl="3"/>
            <a:r>
              <a:rPr lang="en-US" dirty="0"/>
              <a:t>Most famous example: the DICE model, 2018 Nobel Prize for William Nordhaus</a:t>
            </a:r>
          </a:p>
          <a:p>
            <a:r>
              <a:rPr lang="en-US" dirty="0"/>
              <a:t>Integrated Assessment Models (IAM): “optimal” transition pathway given a mitigation target</a:t>
            </a:r>
          </a:p>
          <a:p>
            <a:pPr lvl="3"/>
            <a:r>
              <a:rPr lang="en-US" dirty="0"/>
              <a:t>Sometimes called “process-</a:t>
            </a:r>
            <a:r>
              <a:rPr lang="en-US" dirty="0" err="1"/>
              <a:t>ased</a:t>
            </a:r>
            <a:r>
              <a:rPr lang="en-US" dirty="0"/>
              <a:t> IAMs”</a:t>
            </a:r>
          </a:p>
          <a:p>
            <a:pPr lvl="3"/>
            <a:r>
              <a:rPr lang="en-US" dirty="0"/>
              <a:t>The </a:t>
            </a:r>
            <a:r>
              <a:rPr lang="en-US" i="1" dirty="0"/>
              <a:t>Shared Socio-Economic Pathways </a:t>
            </a:r>
            <a:r>
              <a:rPr lang="en-US" dirty="0"/>
              <a:t>(SSPs)</a:t>
            </a:r>
          </a:p>
          <a:p>
            <a:pPr marL="266700" lvl="2" indent="0">
              <a:buNone/>
            </a:pPr>
            <a:r>
              <a:rPr lang="en-US" dirty="0"/>
              <a:t>If you’re wondering about the difference between the two classes of IAMs:</a:t>
            </a:r>
            <a:br>
              <a:rPr lang="en-US" dirty="0"/>
            </a:br>
            <a:r>
              <a:rPr lang="en-US" dirty="0">
                <a:hlinkClick r:id="rId2"/>
              </a:rPr>
              <a:t>https://www.carbonbrief.org/qa-how-integrated-assessment-models-are-used-to-study-climate-change</a:t>
            </a:r>
            <a:endParaRPr lang="en-US" dirty="0"/>
          </a:p>
          <a:p>
            <a:r>
              <a:rPr lang="en-US" dirty="0"/>
              <a:t>Scenarios to analyze impacts and adaptation needs (that’s yet a different class of models)</a:t>
            </a:r>
          </a:p>
        </p:txBody>
      </p:sp>
      <p:sp>
        <p:nvSpPr>
          <p:cNvPr id="4" name="Textplatzhalter 3">
            <a:extLst>
              <a:ext uri="{FF2B5EF4-FFF2-40B4-BE49-F238E27FC236}">
                <a16:creationId xmlns:a16="http://schemas.microsoft.com/office/drawing/2014/main" id="{BF43121E-3EAC-5AC6-9F8D-890A1E82F208}"/>
              </a:ext>
            </a:extLst>
          </p:cNvPr>
          <p:cNvSpPr>
            <a:spLocks noGrp="1"/>
          </p:cNvSpPr>
          <p:nvPr>
            <p:ph type="body" sz="quarter" idx="12"/>
          </p:nvPr>
        </p:nvSpPr>
        <p:spPr/>
        <p:txBody>
          <a:bodyPr/>
          <a:lstStyle/>
          <a:p>
            <a:r>
              <a:rPr lang="en-US" dirty="0"/>
              <a:t>It’s not quite obvious what we mean by “climate scenario”</a:t>
            </a:r>
          </a:p>
        </p:txBody>
      </p:sp>
      <p:sp>
        <p:nvSpPr>
          <p:cNvPr id="6" name="Fußzeilenplatzhalter 5">
            <a:extLst>
              <a:ext uri="{FF2B5EF4-FFF2-40B4-BE49-F238E27FC236}">
                <a16:creationId xmlns:a16="http://schemas.microsoft.com/office/drawing/2014/main" id="{89547FE4-0F4B-BC5D-47EB-5281921626BE}"/>
              </a:ext>
            </a:extLst>
          </p:cNvPr>
          <p:cNvSpPr>
            <a:spLocks noGrp="1"/>
          </p:cNvSpPr>
          <p:nvPr>
            <p:ph type="ftr" sz="quarter" idx="14"/>
          </p:nvPr>
        </p:nvSpPr>
        <p:spPr/>
        <p:txBody>
          <a:bodyPr/>
          <a:lstStyle/>
          <a:p>
            <a:pPr>
              <a:defRPr/>
            </a:pPr>
            <a:r>
              <a:rPr lang="en-US"/>
              <a:t>Open-Source Energy System Modeling, Lecture 3</a:t>
            </a:r>
            <a:endParaRPr lang="en-US" dirty="0"/>
          </a:p>
        </p:txBody>
      </p:sp>
      <p:sp>
        <p:nvSpPr>
          <p:cNvPr id="7" name="Foliennummernplatzhalter 6">
            <a:extLst>
              <a:ext uri="{FF2B5EF4-FFF2-40B4-BE49-F238E27FC236}">
                <a16:creationId xmlns:a16="http://schemas.microsoft.com/office/drawing/2014/main" id="{B0F9BD50-CCDF-9EA9-6A77-C166F32B8BBF}"/>
              </a:ext>
            </a:extLst>
          </p:cNvPr>
          <p:cNvSpPr>
            <a:spLocks noGrp="1"/>
          </p:cNvSpPr>
          <p:nvPr>
            <p:ph type="sldNum" sz="quarter" idx="15"/>
          </p:nvPr>
        </p:nvSpPr>
        <p:spPr/>
        <p:txBody>
          <a:bodyPr/>
          <a:lstStyle/>
          <a:p>
            <a:fld id="{7F5633C8-4A1E-AE41-9551-4706842F4652}" type="slidenum">
              <a:rPr lang="uk-UA" smtClean="0"/>
              <a:pPr/>
              <a:t>8</a:t>
            </a:fld>
            <a:endParaRPr lang="uk-UA" dirty="0"/>
          </a:p>
        </p:txBody>
      </p:sp>
      <p:sp>
        <p:nvSpPr>
          <p:cNvPr id="5" name="Datumsplatzhalter 4">
            <a:extLst>
              <a:ext uri="{FF2B5EF4-FFF2-40B4-BE49-F238E27FC236}">
                <a16:creationId xmlns:a16="http://schemas.microsoft.com/office/drawing/2014/main" id="{D1D42000-D422-4FDB-EC44-465D0DA54281}"/>
              </a:ext>
            </a:extLst>
          </p:cNvPr>
          <p:cNvSpPr>
            <a:spLocks noGrp="1"/>
          </p:cNvSpPr>
          <p:nvPr>
            <p:ph type="dt" sz="half" idx="13"/>
          </p:nvPr>
        </p:nvSpPr>
        <p:spPr/>
        <p:txBody>
          <a:bodyPr/>
          <a:lstStyle/>
          <a:p>
            <a:r>
              <a:rPr lang="de-AT"/>
              <a:t>Daniel Huppmann</a:t>
            </a:r>
            <a:endParaRPr lang="hr-HR" dirty="0"/>
          </a:p>
        </p:txBody>
      </p:sp>
    </p:spTree>
    <p:extLst>
      <p:ext uri="{BB962C8B-B14F-4D97-AF65-F5344CB8AC3E}">
        <p14:creationId xmlns:p14="http://schemas.microsoft.com/office/powerpoint/2010/main" val="214286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BE336-3923-3988-6083-DF45438FB3E7}"/>
              </a:ext>
            </a:extLst>
          </p:cNvPr>
          <p:cNvSpPr>
            <a:spLocks noGrp="1"/>
          </p:cNvSpPr>
          <p:nvPr>
            <p:ph type="title"/>
          </p:nvPr>
        </p:nvSpPr>
        <p:spPr/>
        <p:txBody>
          <a:bodyPr/>
          <a:lstStyle/>
          <a:p>
            <a:r>
              <a:rPr lang="en-US" dirty="0"/>
              <a:t>The Representative Concentration Pathways (RCP)</a:t>
            </a:r>
          </a:p>
        </p:txBody>
      </p:sp>
      <p:sp>
        <p:nvSpPr>
          <p:cNvPr id="3" name="Inhaltsplatzhalter 2">
            <a:extLst>
              <a:ext uri="{FF2B5EF4-FFF2-40B4-BE49-F238E27FC236}">
                <a16:creationId xmlns:a16="http://schemas.microsoft.com/office/drawing/2014/main" id="{055E266D-6508-E504-2CA1-F4CB109156C0}"/>
              </a:ext>
            </a:extLst>
          </p:cNvPr>
          <p:cNvSpPr>
            <a:spLocks noGrp="1"/>
          </p:cNvSpPr>
          <p:nvPr>
            <p:ph idx="1"/>
          </p:nvPr>
        </p:nvSpPr>
        <p:spPr/>
        <p:txBody>
          <a:bodyPr/>
          <a:lstStyle/>
          <a:p>
            <a:r>
              <a:rPr lang="en-US" dirty="0"/>
              <a:t>In IPCC AR5, scenarios were categorized by their radiative forcing</a:t>
            </a:r>
            <a:br>
              <a:rPr lang="en-US" dirty="0"/>
            </a:br>
            <a:r>
              <a:rPr lang="en-US" dirty="0"/>
              <a:t>at the end of the century as a proxy for temperature</a:t>
            </a:r>
          </a:p>
          <a:p>
            <a:r>
              <a:rPr lang="en-US" dirty="0"/>
              <a:t>This yields a range of emissions trajectories consistent with each RCP</a:t>
            </a:r>
          </a:p>
        </p:txBody>
      </p:sp>
      <p:sp>
        <p:nvSpPr>
          <p:cNvPr id="4" name="Textplatzhalter 3">
            <a:extLst>
              <a:ext uri="{FF2B5EF4-FFF2-40B4-BE49-F238E27FC236}">
                <a16:creationId xmlns:a16="http://schemas.microsoft.com/office/drawing/2014/main" id="{FBC24AC0-216A-E8DC-F8B1-81223EFD302F}"/>
              </a:ext>
            </a:extLst>
          </p:cNvPr>
          <p:cNvSpPr>
            <a:spLocks noGrp="1"/>
          </p:cNvSpPr>
          <p:nvPr>
            <p:ph type="body" sz="quarter" idx="12"/>
          </p:nvPr>
        </p:nvSpPr>
        <p:spPr/>
        <p:txBody>
          <a:bodyPr/>
          <a:lstStyle/>
          <a:p>
            <a:r>
              <a:rPr lang="en-US" dirty="0"/>
              <a:t>Reference climate futures categorized by “radiative forcing”</a:t>
            </a:r>
          </a:p>
        </p:txBody>
      </p:sp>
      <p:sp>
        <p:nvSpPr>
          <p:cNvPr id="6" name="Fußzeilenplatzhalter 5">
            <a:extLst>
              <a:ext uri="{FF2B5EF4-FFF2-40B4-BE49-F238E27FC236}">
                <a16:creationId xmlns:a16="http://schemas.microsoft.com/office/drawing/2014/main" id="{BAF39380-9260-E1B8-C48A-135CA62BC4F9}"/>
              </a:ext>
            </a:extLst>
          </p:cNvPr>
          <p:cNvSpPr>
            <a:spLocks noGrp="1"/>
          </p:cNvSpPr>
          <p:nvPr>
            <p:ph type="ftr" sz="quarter" idx="14"/>
          </p:nvPr>
        </p:nvSpPr>
        <p:spPr/>
        <p:txBody>
          <a:bodyPr/>
          <a:lstStyle/>
          <a:p>
            <a:pPr>
              <a:defRPr/>
            </a:pPr>
            <a:r>
              <a:rPr lang="en-US"/>
              <a:t>Open-Source Energy System Modeling, Lecture 3</a:t>
            </a:r>
            <a:endParaRPr lang="en-US" dirty="0"/>
          </a:p>
        </p:txBody>
      </p:sp>
      <p:sp>
        <p:nvSpPr>
          <p:cNvPr id="7" name="Foliennummernplatzhalter 6">
            <a:extLst>
              <a:ext uri="{FF2B5EF4-FFF2-40B4-BE49-F238E27FC236}">
                <a16:creationId xmlns:a16="http://schemas.microsoft.com/office/drawing/2014/main" id="{3CC2A19C-08A5-FFAC-774F-9A5B27065DCE}"/>
              </a:ext>
            </a:extLst>
          </p:cNvPr>
          <p:cNvSpPr>
            <a:spLocks noGrp="1"/>
          </p:cNvSpPr>
          <p:nvPr>
            <p:ph type="sldNum" sz="quarter" idx="15"/>
          </p:nvPr>
        </p:nvSpPr>
        <p:spPr/>
        <p:txBody>
          <a:bodyPr/>
          <a:lstStyle/>
          <a:p>
            <a:fld id="{7F5633C8-4A1E-AE41-9551-4706842F4652}" type="slidenum">
              <a:rPr lang="uk-UA" smtClean="0"/>
              <a:pPr/>
              <a:t>9</a:t>
            </a:fld>
            <a:endParaRPr lang="uk-UA" dirty="0"/>
          </a:p>
        </p:txBody>
      </p:sp>
      <p:sp>
        <p:nvSpPr>
          <p:cNvPr id="8" name="Rechteck 7">
            <a:extLst>
              <a:ext uri="{FF2B5EF4-FFF2-40B4-BE49-F238E27FC236}">
                <a16:creationId xmlns:a16="http://schemas.microsoft.com/office/drawing/2014/main" id="{CD2603DE-07DA-E778-9BD7-FD3140123E67}"/>
              </a:ext>
            </a:extLst>
          </p:cNvPr>
          <p:cNvSpPr/>
          <p:nvPr/>
        </p:nvSpPr>
        <p:spPr>
          <a:xfrm>
            <a:off x="1584739" y="5954267"/>
            <a:ext cx="5428757" cy="571077"/>
          </a:xfrm>
          <a:prstGeom prst="rect">
            <a:avLst/>
          </a:prstGeom>
        </p:spPr>
        <p:txBody>
          <a:bodyPr vert="horz" lIns="91440" tIns="45720" rIns="91440" bIns="45720" rtlCol="0" anchor="t"/>
          <a:lstStyle/>
          <a:p>
            <a:pPr algn="ct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Pathways of global GHG emissions in baseline and mitigation scenarios</a:t>
            </a:r>
            <a:br>
              <a:rPr lang="en-GB" sz="1400"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dirty="0">
                <a:solidFill>
                  <a:schemeClr val="bg2">
                    <a:lumMod val="50000"/>
                  </a:schemeClr>
                </a:solidFill>
                <a:latin typeface="Calibri Light" panose="020F0302020204030204" pitchFamily="34" charset="0"/>
                <a:cs typeface="Calibri Light" panose="020F0302020204030204" pitchFamily="34" charset="0"/>
              </a:rPr>
              <a:t>IPCC AR5 WG3 SPM.4 (Panel a)</a:t>
            </a:r>
            <a:endParaRPr lang="en-GB" sz="1400" dirty="0">
              <a:solidFill>
                <a:schemeClr val="bg2">
                  <a:lumMod val="50000"/>
                </a:schemeClr>
              </a:solidFill>
              <a:latin typeface="Calibri Light" panose="020F0302020204030204" pitchFamily="34" charset="0"/>
              <a:ea typeface="+mj-ea"/>
              <a:cs typeface="Calibri Light" panose="020F0302020204030204" pitchFamily="34" charset="0"/>
            </a:endParaRPr>
          </a:p>
        </p:txBody>
      </p:sp>
      <p:pic>
        <p:nvPicPr>
          <p:cNvPr id="9" name="Grafik 8">
            <a:extLst>
              <a:ext uri="{FF2B5EF4-FFF2-40B4-BE49-F238E27FC236}">
                <a16:creationId xmlns:a16="http://schemas.microsoft.com/office/drawing/2014/main" id="{03CD8047-9577-A1A2-B065-8CD6D4FEC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395" y="3074502"/>
            <a:ext cx="6889787" cy="2840527"/>
          </a:xfrm>
          <a:prstGeom prst="rect">
            <a:avLst/>
          </a:prstGeom>
        </p:spPr>
      </p:pic>
      <p:sp>
        <p:nvSpPr>
          <p:cNvPr id="10" name="Rechteck 9">
            <a:extLst>
              <a:ext uri="{FF2B5EF4-FFF2-40B4-BE49-F238E27FC236}">
                <a16:creationId xmlns:a16="http://schemas.microsoft.com/office/drawing/2014/main" id="{40EAA0EC-6DF2-8F33-0714-9C7A3E9D173E}"/>
              </a:ext>
            </a:extLst>
          </p:cNvPr>
          <p:cNvSpPr/>
          <p:nvPr/>
        </p:nvSpPr>
        <p:spPr>
          <a:xfrm>
            <a:off x="9120337" y="5497853"/>
            <a:ext cx="2808311" cy="883475"/>
          </a:xfrm>
          <a:prstGeom prst="rect">
            <a:avLst/>
          </a:prstGeom>
        </p:spPr>
        <p:txBody>
          <a:bodyPr vert="horz" lIns="91440" tIns="45720" rIns="91440" bIns="45720" rtlCol="0" anchor="t"/>
          <a:lstStyle/>
          <a:p>
            <a:pPr algn="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IPCC, 2014: </a:t>
            </a:r>
            <a:r>
              <a:rPr lang="en-GB" sz="1400" i="1" dirty="0">
                <a:solidFill>
                  <a:schemeClr val="bg2">
                    <a:lumMod val="50000"/>
                  </a:schemeClr>
                </a:solidFill>
                <a:latin typeface="Calibri Light" panose="020F0302020204030204" pitchFamily="34" charset="0"/>
                <a:ea typeface="+mj-ea"/>
                <a:cs typeface="Calibri Light" panose="020F0302020204030204" pitchFamily="34" charset="0"/>
              </a:rPr>
              <a:t>Climate Change 2014:</a:t>
            </a:r>
            <a:br>
              <a:rPr lang="en-GB" sz="1400" i="1"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i="1" dirty="0">
                <a:solidFill>
                  <a:schemeClr val="bg2">
                    <a:lumMod val="50000"/>
                  </a:schemeClr>
                </a:solidFill>
                <a:latin typeface="Calibri Light" panose="020F0302020204030204" pitchFamily="34" charset="0"/>
                <a:ea typeface="+mj-ea"/>
                <a:cs typeface="Calibri Light" panose="020F0302020204030204" pitchFamily="34" charset="0"/>
              </a:rPr>
              <a:t>Mitigation of Climate Change.</a:t>
            </a:r>
            <a:br>
              <a:rPr lang="en-GB" sz="1400"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Contribution of Working Group III</a:t>
            </a:r>
            <a:br>
              <a:rPr lang="en-GB" sz="1400" dirty="0">
                <a:solidFill>
                  <a:schemeClr val="bg2">
                    <a:lumMod val="50000"/>
                  </a:schemeClr>
                </a:solidFill>
                <a:latin typeface="Calibri Light" panose="020F0302020204030204" pitchFamily="34" charset="0"/>
                <a:ea typeface="+mj-ea"/>
                <a:cs typeface="Calibri Light" panose="020F0302020204030204" pitchFamily="34" charset="0"/>
              </a:rPr>
            </a:br>
            <a:r>
              <a:rPr lang="en-GB" sz="1400" dirty="0">
                <a:solidFill>
                  <a:schemeClr val="bg2">
                    <a:lumMod val="50000"/>
                  </a:schemeClr>
                </a:solidFill>
                <a:latin typeface="Calibri Light" panose="020F0302020204030204" pitchFamily="34" charset="0"/>
                <a:ea typeface="+mj-ea"/>
                <a:cs typeface="Calibri Light" panose="020F0302020204030204" pitchFamily="34" charset="0"/>
              </a:rPr>
              <a:t>to the Fifth Assessment Report (AR5)</a:t>
            </a:r>
          </a:p>
        </p:txBody>
      </p:sp>
      <p:pic>
        <p:nvPicPr>
          <p:cNvPr id="11" name="Grafik 10">
            <a:extLst>
              <a:ext uri="{FF2B5EF4-FFF2-40B4-BE49-F238E27FC236}">
                <a16:creationId xmlns:a16="http://schemas.microsoft.com/office/drawing/2014/main" id="{7F93F218-F473-0366-BBDD-A41A6B8E1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9620" y="1905645"/>
            <a:ext cx="2808312" cy="3495763"/>
          </a:xfrm>
          <a:prstGeom prst="rect">
            <a:avLst/>
          </a:prstGeom>
        </p:spPr>
      </p:pic>
      <p:sp>
        <p:nvSpPr>
          <p:cNvPr id="5" name="Datumsplatzhalter 4">
            <a:extLst>
              <a:ext uri="{FF2B5EF4-FFF2-40B4-BE49-F238E27FC236}">
                <a16:creationId xmlns:a16="http://schemas.microsoft.com/office/drawing/2014/main" id="{03E4A0A4-60B8-22C9-A30E-D88DFC574027}"/>
              </a:ext>
            </a:extLst>
          </p:cNvPr>
          <p:cNvSpPr>
            <a:spLocks noGrp="1"/>
          </p:cNvSpPr>
          <p:nvPr>
            <p:ph type="dt" sz="half" idx="13"/>
          </p:nvPr>
        </p:nvSpPr>
        <p:spPr/>
        <p:txBody>
          <a:bodyPr/>
          <a:lstStyle/>
          <a:p>
            <a:r>
              <a:rPr lang="de-AT"/>
              <a:t>Daniel Huppmann</a:t>
            </a:r>
            <a:endParaRPr lang="hr-HR" dirty="0"/>
          </a:p>
        </p:txBody>
      </p:sp>
    </p:spTree>
    <p:extLst>
      <p:ext uri="{BB962C8B-B14F-4D97-AF65-F5344CB8AC3E}">
        <p14:creationId xmlns:p14="http://schemas.microsoft.com/office/powerpoint/2010/main" val="367312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h light with header">
  <a:themeElements>
    <a:clrScheme name="iiasa">
      <a:dk1>
        <a:srgbClr val="000000"/>
      </a:dk1>
      <a:lt1>
        <a:srgbClr val="FFFFFF"/>
      </a:lt1>
      <a:dk2>
        <a:srgbClr val="00599D"/>
      </a:dk2>
      <a:lt2>
        <a:srgbClr val="E0E0E0"/>
      </a:lt2>
      <a:accent1>
        <a:srgbClr val="2B7664"/>
      </a:accent1>
      <a:accent2>
        <a:srgbClr val="F3B548"/>
      </a:accent2>
      <a:accent3>
        <a:srgbClr val="E06464"/>
      </a:accent3>
      <a:accent4>
        <a:srgbClr val="60457F"/>
      </a:accent4>
      <a:accent5>
        <a:srgbClr val="62BEB2"/>
      </a:accent5>
      <a:accent6>
        <a:srgbClr val="005087"/>
      </a:accent6>
      <a:hlink>
        <a:srgbClr val="005087"/>
      </a:hlink>
      <a:folHlink>
        <a:srgbClr val="60457F"/>
      </a:folHlink>
    </a:clrScheme>
    <a:fontScheme name="IIASA">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dirty="0" smtClean="0">
            <a:latin typeface="Calibri"/>
            <a:cs typeface="Calibri"/>
          </a:defRPr>
        </a:defPPr>
      </a:lstStyle>
    </a:spDef>
  </a:objectDefaults>
  <a:extraClrSchemeLst>
    <a:extraClrScheme>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h_template_169" id="{0556A03C-A1C7-9748-9F74-42421D38A832}" vid="{29746365-5B88-8045-AA07-FC4FDCD2AED2}"/>
    </a:ext>
  </a:extLst>
</a:theme>
</file>

<file path=ppt/theme/theme2.xml><?xml version="1.0" encoding="utf-8"?>
<a:theme xmlns:a="http://schemas.openxmlformats.org/drawingml/2006/main" name="dh light title &amp; final (english)">
  <a:themeElements>
    <a:clrScheme name="iiasa">
      <a:dk1>
        <a:srgbClr val="000000"/>
      </a:dk1>
      <a:lt1>
        <a:srgbClr val="FFFFFF"/>
      </a:lt1>
      <a:dk2>
        <a:srgbClr val="00599D"/>
      </a:dk2>
      <a:lt2>
        <a:srgbClr val="E0E0E0"/>
      </a:lt2>
      <a:accent1>
        <a:srgbClr val="2B7664"/>
      </a:accent1>
      <a:accent2>
        <a:srgbClr val="F3B548"/>
      </a:accent2>
      <a:accent3>
        <a:srgbClr val="E06464"/>
      </a:accent3>
      <a:accent4>
        <a:srgbClr val="60457F"/>
      </a:accent4>
      <a:accent5>
        <a:srgbClr val="62BEB2"/>
      </a:accent5>
      <a:accent6>
        <a:srgbClr val="005087"/>
      </a:accent6>
      <a:hlink>
        <a:srgbClr val="005087"/>
      </a:hlink>
      <a:folHlink>
        <a:srgbClr val="60457F"/>
      </a:folHlink>
    </a:clrScheme>
    <a:fontScheme name="IIASA">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h_template_169" id="{0556A03C-A1C7-9748-9F74-42421D38A832}" vid="{4B4430EE-CEF0-F347-991A-321E3343FD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dh light with header</Template>
  <TotalTime>0</TotalTime>
  <Words>4539</Words>
  <Application>Microsoft Macintosh PowerPoint</Application>
  <PresentationFormat>Breitbild</PresentationFormat>
  <Paragraphs>496</Paragraphs>
  <Slides>44</Slides>
  <Notes>9</Notes>
  <HiddenSlides>1</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44</vt:i4>
      </vt:variant>
    </vt:vector>
  </HeadingPairs>
  <TitlesOfParts>
    <vt:vector size="55" baseType="lpstr">
      <vt:lpstr>Arial</vt:lpstr>
      <vt:lpstr>Arial Narrow</vt:lpstr>
      <vt:lpstr>Calibri</vt:lpstr>
      <vt:lpstr>Calibri Light</vt:lpstr>
      <vt:lpstr>Cambria</vt:lpstr>
      <vt:lpstr>Courier New</vt:lpstr>
      <vt:lpstr>FrutigerLTPro</vt:lpstr>
      <vt:lpstr>Verdana</vt:lpstr>
      <vt:lpstr>Wingdings</vt:lpstr>
      <vt:lpstr>dh light with header</vt:lpstr>
      <vt:lpstr>dh light title &amp; final (english)</vt:lpstr>
      <vt:lpstr>Lecture 3: Integrated assessment of climate change  and sustainable development</vt:lpstr>
      <vt:lpstr>Required reading and preparation</vt:lpstr>
      <vt:lpstr>The use of scenarios for policy analysis and the Intergovernmental Panel on Climate Change (IPCC)</vt:lpstr>
      <vt:lpstr>A definition of climate change</vt:lpstr>
      <vt:lpstr>The impacts of climate change</vt:lpstr>
      <vt:lpstr>The ”policy background” of climate change and sustainable development </vt:lpstr>
      <vt:lpstr>Definition of terms</vt:lpstr>
      <vt:lpstr>The “hierarchy” of models and scenarios</vt:lpstr>
      <vt:lpstr>The Representative Concentration Pathways (RCP)</vt:lpstr>
      <vt:lpstr>The Shared Socioeconomic Pathways (SSPs)</vt:lpstr>
      <vt:lpstr>Combining RCPs and SSPs</vt:lpstr>
      <vt:lpstr>The gap between current policies and pledges to reduce emissions</vt:lpstr>
      <vt:lpstr>Historical temperature range and expected future heating </vt:lpstr>
      <vt:lpstr>Definition of terms (2)</vt:lpstr>
      <vt:lpstr>A scenario primer</vt:lpstr>
      <vt:lpstr>Criticisms of numerical (integrated assessment) models (I)</vt:lpstr>
      <vt:lpstr>Criticisms of numerical (integrated assessment) models (II)</vt:lpstr>
      <vt:lpstr>The big picture of IPCC assessments</vt:lpstr>
      <vt:lpstr>The big picture of IPCC assessments</vt:lpstr>
      <vt:lpstr>The role and structure of the IPCC</vt:lpstr>
      <vt:lpstr>Principles of assessment by the IPCC</vt:lpstr>
      <vt:lpstr>Collaboration between IPCC and the integrated assessment community</vt:lpstr>
      <vt:lpstr>A consolidated scenario resource for the IPCC assessment</vt:lpstr>
      <vt:lpstr>The IAMC template for timeseries data</vt:lpstr>
      <vt:lpstr>A scenario database for the IPCC AR5</vt:lpstr>
      <vt:lpstr>Caveats of the IPCC AR5 scenario assessment</vt:lpstr>
      <vt:lpstr>A new integrated 1.5°C scenario resource</vt:lpstr>
      <vt:lpstr>Scenario categorization for the SR15</vt:lpstr>
      <vt:lpstr>The do’s &amp; don'ts of scenario ensemble analysis</vt:lpstr>
      <vt:lpstr>The IAMC 1.5°C Scenario Explorer</vt:lpstr>
      <vt:lpstr>The IAMC 1.5°C Scenario Explorer</vt:lpstr>
      <vt:lpstr>The IAMC 1.5°C Scenario Explorer</vt:lpstr>
      <vt:lpstr>IAMC 1.5°C Scenario Explorer</vt:lpstr>
      <vt:lpstr>A Python package for analysis and visualization of Integrated Assessment timeseries data</vt:lpstr>
      <vt:lpstr>Comparing figures in the IAMC 1.5°C Scenario Explorer to the SR15</vt:lpstr>
      <vt:lpstr>The pyam package for IAM analysis &amp; visualization</vt:lpstr>
      <vt:lpstr>Scenario assessment for the IPCC</vt:lpstr>
      <vt:lpstr>Scenario assessment for the IPCC</vt:lpstr>
      <vt:lpstr>Distribution of scenario assessments via GitHub</vt:lpstr>
      <vt:lpstr>A suite of tools to work with 1.5°C scenarios</vt:lpstr>
      <vt:lpstr>Diving into the scenarios supporting the IPCC AR6</vt:lpstr>
      <vt:lpstr>The pyam package</vt:lpstr>
      <vt:lpstr>Homework assignment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Principles of open-source and collaborative scientific programming for energy modelling</dc:title>
  <dc:creator>HUPPMANN Daniel</dc:creator>
  <cp:lastModifiedBy>HUPPMANN Daniel</cp:lastModifiedBy>
  <cp:revision>556</cp:revision>
  <cp:lastPrinted>2019-05-05T10:59:11Z</cp:lastPrinted>
  <dcterms:created xsi:type="dcterms:W3CDTF">2019-03-18T17:06:01Z</dcterms:created>
  <dcterms:modified xsi:type="dcterms:W3CDTF">2023-04-03T17:38:57Z</dcterms:modified>
</cp:coreProperties>
</file>