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 id="2147483665" r:id="rId2"/>
  </p:sldMasterIdLst>
  <p:notesMasterIdLst>
    <p:notesMasterId r:id="rId26"/>
  </p:notesMasterIdLst>
  <p:handoutMasterIdLst>
    <p:handoutMasterId r:id="rId27"/>
  </p:handoutMasterIdLst>
  <p:sldIdLst>
    <p:sldId id="276" r:id="rId3"/>
    <p:sldId id="309" r:id="rId4"/>
    <p:sldId id="326" r:id="rId5"/>
    <p:sldId id="296" r:id="rId6"/>
    <p:sldId id="299" r:id="rId7"/>
    <p:sldId id="325" r:id="rId8"/>
    <p:sldId id="324" r:id="rId9"/>
    <p:sldId id="313" r:id="rId10"/>
    <p:sldId id="320" r:id="rId11"/>
    <p:sldId id="292" r:id="rId12"/>
    <p:sldId id="294" r:id="rId13"/>
    <p:sldId id="342" r:id="rId14"/>
    <p:sldId id="341" r:id="rId15"/>
    <p:sldId id="297" r:id="rId16"/>
    <p:sldId id="329" r:id="rId17"/>
    <p:sldId id="331" r:id="rId18"/>
    <p:sldId id="298" r:id="rId19"/>
    <p:sldId id="337" r:id="rId20"/>
    <p:sldId id="308" r:id="rId21"/>
    <p:sldId id="315" r:id="rId22"/>
    <p:sldId id="310" r:id="rId23"/>
    <p:sldId id="327" r:id="rId24"/>
    <p:sldId id="340" r:id="rId2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Getting started" id="{8F97870B-5EA1-5D45-91B5-E5437F911550}">
          <p14:sldIdLst>
            <p14:sldId id="276"/>
            <p14:sldId id="309"/>
            <p14:sldId id="326"/>
            <p14:sldId id="296"/>
            <p14:sldId id="299"/>
            <p14:sldId id="325"/>
            <p14:sldId id="324"/>
          </p14:sldIdLst>
        </p14:section>
        <p14:section name="Introduction" id="{5008954D-939C-5940-9B0D-099940BBA317}">
          <p14:sldIdLst>
            <p14:sldId id="313"/>
            <p14:sldId id="320"/>
            <p14:sldId id="292"/>
            <p14:sldId id="294"/>
            <p14:sldId id="342"/>
            <p14:sldId id="341"/>
            <p14:sldId id="297"/>
            <p14:sldId id="329"/>
            <p14:sldId id="331"/>
            <p14:sldId id="298"/>
            <p14:sldId id="337"/>
            <p14:sldId id="308"/>
            <p14:sldId id="315"/>
            <p14:sldId id="310"/>
            <p14:sldId id="327"/>
            <p14:sldId id="34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613" autoAdjust="0"/>
    <p:restoredTop sz="82932" autoAdjust="0"/>
  </p:normalViewPr>
  <p:slideViewPr>
    <p:cSldViewPr>
      <p:cViewPr varScale="1">
        <p:scale>
          <a:sx n="90" d="100"/>
          <a:sy n="90" d="100"/>
        </p:scale>
        <p:origin x="936" y="184"/>
      </p:cViewPr>
      <p:guideLst>
        <p:guide orient="horz" pos="2160"/>
        <p:guide pos="3840"/>
      </p:guideLst>
    </p:cSldViewPr>
  </p:slideViewPr>
  <p:outlineViewPr>
    <p:cViewPr>
      <p:scale>
        <a:sx n="33" d="100"/>
        <a:sy n="33" d="100"/>
      </p:scale>
      <p:origin x="0" y="8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768E00-D2B7-6E4E-AA6A-AC71D730947D}" type="datetimeFigureOut">
              <a:rPr lang="en-US" smtClean="0"/>
              <a:t>3/14/23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460C91D-6C58-3F4B-AD86-7A996FAA1731}" type="slidenum">
              <a:rPr lang="en-US" smtClean="0"/>
              <a:t>‹Nr.›</a:t>
            </a:fld>
            <a:endParaRPr lang="en-US"/>
          </a:p>
        </p:txBody>
      </p:sp>
    </p:spTree>
    <p:extLst>
      <p:ext uri="{BB962C8B-B14F-4D97-AF65-F5344CB8AC3E}">
        <p14:creationId xmlns:p14="http://schemas.microsoft.com/office/powerpoint/2010/main" val="1720332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60E5847-F5B5-7B41-9197-583712EACD10}" type="datetimeFigureOut">
              <a:rPr lang="en-US" smtClean="0"/>
              <a:t>3/14/23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AT"/>
              <a:t>Click to edit Master text styles</a:t>
            </a:r>
          </a:p>
          <a:p>
            <a:pPr lvl="1"/>
            <a:r>
              <a:rPr lang="de-AT"/>
              <a:t>Second level</a:t>
            </a:r>
          </a:p>
          <a:p>
            <a:pPr lvl="2"/>
            <a:r>
              <a:rPr lang="de-AT"/>
              <a:t>Third level</a:t>
            </a:r>
          </a:p>
          <a:p>
            <a:pPr lvl="3"/>
            <a:r>
              <a:rPr lang="de-AT"/>
              <a:t>Fourth level</a:t>
            </a:r>
          </a:p>
          <a:p>
            <a:pPr lvl="4"/>
            <a:r>
              <a:rPr lang="de-AT"/>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14F848-489F-D14B-AC7F-41C3B2443E08}" type="slidenum">
              <a:rPr lang="en-US" smtClean="0"/>
              <a:t>‹Nr.›</a:t>
            </a:fld>
            <a:endParaRPr lang="en-US"/>
          </a:p>
        </p:txBody>
      </p:sp>
    </p:spTree>
    <p:extLst>
      <p:ext uri="{BB962C8B-B14F-4D97-AF65-F5344CB8AC3E}">
        <p14:creationId xmlns:p14="http://schemas.microsoft.com/office/powerpoint/2010/main" val="35788060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14F848-489F-D14B-AC7F-41C3B2443E08}" type="slidenum">
              <a:rPr lang="en-US" smtClean="0"/>
              <a:t>1</a:t>
            </a:fld>
            <a:endParaRPr lang="en-US"/>
          </a:p>
        </p:txBody>
      </p:sp>
    </p:spTree>
    <p:extLst>
      <p:ext uri="{BB962C8B-B14F-4D97-AF65-F5344CB8AC3E}">
        <p14:creationId xmlns:p14="http://schemas.microsoft.com/office/powerpoint/2010/main" val="4229587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214F848-489F-D14B-AC7F-41C3B2443E08}" type="slidenum">
              <a:rPr lang="en-US" smtClean="0"/>
              <a:t>9</a:t>
            </a:fld>
            <a:endParaRPr lang="en-US"/>
          </a:p>
        </p:txBody>
      </p:sp>
    </p:spTree>
    <p:extLst>
      <p:ext uri="{BB962C8B-B14F-4D97-AF65-F5344CB8AC3E}">
        <p14:creationId xmlns:p14="http://schemas.microsoft.com/office/powerpoint/2010/main" val="3965036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5"/>
          </p:nvPr>
        </p:nvSpPr>
        <p:spPr/>
        <p:txBody>
          <a:bodyPr/>
          <a:lstStyle/>
          <a:p>
            <a:fld id="{4214F848-489F-D14B-AC7F-41C3B2443E08}" type="slidenum">
              <a:rPr lang="en-US" smtClean="0"/>
              <a:t>11</a:t>
            </a:fld>
            <a:endParaRPr lang="en-US"/>
          </a:p>
        </p:txBody>
      </p:sp>
    </p:spTree>
    <p:extLst>
      <p:ext uri="{BB962C8B-B14F-4D97-AF65-F5344CB8AC3E}">
        <p14:creationId xmlns:p14="http://schemas.microsoft.com/office/powerpoint/2010/main" val="1118900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Open-source has very narrow meaning in English</a:t>
            </a:r>
          </a:p>
          <a:p>
            <a:endParaRPr lang="en-GB" dirty="0"/>
          </a:p>
          <a:p>
            <a:r>
              <a:rPr lang="en-GB" dirty="0"/>
              <a:t>There is an interesting discussion whether permissive or copyleft is more “free”:</a:t>
            </a:r>
          </a:p>
          <a:p>
            <a:r>
              <a:rPr lang="en-GB" dirty="0"/>
              <a:t>=&gt; Freedom of the person creating a derivative </a:t>
            </a:r>
          </a:p>
          <a:p>
            <a:r>
              <a:rPr lang="en-GB" dirty="0"/>
              <a:t>vs. Freedom of future users</a:t>
            </a:r>
          </a:p>
          <a:p>
            <a:endParaRPr lang="en-GB" dirty="0"/>
          </a:p>
          <a:p>
            <a:r>
              <a:rPr lang="en-GB" dirty="0"/>
              <a:t>Non-commercial restriction?</a:t>
            </a:r>
          </a:p>
        </p:txBody>
      </p:sp>
      <p:sp>
        <p:nvSpPr>
          <p:cNvPr id="4" name="Foliennummernplatzhalter 3"/>
          <p:cNvSpPr>
            <a:spLocks noGrp="1"/>
          </p:cNvSpPr>
          <p:nvPr>
            <p:ph type="sldNum" sz="quarter" idx="5"/>
          </p:nvPr>
        </p:nvSpPr>
        <p:spPr/>
        <p:txBody>
          <a:bodyPr/>
          <a:lstStyle/>
          <a:p>
            <a:fld id="{4214F848-489F-D14B-AC7F-41C3B2443E08}" type="slidenum">
              <a:rPr lang="en-US" smtClean="0"/>
              <a:t>12</a:t>
            </a:fld>
            <a:endParaRPr lang="en-US"/>
          </a:p>
        </p:txBody>
      </p:sp>
    </p:spTree>
    <p:extLst>
      <p:ext uri="{BB962C8B-B14F-4D97-AF65-F5344CB8AC3E}">
        <p14:creationId xmlns:p14="http://schemas.microsoft.com/office/powerpoint/2010/main" val="1163627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Interesting observation: open is not a requirement for </a:t>
            </a:r>
            <a:r>
              <a:rPr lang="en-GB" dirty="0" err="1"/>
              <a:t>FAIRness</a:t>
            </a:r>
            <a:endParaRPr lang="en-GB" dirty="0"/>
          </a:p>
        </p:txBody>
      </p:sp>
      <p:sp>
        <p:nvSpPr>
          <p:cNvPr id="4" name="Foliennummernplatzhalter 3"/>
          <p:cNvSpPr>
            <a:spLocks noGrp="1"/>
          </p:cNvSpPr>
          <p:nvPr>
            <p:ph type="sldNum" sz="quarter" idx="5"/>
          </p:nvPr>
        </p:nvSpPr>
        <p:spPr/>
        <p:txBody>
          <a:bodyPr/>
          <a:lstStyle/>
          <a:p>
            <a:fld id="{4214F848-489F-D14B-AC7F-41C3B2443E08}" type="slidenum">
              <a:rPr lang="en-US" smtClean="0"/>
              <a:t>17</a:t>
            </a:fld>
            <a:endParaRPr lang="en-US"/>
          </a:p>
        </p:txBody>
      </p:sp>
    </p:spTree>
    <p:extLst>
      <p:ext uri="{BB962C8B-B14F-4D97-AF65-F5344CB8AC3E}">
        <p14:creationId xmlns:p14="http://schemas.microsoft.com/office/powerpoint/2010/main" val="402740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buysellgraphic.com/" TargetMode="External"/><Relationship Id="rId2" Type="http://schemas.openxmlformats.org/officeDocument/2006/relationships/hyperlink" Target="https://all-free-download.com/free-vector/download/environmental-icons_310835.html" TargetMode="External"/><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uysellgraphic.com/" TargetMode="External"/><Relationship Id="rId2" Type="http://schemas.openxmlformats.org/officeDocument/2006/relationships/hyperlink" Target="https://all-free-download.com/free-vector/download/environmental-icons_310835.html" TargetMode="External"/><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hyperlink" Target="https://creativecommons.org/licenses/by/4.0/" TargetMode="Externa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huppmann@iiasa.ac.at" TargetMode="External"/><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hyperlink" Target="http://www.iiasa.ac.at/staff/daniel-huppmann" TargetMode="External"/><Relationship Id="rId5" Type="http://schemas.openxmlformats.org/officeDocument/2006/relationships/hyperlink" Target="https://mastodon.social/@daniel_huppmann" TargetMode="External"/><Relationship Id="rId4" Type="http://schemas.openxmlformats.org/officeDocument/2006/relationships/hyperlink" Target="https://twitter.com/daniel_huppmann"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twitter.com/daniel_huppmann" TargetMode="External"/><Relationship Id="rId7" Type="http://schemas.openxmlformats.org/officeDocument/2006/relationships/hyperlink" Target="https://creativecommons.org/licenses/by/4.0/" TargetMode="External"/><Relationship Id="rId2" Type="http://schemas.openxmlformats.org/officeDocument/2006/relationships/hyperlink" Target="mailto:huppmann@iiasa.ac.at" TargetMode="External"/><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hyperlink" Target="http://www.iiasa.ac.at/staff/daniel-huppmann" TargetMode="External"/><Relationship Id="rId10" Type="http://schemas.openxmlformats.org/officeDocument/2006/relationships/image" Target="../media/image5.png"/><Relationship Id="rId4" Type="http://schemas.openxmlformats.org/officeDocument/2006/relationships/hyperlink" Target="https://mastodon.social/@daniel_huppmann" TargetMode="External"/><Relationship Id="rId9"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
Zweite Ebene
Dritte Ebene
Vierte Ebene
Fünfte Ebene</a:t>
            </a:r>
            <a:endParaRPr lang="en-US" dirty="0"/>
          </a:p>
        </p:txBody>
      </p:sp>
      <p:sp>
        <p:nvSpPr>
          <p:cNvPr id="4" name="Date Placeholder 3"/>
          <p:cNvSpPr>
            <a:spLocks noGrp="1"/>
          </p:cNvSpPr>
          <p:nvPr>
            <p:ph type="dt" sz="half" idx="10"/>
          </p:nvPr>
        </p:nvSpPr>
        <p:spPr/>
        <p:txBody>
          <a:bodyPr/>
          <a:lstStyle/>
          <a:p>
            <a:r>
              <a:rPr lang="de-AT"/>
              <a:t>Daniel Huppmann</a:t>
            </a:r>
            <a:endParaRPr lang="hr-HR" dirty="0"/>
          </a:p>
        </p:txBody>
      </p:sp>
      <p:sp>
        <p:nvSpPr>
          <p:cNvPr id="8" name="Footer Placeholder 7"/>
          <p:cNvSpPr>
            <a:spLocks noGrp="1"/>
          </p:cNvSpPr>
          <p:nvPr>
            <p:ph type="ftr" sz="quarter" idx="11"/>
          </p:nvPr>
        </p:nvSpPr>
        <p:spPr/>
        <p:txBody>
          <a:bodyPr/>
          <a:lstStyle/>
          <a:p>
            <a:pPr>
              <a:defRPr/>
            </a:pPr>
            <a:r>
              <a:rPr lang="en-US"/>
              <a:t>Open-Source Energy System Modeling, Lecture 1</a:t>
            </a:r>
            <a:endParaRPr lang="en-US" dirty="0"/>
          </a:p>
        </p:txBody>
      </p:sp>
      <p:sp>
        <p:nvSpPr>
          <p:cNvPr id="9" name="Slide Number Placeholder 8"/>
          <p:cNvSpPr>
            <a:spLocks noGrp="1"/>
          </p:cNvSpPr>
          <p:nvPr>
            <p:ph type="sldNum" sz="quarter" idx="12"/>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4103818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laim (2) and two caption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dirty="0"/>
              <a:t>Click to edit Master title</a:t>
            </a:r>
            <a:endParaRPr lang="en-GB" noProof="0" dirty="0"/>
          </a:p>
        </p:txBody>
      </p:sp>
      <p:sp>
        <p:nvSpPr>
          <p:cNvPr id="17" name="Inhaltsplatzhalter 16"/>
          <p:cNvSpPr>
            <a:spLocks noGrp="1"/>
          </p:cNvSpPr>
          <p:nvPr>
            <p:ph sz="quarter" idx="24" hasCustomPrompt="1"/>
          </p:nvPr>
        </p:nvSpPr>
        <p:spPr>
          <a:xfrm>
            <a:off x="1103447" y="1988840"/>
            <a:ext cx="10472604" cy="410445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p:cNvSpPr>
            <a:spLocks noGrp="1"/>
          </p:cNvSpPr>
          <p:nvPr>
            <p:ph type="body" sz="quarter" idx="23" hasCustomPrompt="1"/>
          </p:nvPr>
        </p:nvSpPr>
        <p:spPr>
          <a:xfrm>
            <a:off x="1103447" y="6093320"/>
            <a:ext cx="10472604" cy="288008"/>
          </a:xfrm>
          <a:prstGeom prst="rect">
            <a:avLst/>
          </a:prstGeom>
        </p:spPr>
        <p:txBody>
          <a:bodyPr lIns="0" tIns="0" rIns="0" bIns="0"/>
          <a:lstStyle>
            <a:lvl1pPr marL="0" marR="0" indent="0" algn="ctr" defTabSz="914400" rtl="0" eaLnBrk="0" fontAlgn="base" latinLnBrk="0" hangingPunct="0">
              <a:lnSpc>
                <a:spcPct val="100000"/>
              </a:lnSpc>
              <a:spcBef>
                <a:spcPct val="20000"/>
              </a:spcBef>
              <a:spcAft>
                <a:spcPct val="0"/>
              </a:spcAft>
              <a:buClrTx/>
              <a:buSzPct val="80000"/>
              <a:buFontTx/>
              <a:buNone/>
              <a:tabLst/>
              <a:defRPr sz="1600">
                <a:solidFill>
                  <a:srgbClr val="7F7F7F"/>
                </a:solidFill>
              </a:defRPr>
            </a:lvl1pPr>
          </a:lstStyle>
          <a:p>
            <a:pPr lvl="0"/>
            <a:r>
              <a:rPr lang="en-GB" noProof="0" dirty="0"/>
              <a:t>Click to edit Subtitle</a:t>
            </a:r>
          </a:p>
        </p:txBody>
      </p:sp>
      <p:sp>
        <p:nvSpPr>
          <p:cNvPr id="10" name="Text Placeholder 7"/>
          <p:cNvSpPr>
            <a:spLocks noGrp="1"/>
          </p:cNvSpPr>
          <p:nvPr>
            <p:ph type="body" sz="quarter" idx="26" hasCustomPrompt="1"/>
          </p:nvPr>
        </p:nvSpPr>
        <p:spPr>
          <a:xfrm rot="16200000">
            <a:off x="-1105435" y="3812438"/>
            <a:ext cx="4033689" cy="384011"/>
          </a:xfrm>
          <a:prstGeom prst="rect">
            <a:avLst/>
          </a:prstGeom>
        </p:spPr>
        <p:txBody>
          <a:bodyPr vert="horz" lIns="0" tIns="0" rIns="180000" bIns="36000" rtlCol="0" anchor="ctr" anchorCtr="0">
            <a:normAutofit/>
          </a:bodyPr>
          <a:lstStyle>
            <a:lvl1pPr>
              <a:defRPr lang="en-GB" sz="1600" baseline="0" dirty="0">
                <a:solidFill>
                  <a:srgbClr val="7F7F7F"/>
                </a:solidFill>
              </a:defRPr>
            </a:lvl1pPr>
          </a:lstStyle>
          <a:p>
            <a:pPr marL="0" lvl="0" indent="0" algn="r">
              <a:buNone/>
            </a:pPr>
            <a:r>
              <a:rPr lang="en-GB" noProof="0" dirty="0"/>
              <a:t>Click to edit Secondary Subtitle</a:t>
            </a:r>
          </a:p>
        </p:txBody>
      </p:sp>
      <p:sp>
        <p:nvSpPr>
          <p:cNvPr id="11" name="Text Placeholder 6"/>
          <p:cNvSpPr>
            <a:spLocks noGrp="1"/>
          </p:cNvSpPr>
          <p:nvPr>
            <p:ph type="body" sz="quarter" idx="12" hasCustomPrompt="1"/>
          </p:nvPr>
        </p:nvSpPr>
        <p:spPr>
          <a:xfrm>
            <a:off x="912285" y="980727"/>
            <a:ext cx="10656324" cy="828000"/>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6" name="Datumsplatzhalter 5">
            <a:extLst>
              <a:ext uri="{FF2B5EF4-FFF2-40B4-BE49-F238E27FC236}">
                <a16:creationId xmlns:a16="http://schemas.microsoft.com/office/drawing/2014/main" id="{0A989591-D5C9-C849-9FF9-03714B6CF9D2}"/>
              </a:ext>
            </a:extLst>
          </p:cNvPr>
          <p:cNvSpPr>
            <a:spLocks noGrp="1"/>
          </p:cNvSpPr>
          <p:nvPr>
            <p:ph type="dt" sz="half" idx="27"/>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2DE39B76-D77B-CA4C-AF27-966A2C7667A4}"/>
              </a:ext>
            </a:extLst>
          </p:cNvPr>
          <p:cNvSpPr>
            <a:spLocks noGrp="1"/>
          </p:cNvSpPr>
          <p:nvPr>
            <p:ph type="ftr" sz="quarter" idx="28"/>
          </p:nvPr>
        </p:nvSpPr>
        <p:spPr/>
        <p:txBody>
          <a:bodyPr/>
          <a:lstStyle/>
          <a:p>
            <a:pPr>
              <a:defRPr/>
            </a:pPr>
            <a:r>
              <a:rPr lang="en-US"/>
              <a:t>Open-Source Energy System Modeling, Lecture 1</a:t>
            </a:r>
            <a:endParaRPr lang="en-US" dirty="0"/>
          </a:p>
        </p:txBody>
      </p:sp>
      <p:sp>
        <p:nvSpPr>
          <p:cNvPr id="8" name="Foliennummernplatzhalter 7">
            <a:extLst>
              <a:ext uri="{FF2B5EF4-FFF2-40B4-BE49-F238E27FC236}">
                <a16:creationId xmlns:a16="http://schemas.microsoft.com/office/drawing/2014/main" id="{82DD5F59-7367-5448-A16E-1796CFE17F67}"/>
              </a:ext>
            </a:extLst>
          </p:cNvPr>
          <p:cNvSpPr>
            <a:spLocks noGrp="1"/>
          </p:cNvSpPr>
          <p:nvPr>
            <p:ph type="sldNum" sz="quarter" idx="29"/>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3294478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367CD1-1B92-9341-B6EB-89FE8FB86D8B}"/>
              </a:ext>
            </a:extLst>
          </p:cNvPr>
          <p:cNvSpPr>
            <a:spLocks noGrp="1"/>
          </p:cNvSpPr>
          <p:nvPr>
            <p:ph type="title"/>
          </p:nvPr>
        </p:nvSpPr>
        <p:spPr>
          <a:xfrm>
            <a:off x="911425" y="2348880"/>
            <a:ext cx="10400596" cy="1143000"/>
          </a:xfrm>
        </p:spPr>
        <p:txBody>
          <a:bodyPr/>
          <a:lstStyle/>
          <a:p>
            <a:r>
              <a:rPr lang="de-DE"/>
              <a:t>Mastertitelformat bearbeiten</a:t>
            </a:r>
            <a:endParaRPr lang="en-GB"/>
          </a:p>
        </p:txBody>
      </p:sp>
      <p:sp>
        <p:nvSpPr>
          <p:cNvPr id="4" name="Textplatzhalter 3">
            <a:extLst>
              <a:ext uri="{FF2B5EF4-FFF2-40B4-BE49-F238E27FC236}">
                <a16:creationId xmlns:a16="http://schemas.microsoft.com/office/drawing/2014/main" id="{20113C01-8388-5949-B8EE-4789002BB435}"/>
              </a:ext>
            </a:extLst>
          </p:cNvPr>
          <p:cNvSpPr>
            <a:spLocks noGrp="1"/>
          </p:cNvSpPr>
          <p:nvPr>
            <p:ph type="body" idx="10"/>
          </p:nvPr>
        </p:nvSpPr>
        <p:spPr>
          <a:xfrm>
            <a:off x="911425" y="3716338"/>
            <a:ext cx="10401100" cy="1944687"/>
          </a:xfrm>
        </p:spPr>
        <p:txBody>
          <a:bodyPr/>
          <a:lstStyle>
            <a:lvl1pPr marL="0" indent="0">
              <a:buNone/>
              <a:defRPr/>
            </a:lvl1pPr>
          </a:lstStyle>
          <a:p>
            <a:r>
              <a:rPr lang="de-DE" dirty="0"/>
              <a:t>Mastertextformat bearbeite</a:t>
            </a:r>
            <a:endParaRPr lang="en-GB" dirty="0"/>
          </a:p>
        </p:txBody>
      </p:sp>
      <p:sp>
        <p:nvSpPr>
          <p:cNvPr id="8" name="Textplatzhalter 13">
            <a:extLst>
              <a:ext uri="{FF2B5EF4-FFF2-40B4-BE49-F238E27FC236}">
                <a16:creationId xmlns:a16="http://schemas.microsoft.com/office/drawing/2014/main" id="{FE78A413-4284-7841-9C01-592B3093B1F2}"/>
              </a:ext>
            </a:extLst>
          </p:cNvPr>
          <p:cNvSpPr>
            <a:spLocks noGrp="1"/>
          </p:cNvSpPr>
          <p:nvPr>
            <p:ph type="body" sz="quarter" idx="15" hasCustomPrompt="1"/>
          </p:nvPr>
        </p:nvSpPr>
        <p:spPr>
          <a:xfrm>
            <a:off x="911225" y="1700808"/>
            <a:ext cx="6432550" cy="432792"/>
          </a:xfrm>
          <a:noFill/>
          <a:ln w="9525">
            <a:noFill/>
            <a:miter lim="800000"/>
            <a:headEnd/>
            <a:tailEnd/>
          </a:ln>
        </p:spPr>
        <p:txBody>
          <a:bodyPr vert="horz" wrap="square" lIns="0" tIns="0" rIns="0" bIns="0" numCol="1" anchor="t" anchorCtr="0" compatLnSpc="1">
            <a:prstTxWarp prst="textNoShape">
              <a:avLst/>
            </a:prstTxWarp>
          </a:bodyPr>
          <a:lstStyle>
            <a:lvl1pPr marL="0" indent="0">
              <a:buNone/>
              <a:defRPr lang="en-GB" sz="2600" i="1" dirty="0">
                <a:solidFill>
                  <a:schemeClr val="tx2"/>
                </a:solidFill>
                <a:latin typeface="Cambria"/>
                <a:cs typeface="Cambria"/>
              </a:defRPr>
            </a:lvl1pPr>
          </a:lstStyle>
          <a:p>
            <a:pPr marL="271463" lvl="0" indent="-271463">
              <a:spcBef>
                <a:spcPts val="1000"/>
              </a:spcBef>
              <a:buSzPct val="80000"/>
            </a:pPr>
            <a:r>
              <a:rPr lang="en-GB" noProof="0" dirty="0"/>
              <a:t>Section number</a:t>
            </a:r>
          </a:p>
        </p:txBody>
      </p:sp>
      <p:sp>
        <p:nvSpPr>
          <p:cNvPr id="3" name="Datumsplatzhalter 2">
            <a:extLst>
              <a:ext uri="{FF2B5EF4-FFF2-40B4-BE49-F238E27FC236}">
                <a16:creationId xmlns:a16="http://schemas.microsoft.com/office/drawing/2014/main" id="{E4A5A233-0EDC-8D48-8D85-78D9211C375F}"/>
              </a:ext>
            </a:extLst>
          </p:cNvPr>
          <p:cNvSpPr>
            <a:spLocks noGrp="1"/>
          </p:cNvSpPr>
          <p:nvPr>
            <p:ph type="dt" sz="half" idx="16"/>
          </p:nvPr>
        </p:nvSpPr>
        <p:spPr/>
        <p:txBody>
          <a:bodyPr/>
          <a:lstStyle/>
          <a:p>
            <a:pPr algn="r"/>
            <a:r>
              <a:rPr lang="de-AT" noProof="0"/>
              <a:t>Daniel Huppmann</a:t>
            </a:r>
            <a:endParaRPr lang="en-GB" noProof="0"/>
          </a:p>
        </p:txBody>
      </p:sp>
      <p:sp>
        <p:nvSpPr>
          <p:cNvPr id="9" name="Fußzeilenplatzhalter 8">
            <a:extLst>
              <a:ext uri="{FF2B5EF4-FFF2-40B4-BE49-F238E27FC236}">
                <a16:creationId xmlns:a16="http://schemas.microsoft.com/office/drawing/2014/main" id="{FDCF2612-200F-E84B-8873-77EC4E8CEBF3}"/>
              </a:ext>
            </a:extLst>
          </p:cNvPr>
          <p:cNvSpPr>
            <a:spLocks noGrp="1"/>
          </p:cNvSpPr>
          <p:nvPr>
            <p:ph type="ftr" sz="quarter" idx="17"/>
          </p:nvPr>
        </p:nvSpPr>
        <p:spPr/>
        <p:txBody>
          <a:bodyPr/>
          <a:lstStyle/>
          <a:p>
            <a:r>
              <a:rPr lang="en-GB" noProof="0"/>
              <a:t>Open-Source Energy System Modeling, Lecture 1</a:t>
            </a:r>
          </a:p>
        </p:txBody>
      </p:sp>
      <p:sp>
        <p:nvSpPr>
          <p:cNvPr id="10" name="Foliennummernplatzhalter 9">
            <a:extLst>
              <a:ext uri="{FF2B5EF4-FFF2-40B4-BE49-F238E27FC236}">
                <a16:creationId xmlns:a16="http://schemas.microsoft.com/office/drawing/2014/main" id="{73997288-AF14-8146-9B4D-C7FCE027EF55}"/>
              </a:ext>
            </a:extLst>
          </p:cNvPr>
          <p:cNvSpPr>
            <a:spLocks noGrp="1"/>
          </p:cNvSpPr>
          <p:nvPr>
            <p:ph type="sldNum" sz="quarter" idx="18"/>
          </p:nvPr>
        </p:nvSpPr>
        <p:spPr/>
        <p:txBody>
          <a:bodyPr/>
          <a:lstStyle/>
          <a:p>
            <a:pPr algn="r"/>
            <a:fld id="{7F5633C8-4A1E-AE41-9551-4706842F4652}" type="slidenum">
              <a:rPr lang="en-GB" noProof="0" smtClean="0"/>
              <a:pPr algn="r"/>
              <a:t>‹Nr.›</a:t>
            </a:fld>
            <a:endParaRPr lang="en-GB" noProof="0"/>
          </a:p>
        </p:txBody>
      </p:sp>
    </p:spTree>
    <p:extLst>
      <p:ext uri="{BB962C8B-B14F-4D97-AF65-F5344CB8AC3E}">
        <p14:creationId xmlns:p14="http://schemas.microsoft.com/office/powerpoint/2010/main" val="977104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environment tag">
    <p:spTree>
      <p:nvGrpSpPr>
        <p:cNvPr id="1" name=""/>
        <p:cNvGrpSpPr/>
        <p:nvPr/>
      </p:nvGrpSpPr>
      <p:grpSpPr>
        <a:xfrm>
          <a:off x="0" y="0"/>
          <a:ext cx="0" cy="0"/>
          <a:chOff x="0" y="0"/>
          <a:chExt cx="0" cy="0"/>
        </a:xfrm>
      </p:grpSpPr>
      <p:sp>
        <p:nvSpPr>
          <p:cNvPr id="106506" name="Rectangle 10"/>
          <p:cNvSpPr>
            <a:spLocks noGrp="1" noChangeArrowheads="1"/>
          </p:cNvSpPr>
          <p:nvPr>
            <p:ph type="subTitle" idx="1"/>
          </p:nvPr>
        </p:nvSpPr>
        <p:spPr>
          <a:xfrm>
            <a:off x="815414" y="3465851"/>
            <a:ext cx="10472605" cy="1763349"/>
          </a:xfrm>
        </p:spPr>
        <p:txBody>
          <a:bodyPr lIns="0" rIns="0"/>
          <a:lstStyle>
            <a:lvl1pPr marL="0" indent="0" algn="ctr">
              <a:buFontTx/>
              <a:buNone/>
              <a:defRPr sz="2400">
                <a:latin typeface="+mn-lt"/>
              </a:defRPr>
            </a:lvl1pPr>
          </a:lstStyle>
          <a:p>
            <a:r>
              <a:rPr lang="en-GB" dirty="0"/>
              <a:t>Click to edit </a:t>
            </a:r>
            <a:r>
              <a:rPr lang="en-GB" noProof="0" dirty="0"/>
              <a:t>Master</a:t>
            </a:r>
            <a:r>
              <a:rPr lang="en-GB" dirty="0"/>
              <a:t> subtitle</a:t>
            </a:r>
          </a:p>
        </p:txBody>
      </p:sp>
      <p:sp>
        <p:nvSpPr>
          <p:cNvPr id="5" name="Text Placeholder 4"/>
          <p:cNvSpPr>
            <a:spLocks noGrp="1"/>
          </p:cNvSpPr>
          <p:nvPr>
            <p:ph type="body" sz="quarter" idx="10" hasCustomPrompt="1"/>
          </p:nvPr>
        </p:nvSpPr>
        <p:spPr>
          <a:xfrm>
            <a:off x="815414" y="5373216"/>
            <a:ext cx="10472605" cy="648295"/>
          </a:xfrm>
          <a:noFill/>
          <a:ln w="9525">
            <a:noFill/>
            <a:miter lim="800000"/>
            <a:headEnd/>
            <a:tailEnd/>
          </a:ln>
        </p:spPr>
        <p:txBody>
          <a:bodyPr vert="horz" wrap="square" lIns="0" tIns="0" rIns="0" bIns="0" numCol="1" anchor="b" anchorCtr="0" compatLnSpc="1">
            <a:prstTxWarp prst="textNoShape">
              <a:avLst/>
            </a:prstTxWarp>
          </a:bodyPr>
          <a:lstStyle>
            <a:lvl1pPr marL="271463" indent="-271463" algn="r">
              <a:buNone/>
              <a:defRPr lang="de-AT" sz="1800" smtClean="0">
                <a:solidFill>
                  <a:srgbClr val="808080"/>
                </a:solidFill>
                <a:latin typeface="+mn-lt"/>
              </a:defRPr>
            </a:lvl1pPr>
            <a:lvl2pPr>
              <a:defRPr lang="de-AT" smtClean="0"/>
            </a:lvl2pPr>
            <a:lvl3pPr>
              <a:defRPr lang="de-AT" smtClean="0"/>
            </a:lvl3pPr>
            <a:lvl4pPr>
              <a:defRPr lang="de-AT" smtClean="0"/>
            </a:lvl4pPr>
            <a:lvl5pPr>
              <a:defRPr lang="en-US"/>
            </a:lvl5pPr>
          </a:lstStyle>
          <a:p>
            <a:pPr marL="0" lvl="0" indent="0"/>
            <a:r>
              <a:rPr lang="en-GB" noProof="0" dirty="0"/>
              <a:t>Click to edit name and conference/location</a:t>
            </a:r>
          </a:p>
        </p:txBody>
      </p:sp>
      <p:sp>
        <p:nvSpPr>
          <p:cNvPr id="3" name="Titel 2"/>
          <p:cNvSpPr>
            <a:spLocks noGrp="1"/>
          </p:cNvSpPr>
          <p:nvPr>
            <p:ph type="title" hasCustomPrompt="1"/>
          </p:nvPr>
        </p:nvSpPr>
        <p:spPr>
          <a:xfrm>
            <a:off x="815412" y="1881675"/>
            <a:ext cx="10472605" cy="1143000"/>
          </a:xfrm>
        </p:spPr>
        <p:txBody>
          <a:bodyPr/>
          <a:lstStyle>
            <a:lvl1pPr algn="ctr">
              <a:defRPr sz="3200"/>
            </a:lvl1pPr>
          </a:lstStyle>
          <a:p>
            <a:r>
              <a:rPr lang="en-GB" noProof="0" dirty="0"/>
              <a:t>Click to edit Master title</a:t>
            </a:r>
          </a:p>
        </p:txBody>
      </p:sp>
      <p:sp>
        <p:nvSpPr>
          <p:cNvPr id="6" name="Footer Placeholder 3">
            <a:extLst>
              <a:ext uri="{FF2B5EF4-FFF2-40B4-BE49-F238E27FC236}">
                <a16:creationId xmlns:a16="http://schemas.microsoft.com/office/drawing/2014/main" id="{D7F1A919-9C43-224F-B7CA-743CC30C0DA0}"/>
              </a:ext>
            </a:extLst>
          </p:cNvPr>
          <p:cNvSpPr txBox="1">
            <a:spLocks/>
          </p:cNvSpPr>
          <p:nvPr userDrawn="1"/>
        </p:nvSpPr>
        <p:spPr>
          <a:xfrm>
            <a:off x="774848" y="6282035"/>
            <a:ext cx="6336704" cy="531341"/>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200" kern="1200" smtClean="0">
                <a:solidFill>
                  <a:srgbClr val="008F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300"/>
              </a:spcAft>
            </a:pPr>
            <a:r>
              <a:rPr lang="en-GB" sz="1700" dirty="0"/>
              <a:t>Please consider the environment before printing this slide deck</a:t>
            </a:r>
          </a:p>
          <a:p>
            <a:r>
              <a:rPr lang="de-AT" dirty="0"/>
              <a:t>Icon </a:t>
            </a:r>
            <a:r>
              <a:rPr lang="de-AT" dirty="0" err="1"/>
              <a:t>from</a:t>
            </a:r>
            <a:r>
              <a:rPr lang="de-AT" dirty="0"/>
              <a:t> </a:t>
            </a:r>
            <a:r>
              <a:rPr lang="de-AT" dirty="0">
                <a:hlinkClick r:id="rId2"/>
              </a:rPr>
              <a:t>all-free-download.com</a:t>
            </a:r>
            <a:r>
              <a:rPr lang="de-AT" dirty="0"/>
              <a:t>, Environmental </a:t>
            </a:r>
            <a:r>
              <a:rPr lang="de-AT" dirty="0" err="1"/>
              <a:t>icons</a:t>
            </a:r>
            <a:r>
              <a:rPr lang="de-AT" dirty="0"/>
              <a:t> 310835 </a:t>
            </a:r>
            <a:r>
              <a:rPr lang="de-AT" dirty="0" err="1"/>
              <a:t>by</a:t>
            </a:r>
            <a:r>
              <a:rPr lang="de-AT" dirty="0"/>
              <a:t> </a:t>
            </a:r>
            <a:r>
              <a:rPr lang="de-AT" dirty="0">
                <a:hlinkClick r:id="rId3"/>
              </a:rPr>
              <a:t>BSGstudio</a:t>
            </a:r>
            <a:r>
              <a:rPr lang="de-AT" dirty="0"/>
              <a:t>, </a:t>
            </a:r>
            <a:r>
              <a:rPr lang="de-AT" dirty="0" err="1"/>
              <a:t>under</a:t>
            </a:r>
            <a:r>
              <a:rPr lang="de-AT" dirty="0"/>
              <a:t> CC-BY</a:t>
            </a:r>
          </a:p>
        </p:txBody>
      </p:sp>
      <p:pic>
        <p:nvPicPr>
          <p:cNvPr id="8" name="Grafik 7">
            <a:extLst>
              <a:ext uri="{FF2B5EF4-FFF2-40B4-BE49-F238E27FC236}">
                <a16:creationId xmlns:a16="http://schemas.microsoft.com/office/drawing/2014/main" id="{5C5E7B66-A10E-9F4B-8163-0855C37A127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336" y="6191076"/>
            <a:ext cx="533400" cy="622300"/>
          </a:xfrm>
          <a:prstGeom prst="rect">
            <a:avLst/>
          </a:prstGeom>
        </p:spPr>
      </p:pic>
    </p:spTree>
    <p:extLst>
      <p:ext uri="{BB962C8B-B14F-4D97-AF65-F5344CB8AC3E}">
        <p14:creationId xmlns:p14="http://schemas.microsoft.com/office/powerpoint/2010/main" val="310682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with CC-BY">
    <p:spTree>
      <p:nvGrpSpPr>
        <p:cNvPr id="1" name=""/>
        <p:cNvGrpSpPr/>
        <p:nvPr/>
      </p:nvGrpSpPr>
      <p:grpSpPr>
        <a:xfrm>
          <a:off x="0" y="0"/>
          <a:ext cx="0" cy="0"/>
          <a:chOff x="0" y="0"/>
          <a:chExt cx="0" cy="0"/>
        </a:xfrm>
      </p:grpSpPr>
      <p:sp>
        <p:nvSpPr>
          <p:cNvPr id="106506" name="Rectangle 10"/>
          <p:cNvSpPr>
            <a:spLocks noGrp="1" noChangeArrowheads="1"/>
          </p:cNvSpPr>
          <p:nvPr>
            <p:ph type="subTitle" idx="1"/>
          </p:nvPr>
        </p:nvSpPr>
        <p:spPr>
          <a:xfrm>
            <a:off x="815414" y="3465851"/>
            <a:ext cx="10472605" cy="1763349"/>
          </a:xfrm>
        </p:spPr>
        <p:txBody>
          <a:bodyPr lIns="0" rIns="0"/>
          <a:lstStyle>
            <a:lvl1pPr marL="0" indent="0" algn="ctr">
              <a:buFontTx/>
              <a:buNone/>
              <a:defRPr sz="2400">
                <a:latin typeface="+mn-lt"/>
              </a:defRPr>
            </a:lvl1pPr>
          </a:lstStyle>
          <a:p>
            <a:r>
              <a:rPr lang="en-GB" dirty="0"/>
              <a:t>Click to edit </a:t>
            </a:r>
            <a:r>
              <a:rPr lang="en-GB" noProof="0" dirty="0"/>
              <a:t>Master</a:t>
            </a:r>
            <a:r>
              <a:rPr lang="en-GB" dirty="0"/>
              <a:t> subtitle</a:t>
            </a:r>
          </a:p>
        </p:txBody>
      </p:sp>
      <p:sp>
        <p:nvSpPr>
          <p:cNvPr id="5" name="Text Placeholder 4"/>
          <p:cNvSpPr>
            <a:spLocks noGrp="1"/>
          </p:cNvSpPr>
          <p:nvPr>
            <p:ph type="body" sz="quarter" idx="10" hasCustomPrompt="1"/>
          </p:nvPr>
        </p:nvSpPr>
        <p:spPr>
          <a:xfrm>
            <a:off x="815414" y="5373216"/>
            <a:ext cx="10472605" cy="648295"/>
          </a:xfrm>
          <a:noFill/>
          <a:ln w="9525">
            <a:noFill/>
            <a:miter lim="800000"/>
            <a:headEnd/>
            <a:tailEnd/>
          </a:ln>
        </p:spPr>
        <p:txBody>
          <a:bodyPr vert="horz" wrap="square" lIns="0" tIns="0" rIns="0" bIns="0" numCol="1" anchor="b" anchorCtr="0" compatLnSpc="1">
            <a:prstTxWarp prst="textNoShape">
              <a:avLst/>
            </a:prstTxWarp>
          </a:bodyPr>
          <a:lstStyle>
            <a:lvl1pPr marL="271463" indent="-271463" algn="r">
              <a:buNone/>
              <a:defRPr lang="de-AT" sz="1800" smtClean="0">
                <a:solidFill>
                  <a:srgbClr val="808080"/>
                </a:solidFill>
                <a:latin typeface="+mn-lt"/>
              </a:defRPr>
            </a:lvl1pPr>
            <a:lvl2pPr>
              <a:defRPr lang="de-AT" smtClean="0"/>
            </a:lvl2pPr>
            <a:lvl3pPr>
              <a:defRPr lang="de-AT" smtClean="0"/>
            </a:lvl3pPr>
            <a:lvl4pPr>
              <a:defRPr lang="de-AT" smtClean="0"/>
            </a:lvl4pPr>
            <a:lvl5pPr>
              <a:defRPr lang="en-US"/>
            </a:lvl5pPr>
          </a:lstStyle>
          <a:p>
            <a:pPr marL="0" lvl="0" indent="0"/>
            <a:r>
              <a:rPr lang="en-GB" noProof="0" dirty="0"/>
              <a:t>Click to edit name and conference/location</a:t>
            </a:r>
          </a:p>
        </p:txBody>
      </p:sp>
      <p:sp>
        <p:nvSpPr>
          <p:cNvPr id="3" name="Titel 2"/>
          <p:cNvSpPr>
            <a:spLocks noGrp="1"/>
          </p:cNvSpPr>
          <p:nvPr>
            <p:ph type="title" hasCustomPrompt="1"/>
          </p:nvPr>
        </p:nvSpPr>
        <p:spPr>
          <a:xfrm>
            <a:off x="815412" y="1881675"/>
            <a:ext cx="10472605" cy="1143000"/>
          </a:xfrm>
        </p:spPr>
        <p:txBody>
          <a:bodyPr/>
          <a:lstStyle>
            <a:lvl1pPr algn="ctr">
              <a:defRPr sz="3200"/>
            </a:lvl1pPr>
          </a:lstStyle>
          <a:p>
            <a:r>
              <a:rPr lang="en-GB" noProof="0" dirty="0"/>
              <a:t>Click to edit Master title</a:t>
            </a:r>
          </a:p>
        </p:txBody>
      </p:sp>
      <p:sp>
        <p:nvSpPr>
          <p:cNvPr id="7" name="Rechteck 6">
            <a:extLst>
              <a:ext uri="{FF2B5EF4-FFF2-40B4-BE49-F238E27FC236}">
                <a16:creationId xmlns:a16="http://schemas.microsoft.com/office/drawing/2014/main" id="{D08A5CE4-AF6D-2841-AEED-E154ABAC48A1}"/>
              </a:ext>
            </a:extLst>
          </p:cNvPr>
          <p:cNvSpPr/>
          <p:nvPr userDrawn="1"/>
        </p:nvSpPr>
        <p:spPr>
          <a:xfrm>
            <a:off x="4752528" y="6314703"/>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marL="0" lvl="0" indent="0" algn="r" eaLnBrk="0" hangingPunct="0">
              <a:spcBef>
                <a:spcPct val="20000"/>
              </a:spcBef>
              <a:buFontTx/>
              <a:buNone/>
            </a:pPr>
            <a:r>
              <a:rPr lang="en-US" sz="1400" dirty="0">
                <a:solidFill>
                  <a:schemeClr val="bg2">
                    <a:lumMod val="50000"/>
                  </a:schemeClr>
                </a:solidFill>
                <a:latin typeface="+mn-lt"/>
                <a:cs typeface="Calibri"/>
              </a:rPr>
              <a:t>This presentation is licensed under</a:t>
            </a:r>
            <a:br>
              <a:rPr lang="en-US" sz="1400" dirty="0">
                <a:solidFill>
                  <a:schemeClr val="bg2">
                    <a:lumMod val="50000"/>
                  </a:schemeClr>
                </a:solidFill>
                <a:latin typeface="+mn-lt"/>
                <a:cs typeface="Calibri"/>
              </a:rPr>
            </a:br>
            <a:r>
              <a:rPr lang="en-US" sz="1400" dirty="0">
                <a:solidFill>
                  <a:schemeClr val="bg2">
                    <a:lumMod val="50000"/>
                  </a:schemeClr>
                </a:solidFill>
                <a:latin typeface="+mn-lt"/>
                <a:cs typeface="Calibri"/>
              </a:rPr>
              <a:t>a </a:t>
            </a:r>
            <a:r>
              <a:rPr lang="en-US" sz="1400" dirty="0">
                <a:solidFill>
                  <a:schemeClr val="tx2"/>
                </a:solidFill>
                <a:latin typeface="+mn-lt"/>
                <a:cs typeface="Calibri"/>
                <a:hlinkClick r:id="rId2">
                  <a:extLst>
                    <a:ext uri="{A12FA001-AC4F-418D-AE19-62706E023703}">
                      <ahyp:hlinkClr xmlns:ahyp="http://schemas.microsoft.com/office/drawing/2018/hyperlinkcolor" val="tx"/>
                    </a:ext>
                  </a:extLst>
                </a:hlinkClick>
              </a:rPr>
              <a:t>Creative Commons Attribution 4.0 International License </a:t>
            </a:r>
            <a:endParaRPr lang="en-US" sz="1400" dirty="0">
              <a:solidFill>
                <a:schemeClr val="tx2"/>
              </a:solidFill>
              <a:latin typeface="+mn-lt"/>
              <a:cs typeface="Calibri"/>
            </a:endParaRPr>
          </a:p>
        </p:txBody>
      </p:sp>
      <p:pic>
        <p:nvPicPr>
          <p:cNvPr id="9" name="Picture 8">
            <a:extLst>
              <a:ext uri="{FF2B5EF4-FFF2-40B4-BE49-F238E27FC236}">
                <a16:creationId xmlns:a16="http://schemas.microsoft.com/office/drawing/2014/main" id="{A82F99E0-AE91-AF47-86ED-7E85D0F62E5F}"/>
              </a:ext>
            </a:extLst>
          </p:cNvPr>
          <p:cNvPicPr>
            <a:picLocks noChangeAspect="1"/>
          </p:cNvPicPr>
          <p:nvPr userDrawn="1"/>
        </p:nvPicPr>
        <p:blipFill>
          <a:blip r:embed="rId3"/>
          <a:stretch>
            <a:fillRect/>
          </a:stretch>
        </p:blipFill>
        <p:spPr>
          <a:xfrm>
            <a:off x="10955064" y="6343793"/>
            <a:ext cx="1117600" cy="393700"/>
          </a:xfrm>
          <a:prstGeom prst="rect">
            <a:avLst/>
          </a:prstGeom>
        </p:spPr>
      </p:pic>
    </p:spTree>
    <p:extLst>
      <p:ext uri="{BB962C8B-B14F-4D97-AF65-F5344CB8AC3E}">
        <p14:creationId xmlns:p14="http://schemas.microsoft.com/office/powerpoint/2010/main" val="3308404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environment tag &amp; CC-BY">
    <p:spTree>
      <p:nvGrpSpPr>
        <p:cNvPr id="1" name=""/>
        <p:cNvGrpSpPr/>
        <p:nvPr/>
      </p:nvGrpSpPr>
      <p:grpSpPr>
        <a:xfrm>
          <a:off x="0" y="0"/>
          <a:ext cx="0" cy="0"/>
          <a:chOff x="0" y="0"/>
          <a:chExt cx="0" cy="0"/>
        </a:xfrm>
      </p:grpSpPr>
      <p:sp>
        <p:nvSpPr>
          <p:cNvPr id="106506" name="Rectangle 10"/>
          <p:cNvSpPr>
            <a:spLocks noGrp="1" noChangeArrowheads="1"/>
          </p:cNvSpPr>
          <p:nvPr>
            <p:ph type="subTitle" idx="1"/>
          </p:nvPr>
        </p:nvSpPr>
        <p:spPr>
          <a:xfrm>
            <a:off x="815414" y="3465851"/>
            <a:ext cx="10472605" cy="1763349"/>
          </a:xfrm>
        </p:spPr>
        <p:txBody>
          <a:bodyPr lIns="0" rIns="0"/>
          <a:lstStyle>
            <a:lvl1pPr marL="0" indent="0" algn="ctr">
              <a:buFontTx/>
              <a:buNone/>
              <a:defRPr sz="2400">
                <a:latin typeface="+mn-lt"/>
              </a:defRPr>
            </a:lvl1pPr>
          </a:lstStyle>
          <a:p>
            <a:r>
              <a:rPr lang="en-GB" dirty="0"/>
              <a:t>Click to edit </a:t>
            </a:r>
            <a:r>
              <a:rPr lang="en-GB" noProof="0" dirty="0"/>
              <a:t>Master</a:t>
            </a:r>
            <a:r>
              <a:rPr lang="en-GB" dirty="0"/>
              <a:t> subtitle</a:t>
            </a:r>
          </a:p>
        </p:txBody>
      </p:sp>
      <p:sp>
        <p:nvSpPr>
          <p:cNvPr id="5" name="Text Placeholder 4"/>
          <p:cNvSpPr>
            <a:spLocks noGrp="1"/>
          </p:cNvSpPr>
          <p:nvPr>
            <p:ph type="body" sz="quarter" idx="10" hasCustomPrompt="1"/>
          </p:nvPr>
        </p:nvSpPr>
        <p:spPr>
          <a:xfrm>
            <a:off x="815414" y="5373216"/>
            <a:ext cx="10472605" cy="648295"/>
          </a:xfrm>
          <a:noFill/>
          <a:ln w="9525">
            <a:noFill/>
            <a:miter lim="800000"/>
            <a:headEnd/>
            <a:tailEnd/>
          </a:ln>
        </p:spPr>
        <p:txBody>
          <a:bodyPr vert="horz" wrap="square" lIns="0" tIns="0" rIns="0" bIns="0" numCol="1" anchor="b" anchorCtr="0" compatLnSpc="1">
            <a:prstTxWarp prst="textNoShape">
              <a:avLst/>
            </a:prstTxWarp>
          </a:bodyPr>
          <a:lstStyle>
            <a:lvl1pPr marL="271463" indent="-271463" algn="r">
              <a:buNone/>
              <a:defRPr lang="de-AT" sz="1800" smtClean="0">
                <a:solidFill>
                  <a:srgbClr val="808080"/>
                </a:solidFill>
                <a:latin typeface="+mn-lt"/>
              </a:defRPr>
            </a:lvl1pPr>
            <a:lvl2pPr>
              <a:defRPr lang="de-AT" smtClean="0"/>
            </a:lvl2pPr>
            <a:lvl3pPr>
              <a:defRPr lang="de-AT" smtClean="0"/>
            </a:lvl3pPr>
            <a:lvl4pPr>
              <a:defRPr lang="de-AT" smtClean="0"/>
            </a:lvl4pPr>
            <a:lvl5pPr>
              <a:defRPr lang="en-US"/>
            </a:lvl5pPr>
          </a:lstStyle>
          <a:p>
            <a:pPr marL="0" lvl="0" indent="0"/>
            <a:r>
              <a:rPr lang="en-GB" noProof="0" dirty="0"/>
              <a:t>Click to edit name and conference/location</a:t>
            </a:r>
          </a:p>
        </p:txBody>
      </p:sp>
      <p:sp>
        <p:nvSpPr>
          <p:cNvPr id="3" name="Titel 2"/>
          <p:cNvSpPr>
            <a:spLocks noGrp="1"/>
          </p:cNvSpPr>
          <p:nvPr>
            <p:ph type="title" hasCustomPrompt="1"/>
          </p:nvPr>
        </p:nvSpPr>
        <p:spPr>
          <a:xfrm>
            <a:off x="815412" y="1881675"/>
            <a:ext cx="10472605" cy="1143000"/>
          </a:xfrm>
        </p:spPr>
        <p:txBody>
          <a:bodyPr/>
          <a:lstStyle>
            <a:lvl1pPr algn="ctr">
              <a:defRPr sz="3200"/>
            </a:lvl1pPr>
          </a:lstStyle>
          <a:p>
            <a:r>
              <a:rPr lang="en-GB" noProof="0" dirty="0"/>
              <a:t>Click to edit Master title</a:t>
            </a:r>
          </a:p>
        </p:txBody>
      </p:sp>
      <p:sp>
        <p:nvSpPr>
          <p:cNvPr id="6" name="Footer Placeholder 3">
            <a:extLst>
              <a:ext uri="{FF2B5EF4-FFF2-40B4-BE49-F238E27FC236}">
                <a16:creationId xmlns:a16="http://schemas.microsoft.com/office/drawing/2014/main" id="{D7F1A919-9C43-224F-B7CA-743CC30C0DA0}"/>
              </a:ext>
            </a:extLst>
          </p:cNvPr>
          <p:cNvSpPr txBox="1">
            <a:spLocks/>
          </p:cNvSpPr>
          <p:nvPr userDrawn="1"/>
        </p:nvSpPr>
        <p:spPr>
          <a:xfrm>
            <a:off x="759272" y="6314703"/>
            <a:ext cx="6336704" cy="45545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en-US"/>
            </a:defPPr>
            <a:lvl1pPr algn="l" rtl="0" fontAlgn="base">
              <a:spcBef>
                <a:spcPct val="0"/>
              </a:spcBef>
              <a:spcAft>
                <a:spcPct val="0"/>
              </a:spcAft>
              <a:defRPr lang="en-US" sz="1200" kern="1200" smtClean="0">
                <a:solidFill>
                  <a:srgbClr val="008F00"/>
                </a:solidFill>
                <a:latin typeface="+mn-lt"/>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Aft>
                <a:spcPts val="300"/>
              </a:spcAft>
            </a:pPr>
            <a:r>
              <a:rPr lang="en-GB" sz="1400" dirty="0"/>
              <a:t>Please consider the environment before printing this slide deck</a:t>
            </a:r>
          </a:p>
          <a:p>
            <a:r>
              <a:rPr lang="de-AT" sz="970" dirty="0"/>
              <a:t>Icon </a:t>
            </a:r>
            <a:r>
              <a:rPr lang="de-AT" sz="970" dirty="0" err="1"/>
              <a:t>from</a:t>
            </a:r>
            <a:r>
              <a:rPr lang="de-AT" sz="970" dirty="0"/>
              <a:t> </a:t>
            </a:r>
            <a:r>
              <a:rPr lang="de-AT" sz="970" dirty="0">
                <a:hlinkClick r:id="rId2"/>
              </a:rPr>
              <a:t>all-free-download.com</a:t>
            </a:r>
            <a:r>
              <a:rPr lang="de-AT" sz="970" dirty="0"/>
              <a:t>, Environmental </a:t>
            </a:r>
            <a:r>
              <a:rPr lang="de-AT" sz="970" dirty="0" err="1"/>
              <a:t>icons</a:t>
            </a:r>
            <a:r>
              <a:rPr lang="de-AT" sz="970" dirty="0"/>
              <a:t> 310835 </a:t>
            </a:r>
            <a:r>
              <a:rPr lang="de-AT" sz="970" dirty="0" err="1"/>
              <a:t>by</a:t>
            </a:r>
            <a:r>
              <a:rPr lang="de-AT" sz="970" dirty="0"/>
              <a:t> </a:t>
            </a:r>
            <a:r>
              <a:rPr lang="de-AT" sz="970" dirty="0">
                <a:hlinkClick r:id="rId3"/>
              </a:rPr>
              <a:t>BSGstudio</a:t>
            </a:r>
            <a:r>
              <a:rPr lang="de-AT" sz="970" dirty="0"/>
              <a:t>, </a:t>
            </a:r>
            <a:r>
              <a:rPr lang="de-AT" sz="970" dirty="0" err="1"/>
              <a:t>under</a:t>
            </a:r>
            <a:r>
              <a:rPr lang="de-AT" sz="970" dirty="0"/>
              <a:t> CC-BY</a:t>
            </a:r>
          </a:p>
        </p:txBody>
      </p:sp>
      <p:pic>
        <p:nvPicPr>
          <p:cNvPr id="8" name="Grafik 7">
            <a:extLst>
              <a:ext uri="{FF2B5EF4-FFF2-40B4-BE49-F238E27FC236}">
                <a16:creationId xmlns:a16="http://schemas.microsoft.com/office/drawing/2014/main" id="{5C5E7B66-A10E-9F4B-8163-0855C37A1279}"/>
              </a:ext>
            </a:extLst>
          </p:cNvPr>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9336" y="6191076"/>
            <a:ext cx="533400" cy="622300"/>
          </a:xfrm>
          <a:prstGeom prst="rect">
            <a:avLst/>
          </a:prstGeom>
        </p:spPr>
      </p:pic>
      <p:sp>
        <p:nvSpPr>
          <p:cNvPr id="7" name="Rechteck 6">
            <a:extLst>
              <a:ext uri="{FF2B5EF4-FFF2-40B4-BE49-F238E27FC236}">
                <a16:creationId xmlns:a16="http://schemas.microsoft.com/office/drawing/2014/main" id="{D08A5CE4-AF6D-2841-AEED-E154ABAC48A1}"/>
              </a:ext>
            </a:extLst>
          </p:cNvPr>
          <p:cNvSpPr/>
          <p:nvPr userDrawn="1"/>
        </p:nvSpPr>
        <p:spPr>
          <a:xfrm>
            <a:off x="4752528" y="6314703"/>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marL="0" lvl="0" indent="0" algn="r" eaLnBrk="0" hangingPunct="0">
              <a:spcBef>
                <a:spcPct val="20000"/>
              </a:spcBef>
              <a:buFontTx/>
              <a:buNone/>
            </a:pPr>
            <a:r>
              <a:rPr lang="en-US" sz="1400" dirty="0">
                <a:solidFill>
                  <a:schemeClr val="bg2">
                    <a:lumMod val="50000"/>
                  </a:schemeClr>
                </a:solidFill>
                <a:latin typeface="+mn-lt"/>
                <a:cs typeface="Calibri"/>
              </a:rPr>
              <a:t>This presentation is licensed under</a:t>
            </a:r>
            <a:br>
              <a:rPr lang="en-US" sz="1400" dirty="0">
                <a:solidFill>
                  <a:schemeClr val="bg2">
                    <a:lumMod val="50000"/>
                  </a:schemeClr>
                </a:solidFill>
                <a:latin typeface="+mn-lt"/>
                <a:cs typeface="Calibri"/>
              </a:rPr>
            </a:br>
            <a:r>
              <a:rPr lang="en-US" sz="1400" dirty="0">
                <a:solidFill>
                  <a:schemeClr val="bg2">
                    <a:lumMod val="50000"/>
                  </a:schemeClr>
                </a:solidFill>
                <a:latin typeface="+mn-lt"/>
                <a:cs typeface="Calibri"/>
              </a:rPr>
              <a:t>a </a:t>
            </a:r>
            <a:r>
              <a:rPr lang="en-US" sz="1400" dirty="0">
                <a:solidFill>
                  <a:schemeClr val="tx2"/>
                </a:solidFill>
                <a:latin typeface="+mn-lt"/>
                <a:cs typeface="Calibri"/>
                <a:hlinkClick r:id="rId5">
                  <a:extLst>
                    <a:ext uri="{A12FA001-AC4F-418D-AE19-62706E023703}">
                      <ahyp:hlinkClr xmlns:ahyp="http://schemas.microsoft.com/office/drawing/2018/hyperlinkcolor" val="tx"/>
                    </a:ext>
                  </a:extLst>
                </a:hlinkClick>
              </a:rPr>
              <a:t>Creative Commons Attribution 4.0 International License </a:t>
            </a:r>
            <a:endParaRPr lang="en-US" sz="1400" dirty="0">
              <a:solidFill>
                <a:schemeClr val="tx2"/>
              </a:solidFill>
              <a:latin typeface="+mn-lt"/>
              <a:cs typeface="Calibri"/>
            </a:endParaRPr>
          </a:p>
        </p:txBody>
      </p:sp>
      <p:pic>
        <p:nvPicPr>
          <p:cNvPr id="9" name="Picture 8">
            <a:extLst>
              <a:ext uri="{FF2B5EF4-FFF2-40B4-BE49-F238E27FC236}">
                <a16:creationId xmlns:a16="http://schemas.microsoft.com/office/drawing/2014/main" id="{A82F99E0-AE91-AF47-86ED-7E85D0F62E5F}"/>
              </a:ext>
            </a:extLst>
          </p:cNvPr>
          <p:cNvPicPr>
            <a:picLocks noChangeAspect="1"/>
          </p:cNvPicPr>
          <p:nvPr userDrawn="1"/>
        </p:nvPicPr>
        <p:blipFill>
          <a:blip r:embed="rId6"/>
          <a:stretch>
            <a:fillRect/>
          </a:stretch>
        </p:blipFill>
        <p:spPr>
          <a:xfrm>
            <a:off x="10955064" y="6343793"/>
            <a:ext cx="1117600" cy="393700"/>
          </a:xfrm>
          <a:prstGeom prst="rect">
            <a:avLst/>
          </a:prstGeom>
        </p:spPr>
      </p:pic>
    </p:spTree>
    <p:extLst>
      <p:ext uri="{BB962C8B-B14F-4D97-AF65-F5344CB8AC3E}">
        <p14:creationId xmlns:p14="http://schemas.microsoft.com/office/powerpoint/2010/main" val="1420188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6506" name="Rectangle 10"/>
          <p:cNvSpPr>
            <a:spLocks noGrp="1" noChangeArrowheads="1"/>
          </p:cNvSpPr>
          <p:nvPr>
            <p:ph type="subTitle" idx="1"/>
          </p:nvPr>
        </p:nvSpPr>
        <p:spPr>
          <a:xfrm>
            <a:off x="815414" y="3465851"/>
            <a:ext cx="10472605" cy="2065784"/>
          </a:xfrm>
        </p:spPr>
        <p:txBody>
          <a:bodyPr lIns="0" rIns="0"/>
          <a:lstStyle>
            <a:lvl1pPr marL="0" indent="0" algn="ctr">
              <a:buFontTx/>
              <a:buNone/>
              <a:defRPr sz="2400">
                <a:latin typeface="+mn-lt"/>
              </a:defRPr>
            </a:lvl1pPr>
          </a:lstStyle>
          <a:p>
            <a:r>
              <a:rPr lang="en-GB" dirty="0"/>
              <a:t>Click to edit </a:t>
            </a:r>
            <a:r>
              <a:rPr lang="en-GB" noProof="0" dirty="0"/>
              <a:t>Master</a:t>
            </a:r>
            <a:r>
              <a:rPr lang="en-GB" dirty="0"/>
              <a:t> subtitle</a:t>
            </a:r>
          </a:p>
        </p:txBody>
      </p:sp>
      <p:sp>
        <p:nvSpPr>
          <p:cNvPr id="5" name="Text Placeholder 4"/>
          <p:cNvSpPr>
            <a:spLocks noGrp="1"/>
          </p:cNvSpPr>
          <p:nvPr>
            <p:ph type="body" sz="quarter" idx="10" hasCustomPrompt="1"/>
          </p:nvPr>
        </p:nvSpPr>
        <p:spPr>
          <a:xfrm>
            <a:off x="815414" y="5769885"/>
            <a:ext cx="10472605" cy="648295"/>
          </a:xfrm>
          <a:noFill/>
          <a:ln w="9525">
            <a:noFill/>
            <a:miter lim="800000"/>
            <a:headEnd/>
            <a:tailEnd/>
          </a:ln>
        </p:spPr>
        <p:txBody>
          <a:bodyPr vert="horz" wrap="square" lIns="0" tIns="0" rIns="0" bIns="0" numCol="1" anchor="b" anchorCtr="0" compatLnSpc="1">
            <a:prstTxWarp prst="textNoShape">
              <a:avLst/>
            </a:prstTxWarp>
          </a:bodyPr>
          <a:lstStyle>
            <a:lvl1pPr marL="271463" indent="-271463" algn="r">
              <a:buNone/>
              <a:defRPr lang="de-AT" sz="1800" smtClean="0">
                <a:solidFill>
                  <a:srgbClr val="808080"/>
                </a:solidFill>
                <a:latin typeface="+mn-lt"/>
              </a:defRPr>
            </a:lvl1pPr>
            <a:lvl2pPr>
              <a:defRPr lang="de-AT" smtClean="0"/>
            </a:lvl2pPr>
            <a:lvl3pPr>
              <a:defRPr lang="de-AT" smtClean="0"/>
            </a:lvl3pPr>
            <a:lvl4pPr>
              <a:defRPr lang="de-AT" smtClean="0"/>
            </a:lvl4pPr>
            <a:lvl5pPr>
              <a:defRPr lang="en-US"/>
            </a:lvl5pPr>
          </a:lstStyle>
          <a:p>
            <a:pPr marL="0" lvl="0" indent="0"/>
            <a:r>
              <a:rPr lang="en-GB" noProof="0" dirty="0"/>
              <a:t>Click to edit name and conference/location</a:t>
            </a:r>
          </a:p>
        </p:txBody>
      </p:sp>
      <p:sp>
        <p:nvSpPr>
          <p:cNvPr id="3" name="Titel 2"/>
          <p:cNvSpPr>
            <a:spLocks noGrp="1"/>
          </p:cNvSpPr>
          <p:nvPr>
            <p:ph type="title" hasCustomPrompt="1"/>
          </p:nvPr>
        </p:nvSpPr>
        <p:spPr>
          <a:xfrm>
            <a:off x="815412" y="1881675"/>
            <a:ext cx="10472605" cy="1143000"/>
          </a:xfrm>
        </p:spPr>
        <p:txBody>
          <a:bodyPr/>
          <a:lstStyle>
            <a:lvl1pPr algn="ctr">
              <a:defRPr sz="3200"/>
            </a:lvl1pPr>
          </a:lstStyle>
          <a:p>
            <a:r>
              <a:rPr lang="en-GB" noProof="0" dirty="0"/>
              <a:t>Click to edit Master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s">
    <p:spTree>
      <p:nvGrpSpPr>
        <p:cNvPr id="1" name=""/>
        <p:cNvGrpSpPr/>
        <p:nvPr/>
      </p:nvGrpSpPr>
      <p:grpSpPr>
        <a:xfrm>
          <a:off x="0" y="0"/>
          <a:ext cx="0" cy="0"/>
          <a:chOff x="0" y="0"/>
          <a:chExt cx="0" cy="0"/>
        </a:xfrm>
      </p:grpSpPr>
      <p:sp>
        <p:nvSpPr>
          <p:cNvPr id="106505" name="Rectangle 9"/>
          <p:cNvSpPr>
            <a:spLocks noGrp="1" noChangeArrowheads="1"/>
          </p:cNvSpPr>
          <p:nvPr>
            <p:ph type="ctrTitle" hasCustomPrompt="1"/>
          </p:nvPr>
        </p:nvSpPr>
        <p:spPr>
          <a:xfrm>
            <a:off x="527381" y="2927401"/>
            <a:ext cx="11329259" cy="1221679"/>
          </a:xfrm>
        </p:spPr>
        <p:txBody>
          <a:bodyPr lIns="36000" rIns="36000" anchor="t" anchorCtr="0"/>
          <a:lstStyle>
            <a:lvl1pPr marL="0" marR="0" indent="0" algn="l" defTabSz="914400" rtl="0" eaLnBrk="0" fontAlgn="base" latinLnBrk="0" hangingPunct="0">
              <a:lnSpc>
                <a:spcPct val="100000"/>
              </a:lnSpc>
              <a:spcBef>
                <a:spcPct val="0"/>
              </a:spcBef>
              <a:spcAft>
                <a:spcPct val="0"/>
              </a:spcAft>
              <a:buClrTx/>
              <a:buSzTx/>
              <a:buFontTx/>
              <a:buNone/>
              <a:tabLst/>
              <a:defRPr sz="2400">
                <a:solidFill>
                  <a:schemeClr val="tx1"/>
                </a:solidFill>
              </a:defRPr>
            </a:lvl1pPr>
          </a:lstStyle>
          <a:p>
            <a:r>
              <a:rPr lang="en-GB" noProof="0" dirty="0"/>
              <a:t>Click to add more information…</a:t>
            </a:r>
          </a:p>
        </p:txBody>
      </p:sp>
      <p:sp>
        <p:nvSpPr>
          <p:cNvPr id="5" name="Rectangle 9"/>
          <p:cNvSpPr txBox="1">
            <a:spLocks noChangeArrowheads="1"/>
          </p:cNvSpPr>
          <p:nvPr userDrawn="1"/>
        </p:nvSpPr>
        <p:spPr bwMode="auto">
          <a:xfrm>
            <a:off x="527381" y="2247008"/>
            <a:ext cx="11329259" cy="677937"/>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2"/>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2"/>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GB" sz="2400" noProof="0" dirty="0">
                <a:solidFill>
                  <a:schemeClr val="tx2"/>
                </a:solidFill>
              </a:rPr>
              <a:t>Thank you very much for your attention!</a:t>
            </a:r>
          </a:p>
        </p:txBody>
      </p:sp>
      <p:sp>
        <p:nvSpPr>
          <p:cNvPr id="2" name="TextBox 2">
            <a:extLst>
              <a:ext uri="{FF2B5EF4-FFF2-40B4-BE49-F238E27FC236}">
                <a16:creationId xmlns:a16="http://schemas.microsoft.com/office/drawing/2014/main" id="{34CF26FE-DBC9-F13E-A1C4-9A223780F0D0}"/>
              </a:ext>
            </a:extLst>
          </p:cNvPr>
          <p:cNvSpPr txBox="1"/>
          <p:nvPr userDrawn="1"/>
        </p:nvSpPr>
        <p:spPr>
          <a:xfrm>
            <a:off x="3887755" y="4437112"/>
            <a:ext cx="7968885" cy="2193184"/>
          </a:xfrm>
          <a:prstGeom prst="rect">
            <a:avLst/>
          </a:prstGeom>
          <a:noFill/>
          <a:ln w="9525">
            <a:noFill/>
            <a:miter lim="800000"/>
            <a:headEnd/>
            <a:tailEnd/>
          </a:ln>
        </p:spPr>
        <p:txBody>
          <a:bodyPr vert="horz" wrap="square" lIns="36000" tIns="0" rIns="36000" bIns="0" numCol="1" anchor="b" anchorCtr="0" compatLnSpc="1">
            <a:prstTxWarp prst="textNoShape">
              <a:avLst/>
            </a:prstTxWarp>
          </a:bodyPr>
          <a:lstStyle>
            <a:lvl1pPr marL="0" indent="0" eaLnBrk="0" hangingPunct="0">
              <a:spcBef>
                <a:spcPct val="20000"/>
              </a:spcBef>
              <a:buFontTx/>
              <a:buNone/>
              <a:defRPr sz="1800">
                <a:solidFill>
                  <a:srgbClr val="003399"/>
                </a:solidFill>
                <a:latin typeface="Arial" pitchFamily="34" charset="0"/>
                <a:cs typeface="Arial" pitchFamily="34" charset="0"/>
              </a:defRPr>
            </a:lvl1pPr>
            <a:lvl2pPr marL="742950" indent="-285750" eaLnBrk="0" hangingPunct="0">
              <a:spcBef>
                <a:spcPct val="20000"/>
              </a:spcBef>
              <a:buFont typeface="Arial"/>
              <a:buChar char="•"/>
              <a:defRPr sz="2800">
                <a:solidFill>
                  <a:srgbClr val="003399"/>
                </a:solidFill>
                <a:latin typeface="Arial" pitchFamily="34" charset="0"/>
                <a:cs typeface="Arial" pitchFamily="34" charset="0"/>
              </a:defRPr>
            </a:lvl2pPr>
            <a:lvl3pPr marL="806450" indent="-228600" eaLnBrk="0" hangingPunct="0">
              <a:spcBef>
                <a:spcPct val="20000"/>
              </a:spcBef>
              <a:buSzPct val="100000"/>
              <a:buFont typeface="Wingdings" charset="2"/>
              <a:buChar char="²"/>
              <a:defRPr sz="2800">
                <a:solidFill>
                  <a:srgbClr val="003399"/>
                </a:solidFill>
                <a:latin typeface="Arial" pitchFamily="34" charset="0"/>
                <a:cs typeface="Arial" pitchFamily="34" charset="0"/>
              </a:defRPr>
            </a:lvl3pPr>
            <a:lvl4pPr marL="1600200" indent="-228600" eaLnBrk="0" hangingPunct="0">
              <a:spcBef>
                <a:spcPct val="20000"/>
              </a:spcBef>
              <a:buChar char="–"/>
              <a:defRPr sz="2400">
                <a:solidFill>
                  <a:srgbClr val="003399"/>
                </a:solidFill>
                <a:latin typeface="Arial" pitchFamily="34" charset="0"/>
                <a:cs typeface="Arial" pitchFamily="34" charset="0"/>
              </a:defRPr>
            </a:lvl4pPr>
            <a:lvl5pPr marL="2057400" indent="-228600" eaLnBrk="0" hangingPunct="0">
              <a:spcBef>
                <a:spcPct val="20000"/>
              </a:spcBef>
              <a:buChar char="»"/>
              <a:defRPr sz="2400">
                <a:solidFill>
                  <a:srgbClr val="003399"/>
                </a:solidFill>
                <a:latin typeface="Arial" pitchFamily="34" charset="0"/>
                <a:cs typeface="Arial" pitchFamily="34" charset="0"/>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lgn="r"/>
            <a:r>
              <a:rPr lang="en-GB" sz="2000" noProof="0" dirty="0">
                <a:solidFill>
                  <a:schemeClr val="bg2">
                    <a:lumMod val="50000"/>
                  </a:schemeClr>
                </a:solidFill>
                <a:latin typeface="+mn-lt"/>
                <a:cs typeface="Calibri"/>
              </a:rPr>
              <a:t>Dr. Daniel Huppmann</a:t>
            </a:r>
          </a:p>
          <a:p>
            <a:pPr lvl="0" algn="r"/>
            <a:r>
              <a:rPr lang="en-GB" sz="1400" noProof="0" dirty="0">
                <a:solidFill>
                  <a:schemeClr val="bg2">
                    <a:lumMod val="50000"/>
                  </a:schemeClr>
                </a:solidFill>
                <a:latin typeface="+mn-lt"/>
                <a:cs typeface="Calibri"/>
              </a:rPr>
              <a:t>Senior Research Scholar – Energy, Climate, and Environment Program</a:t>
            </a:r>
          </a:p>
          <a:p>
            <a:pPr lvl="0" algn="r"/>
            <a:r>
              <a:rPr lang="en-GB" sz="1400" noProof="0" dirty="0">
                <a:solidFill>
                  <a:schemeClr val="bg2">
                    <a:lumMod val="50000"/>
                  </a:schemeClr>
                </a:solidFill>
                <a:latin typeface="+mn-lt"/>
                <a:cs typeface="Calibri"/>
              </a:rPr>
              <a:t>International Institute for Applied Systems Analysis (IIASA)</a:t>
            </a:r>
            <a:br>
              <a:rPr lang="en-GB" sz="1400" noProof="0" dirty="0">
                <a:solidFill>
                  <a:schemeClr val="bg2">
                    <a:lumMod val="50000"/>
                  </a:schemeClr>
                </a:solidFill>
                <a:latin typeface="+mn-lt"/>
                <a:cs typeface="Calibri"/>
              </a:rPr>
            </a:br>
            <a:r>
              <a:rPr lang="en-GB" sz="1400" noProof="0" dirty="0" err="1">
                <a:solidFill>
                  <a:schemeClr val="bg2">
                    <a:lumMod val="50000"/>
                  </a:schemeClr>
                </a:solidFill>
                <a:latin typeface="+mn-lt"/>
                <a:cs typeface="Calibri"/>
              </a:rPr>
              <a:t>Schlossplatz</a:t>
            </a:r>
            <a:r>
              <a:rPr lang="en-GB" sz="1400" noProof="0" dirty="0">
                <a:solidFill>
                  <a:schemeClr val="bg2">
                    <a:lumMod val="50000"/>
                  </a:schemeClr>
                </a:solidFill>
                <a:latin typeface="+mn-lt"/>
                <a:cs typeface="Calibri"/>
              </a:rPr>
              <a:t> 1, A-2361 Laxenburg, Austria</a:t>
            </a:r>
          </a:p>
          <a:p>
            <a:pPr lvl="0" algn="r"/>
            <a:r>
              <a:rPr lang="en-GB" sz="1400" noProof="0" dirty="0">
                <a:solidFill>
                  <a:schemeClr val="tx2"/>
                </a:solidFill>
                <a:latin typeface="+mn-lt"/>
                <a:cs typeface="Calibri"/>
                <a:hlinkClick r:id="rId3">
                  <a:extLst>
                    <a:ext uri="{A12FA001-AC4F-418D-AE19-62706E023703}">
                      <ahyp:hlinkClr xmlns:ahyp="http://schemas.microsoft.com/office/drawing/2018/hyperlinkcolor" val="tx"/>
                    </a:ext>
                  </a:extLst>
                </a:hlinkClick>
              </a:rPr>
              <a:t>huppmann@iiasa.ac.at</a:t>
            </a:r>
            <a:endParaRPr lang="en-GB" sz="1400" noProof="0" dirty="0">
              <a:solidFill>
                <a:schemeClr val="tx2"/>
              </a:solidFill>
              <a:latin typeface="+mn-lt"/>
              <a:cs typeface="Calibri"/>
            </a:endParaRPr>
          </a:p>
          <a:p>
            <a:pPr lvl="0" algn="r"/>
            <a:r>
              <a:rPr lang="en-GB" sz="1400" noProof="0" dirty="0">
                <a:solidFill>
                  <a:schemeClr val="tx2"/>
                </a:solidFill>
                <a:latin typeface="+mn-lt"/>
                <a:cs typeface="Calibri"/>
                <a:hlinkClick r:id="rId4"/>
              </a:rPr>
              <a:t>@daniel_huppmann</a:t>
            </a:r>
            <a:endParaRPr lang="en-GB" sz="1400" noProof="0" dirty="0">
              <a:solidFill>
                <a:schemeClr val="tx2"/>
              </a:solidFill>
              <a:latin typeface="+mn-lt"/>
              <a:cs typeface="Calibri"/>
            </a:endParaRPr>
          </a:p>
          <a:p>
            <a:pPr marL="0" marR="0" lvl="0" indent="0" algn="r" defTabSz="914400" rtl="0" eaLnBrk="0" fontAlgn="base" latinLnBrk="0" hangingPunct="0">
              <a:lnSpc>
                <a:spcPct val="100000"/>
              </a:lnSpc>
              <a:spcBef>
                <a:spcPct val="20000"/>
              </a:spcBef>
              <a:spcAft>
                <a:spcPct val="0"/>
              </a:spcAft>
              <a:buClrTx/>
              <a:buSzTx/>
              <a:buFontTx/>
              <a:buNone/>
              <a:tabLst/>
              <a:defRPr/>
            </a:pPr>
            <a:r>
              <a:rPr lang="en-GB" sz="1400" noProof="0" dirty="0">
                <a:solidFill>
                  <a:schemeClr val="tx2"/>
                </a:solidFill>
                <a:latin typeface="+mn-lt"/>
                <a:cs typeface="Calibri"/>
                <a:hlinkClick r:id="rId5"/>
              </a:rPr>
              <a:t>@daniel_huppmann@mastodon.social</a:t>
            </a:r>
            <a:endParaRPr lang="en-GB" sz="1400" noProof="0" dirty="0">
              <a:solidFill>
                <a:schemeClr val="tx2"/>
              </a:solidFill>
              <a:latin typeface="+mn-lt"/>
              <a:cs typeface="Calibri"/>
            </a:endParaRPr>
          </a:p>
          <a:p>
            <a:pPr lvl="0" algn="r"/>
            <a:r>
              <a:rPr lang="en-GB" sz="1400" noProof="0" dirty="0">
                <a:solidFill>
                  <a:schemeClr val="tx2"/>
                </a:solidFill>
                <a:latin typeface="+mn-lt"/>
                <a:cs typeface="Calibri"/>
                <a:hlinkClick r:id="rId6">
                  <a:extLst>
                    <a:ext uri="{A12FA001-AC4F-418D-AE19-62706E023703}">
                      <ahyp:hlinkClr xmlns:ahyp="http://schemas.microsoft.com/office/drawing/2018/hyperlinkcolor" val="tx"/>
                    </a:ext>
                  </a:extLst>
                </a:hlinkClick>
              </a:rPr>
              <a:t>www.iiasa.ac.at/staff/daniel-huppmann</a:t>
            </a:r>
            <a:endParaRPr lang="en-GB" sz="1400" noProof="0" dirty="0">
              <a:solidFill>
                <a:schemeClr val="tx2"/>
              </a:solidFill>
              <a:latin typeface="+mn-lt"/>
              <a:cs typeface="Calibri"/>
            </a:endParaRPr>
          </a:p>
        </p:txBody>
      </p:sp>
      <p:pic>
        <p:nvPicPr>
          <p:cNvPr id="4" name="Grafik 3" descr="Ein Bild, das Axt enthält.&#10;&#10;Automatisch generierte Beschreibung">
            <a:extLst>
              <a:ext uri="{FF2B5EF4-FFF2-40B4-BE49-F238E27FC236}">
                <a16:creationId xmlns:a16="http://schemas.microsoft.com/office/drawing/2014/main" id="{F7E3DB1F-5752-E6B8-4D35-6A57F8C1841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035684" y="5921210"/>
            <a:ext cx="266696" cy="216024"/>
          </a:xfrm>
          <a:prstGeom prst="rect">
            <a:avLst/>
          </a:prstGeom>
        </p:spPr>
      </p:pic>
      <p:pic>
        <p:nvPicPr>
          <p:cNvPr id="7" name="Picture 2">
            <a:extLst>
              <a:ext uri="{FF2B5EF4-FFF2-40B4-BE49-F238E27FC236}">
                <a16:creationId xmlns:a16="http://schemas.microsoft.com/office/drawing/2014/main" id="{E3CDD644-CEF0-E37F-43E3-69327A8B262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688288" y="6165304"/>
            <a:ext cx="266696" cy="29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435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anks with CC-BY">
    <p:spTree>
      <p:nvGrpSpPr>
        <p:cNvPr id="1" name=""/>
        <p:cNvGrpSpPr/>
        <p:nvPr/>
      </p:nvGrpSpPr>
      <p:grpSpPr>
        <a:xfrm>
          <a:off x="0" y="0"/>
          <a:ext cx="0" cy="0"/>
          <a:chOff x="0" y="0"/>
          <a:chExt cx="0" cy="0"/>
        </a:xfrm>
      </p:grpSpPr>
      <p:sp>
        <p:nvSpPr>
          <p:cNvPr id="106505" name="Rectangle 9"/>
          <p:cNvSpPr>
            <a:spLocks noGrp="1" noChangeArrowheads="1"/>
          </p:cNvSpPr>
          <p:nvPr>
            <p:ph type="ctrTitle" hasCustomPrompt="1"/>
          </p:nvPr>
        </p:nvSpPr>
        <p:spPr>
          <a:xfrm>
            <a:off x="527381" y="2927401"/>
            <a:ext cx="11329259" cy="1005655"/>
          </a:xfrm>
        </p:spPr>
        <p:txBody>
          <a:bodyPr lIns="36000" rIns="36000" anchor="t" anchorCtr="0"/>
          <a:lstStyle>
            <a:lvl1pPr marL="0" marR="0" indent="0" algn="l" defTabSz="914400" rtl="0" eaLnBrk="0" fontAlgn="base" latinLnBrk="0" hangingPunct="0">
              <a:lnSpc>
                <a:spcPct val="100000"/>
              </a:lnSpc>
              <a:spcBef>
                <a:spcPct val="0"/>
              </a:spcBef>
              <a:spcAft>
                <a:spcPct val="0"/>
              </a:spcAft>
              <a:buClrTx/>
              <a:buSzTx/>
              <a:buFontTx/>
              <a:buNone/>
              <a:tabLst/>
              <a:defRPr sz="2400">
                <a:solidFill>
                  <a:schemeClr val="tx1"/>
                </a:solidFill>
              </a:defRPr>
            </a:lvl1pPr>
          </a:lstStyle>
          <a:p>
            <a:r>
              <a:rPr lang="en-GB" noProof="0" dirty="0"/>
              <a:t>Click to add more information…</a:t>
            </a:r>
          </a:p>
        </p:txBody>
      </p:sp>
      <p:sp>
        <p:nvSpPr>
          <p:cNvPr id="3" name="TextBox 2"/>
          <p:cNvSpPr txBox="1"/>
          <p:nvPr userDrawn="1"/>
        </p:nvSpPr>
        <p:spPr>
          <a:xfrm>
            <a:off x="3887755" y="3789040"/>
            <a:ext cx="7968885" cy="2160240"/>
          </a:xfrm>
          <a:prstGeom prst="rect">
            <a:avLst/>
          </a:prstGeom>
          <a:noFill/>
          <a:ln w="9525">
            <a:noFill/>
            <a:miter lim="800000"/>
            <a:headEnd/>
            <a:tailEnd/>
          </a:ln>
        </p:spPr>
        <p:txBody>
          <a:bodyPr vert="horz" wrap="square" lIns="36000" tIns="0" rIns="36000" bIns="0" numCol="1" anchor="b" anchorCtr="0" compatLnSpc="1">
            <a:prstTxWarp prst="textNoShape">
              <a:avLst/>
            </a:prstTxWarp>
          </a:bodyPr>
          <a:lstStyle>
            <a:lvl1pPr marL="0" indent="0" eaLnBrk="0" hangingPunct="0">
              <a:spcBef>
                <a:spcPct val="20000"/>
              </a:spcBef>
              <a:buFontTx/>
              <a:buNone/>
              <a:defRPr sz="1800">
                <a:solidFill>
                  <a:srgbClr val="003399"/>
                </a:solidFill>
                <a:latin typeface="Arial" pitchFamily="34" charset="0"/>
                <a:cs typeface="Arial" pitchFamily="34" charset="0"/>
              </a:defRPr>
            </a:lvl1pPr>
            <a:lvl2pPr marL="742950" indent="-285750" eaLnBrk="0" hangingPunct="0">
              <a:spcBef>
                <a:spcPct val="20000"/>
              </a:spcBef>
              <a:buFont typeface="Arial"/>
              <a:buChar char="•"/>
              <a:defRPr sz="2800">
                <a:solidFill>
                  <a:srgbClr val="003399"/>
                </a:solidFill>
                <a:latin typeface="Arial" pitchFamily="34" charset="0"/>
                <a:cs typeface="Arial" pitchFamily="34" charset="0"/>
              </a:defRPr>
            </a:lvl2pPr>
            <a:lvl3pPr marL="806450" indent="-228600" eaLnBrk="0" hangingPunct="0">
              <a:spcBef>
                <a:spcPct val="20000"/>
              </a:spcBef>
              <a:buSzPct val="100000"/>
              <a:buFont typeface="Wingdings" charset="2"/>
              <a:buChar char="²"/>
              <a:defRPr sz="2800">
                <a:solidFill>
                  <a:srgbClr val="003399"/>
                </a:solidFill>
                <a:latin typeface="Arial" pitchFamily="34" charset="0"/>
                <a:cs typeface="Arial" pitchFamily="34" charset="0"/>
              </a:defRPr>
            </a:lvl3pPr>
            <a:lvl4pPr marL="1600200" indent="-228600" eaLnBrk="0" hangingPunct="0">
              <a:spcBef>
                <a:spcPct val="20000"/>
              </a:spcBef>
              <a:buChar char="–"/>
              <a:defRPr sz="2400">
                <a:solidFill>
                  <a:srgbClr val="003399"/>
                </a:solidFill>
                <a:latin typeface="Arial" pitchFamily="34" charset="0"/>
                <a:cs typeface="Arial" pitchFamily="34" charset="0"/>
              </a:defRPr>
            </a:lvl4pPr>
            <a:lvl5pPr marL="2057400" indent="-228600" eaLnBrk="0" hangingPunct="0">
              <a:spcBef>
                <a:spcPct val="20000"/>
              </a:spcBef>
              <a:buChar char="»"/>
              <a:defRPr sz="2400">
                <a:solidFill>
                  <a:srgbClr val="003399"/>
                </a:solidFill>
                <a:latin typeface="Arial" pitchFamily="34" charset="0"/>
                <a:cs typeface="Arial" pitchFamily="34" charset="0"/>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lgn="r"/>
            <a:r>
              <a:rPr lang="en-GB" sz="2000" noProof="0" dirty="0">
                <a:solidFill>
                  <a:schemeClr val="bg2">
                    <a:lumMod val="50000"/>
                  </a:schemeClr>
                </a:solidFill>
                <a:latin typeface="+mn-lt"/>
                <a:cs typeface="Calibri"/>
              </a:rPr>
              <a:t>Dr. Daniel Huppmann</a:t>
            </a:r>
          </a:p>
          <a:p>
            <a:pPr lvl="0" algn="r"/>
            <a:r>
              <a:rPr lang="en-GB" sz="1400" noProof="0" dirty="0">
                <a:solidFill>
                  <a:schemeClr val="bg2">
                    <a:lumMod val="50000"/>
                  </a:schemeClr>
                </a:solidFill>
                <a:latin typeface="+mn-lt"/>
                <a:cs typeface="Calibri"/>
              </a:rPr>
              <a:t>Senior Research Scholar – Energy, Climate, and Environment Program</a:t>
            </a:r>
          </a:p>
          <a:p>
            <a:pPr lvl="0" algn="r"/>
            <a:r>
              <a:rPr lang="en-GB" sz="1400" noProof="0" dirty="0">
                <a:solidFill>
                  <a:schemeClr val="bg2">
                    <a:lumMod val="50000"/>
                  </a:schemeClr>
                </a:solidFill>
                <a:latin typeface="+mn-lt"/>
                <a:cs typeface="Calibri"/>
              </a:rPr>
              <a:t>International Institute for Applied Systems Analysis (IIASA)</a:t>
            </a:r>
            <a:br>
              <a:rPr lang="en-GB" sz="1400" noProof="0" dirty="0">
                <a:solidFill>
                  <a:schemeClr val="bg2">
                    <a:lumMod val="50000"/>
                  </a:schemeClr>
                </a:solidFill>
                <a:latin typeface="+mn-lt"/>
                <a:cs typeface="Calibri"/>
              </a:rPr>
            </a:br>
            <a:r>
              <a:rPr lang="en-GB" sz="1400" noProof="0" dirty="0" err="1">
                <a:solidFill>
                  <a:schemeClr val="bg2">
                    <a:lumMod val="50000"/>
                  </a:schemeClr>
                </a:solidFill>
                <a:latin typeface="+mn-lt"/>
                <a:cs typeface="Calibri"/>
              </a:rPr>
              <a:t>Schlossplatz</a:t>
            </a:r>
            <a:r>
              <a:rPr lang="en-GB" sz="1400" noProof="0" dirty="0">
                <a:solidFill>
                  <a:schemeClr val="bg2">
                    <a:lumMod val="50000"/>
                  </a:schemeClr>
                </a:solidFill>
                <a:latin typeface="+mn-lt"/>
                <a:cs typeface="Calibri"/>
              </a:rPr>
              <a:t> 1, A-2361 Laxenburg, Austria</a:t>
            </a:r>
          </a:p>
          <a:p>
            <a:pPr lvl="0" algn="r"/>
            <a:r>
              <a:rPr lang="en-GB" sz="1400" noProof="0" dirty="0">
                <a:solidFill>
                  <a:schemeClr val="tx2"/>
                </a:solidFill>
                <a:latin typeface="+mn-lt"/>
                <a:cs typeface="Calibri"/>
                <a:hlinkClick r:id="rId2">
                  <a:extLst>
                    <a:ext uri="{A12FA001-AC4F-418D-AE19-62706E023703}">
                      <ahyp:hlinkClr xmlns:ahyp="http://schemas.microsoft.com/office/drawing/2018/hyperlinkcolor" val="tx"/>
                    </a:ext>
                  </a:extLst>
                </a:hlinkClick>
              </a:rPr>
              <a:t>huppmann@iiasa.ac.at</a:t>
            </a:r>
            <a:endParaRPr lang="en-GB" sz="1400" noProof="0" dirty="0">
              <a:solidFill>
                <a:schemeClr val="tx2"/>
              </a:solidFill>
              <a:latin typeface="+mn-lt"/>
              <a:cs typeface="Calibri"/>
            </a:endParaRPr>
          </a:p>
          <a:p>
            <a:pPr lvl="0" algn="r"/>
            <a:r>
              <a:rPr lang="en-GB" sz="1400" noProof="0" dirty="0">
                <a:solidFill>
                  <a:schemeClr val="tx2"/>
                </a:solidFill>
                <a:latin typeface="+mn-lt"/>
                <a:cs typeface="Calibri"/>
                <a:hlinkClick r:id="rId3"/>
              </a:rPr>
              <a:t>@daniel_huppmann</a:t>
            </a:r>
            <a:endParaRPr lang="en-GB" sz="1400" noProof="0" dirty="0">
              <a:solidFill>
                <a:schemeClr val="tx2"/>
              </a:solidFill>
              <a:latin typeface="+mn-lt"/>
              <a:cs typeface="Calibri"/>
            </a:endParaRPr>
          </a:p>
          <a:p>
            <a:pPr marL="0" marR="0" lvl="0" indent="0" algn="r" defTabSz="914400" rtl="0" eaLnBrk="0" fontAlgn="base" latinLnBrk="0" hangingPunct="0">
              <a:lnSpc>
                <a:spcPct val="100000"/>
              </a:lnSpc>
              <a:spcBef>
                <a:spcPct val="20000"/>
              </a:spcBef>
              <a:spcAft>
                <a:spcPct val="0"/>
              </a:spcAft>
              <a:buClrTx/>
              <a:buSzTx/>
              <a:buFontTx/>
              <a:buNone/>
              <a:tabLst/>
              <a:defRPr/>
            </a:pPr>
            <a:r>
              <a:rPr lang="en-GB" sz="1400" noProof="0" dirty="0">
                <a:solidFill>
                  <a:schemeClr val="tx2"/>
                </a:solidFill>
                <a:latin typeface="+mn-lt"/>
                <a:cs typeface="Calibri"/>
                <a:hlinkClick r:id="rId4"/>
              </a:rPr>
              <a:t>@daniel_huppmann@mastodon.social</a:t>
            </a:r>
            <a:endParaRPr lang="en-GB" sz="1400" noProof="0" dirty="0">
              <a:solidFill>
                <a:schemeClr val="tx2"/>
              </a:solidFill>
              <a:latin typeface="+mn-lt"/>
              <a:cs typeface="Calibri"/>
            </a:endParaRPr>
          </a:p>
          <a:p>
            <a:pPr lvl="0" algn="r"/>
            <a:r>
              <a:rPr lang="en-GB" sz="1400" noProof="0" dirty="0">
                <a:solidFill>
                  <a:schemeClr val="tx2"/>
                </a:solidFill>
                <a:latin typeface="+mn-lt"/>
                <a:cs typeface="Calibri"/>
                <a:hlinkClick r:id="rId5">
                  <a:extLst>
                    <a:ext uri="{A12FA001-AC4F-418D-AE19-62706E023703}">
                      <ahyp:hlinkClr xmlns:ahyp="http://schemas.microsoft.com/office/drawing/2018/hyperlinkcolor" val="tx"/>
                    </a:ext>
                  </a:extLst>
                </a:hlinkClick>
              </a:rPr>
              <a:t>www.iiasa.ac.at/staff/daniel-huppmann</a:t>
            </a:r>
            <a:endParaRPr lang="en-GB" sz="1400" noProof="0" dirty="0">
              <a:solidFill>
                <a:schemeClr val="tx2"/>
              </a:solidFill>
              <a:latin typeface="+mn-lt"/>
              <a:cs typeface="Calibri"/>
            </a:endParaRPr>
          </a:p>
        </p:txBody>
      </p:sp>
      <p:sp>
        <p:nvSpPr>
          <p:cNvPr id="5" name="Rectangle 9"/>
          <p:cNvSpPr txBox="1">
            <a:spLocks noChangeArrowheads="1"/>
          </p:cNvSpPr>
          <p:nvPr userDrawn="1"/>
        </p:nvSpPr>
        <p:spPr bwMode="auto">
          <a:xfrm>
            <a:off x="527381" y="2247008"/>
            <a:ext cx="11329259" cy="677937"/>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lvl1pPr marL="0" lvl="0" indent="0" eaLnBrk="0" hangingPunct="0">
              <a:spcBef>
                <a:spcPct val="20000"/>
              </a:spcBef>
              <a:buSzPct val="80000"/>
              <a:buNone/>
              <a:defRPr sz="2400" i="1">
                <a:solidFill>
                  <a:srgbClr val="003399"/>
                </a:solidFill>
                <a:latin typeface="Cambria"/>
                <a:cs typeface="Cambria"/>
              </a:defRPr>
            </a:lvl1pPr>
            <a:lvl2pPr marL="534988" indent="-344488" eaLnBrk="0" hangingPunct="0">
              <a:spcBef>
                <a:spcPct val="20000"/>
              </a:spcBef>
              <a:buSzPct val="100000"/>
              <a:buFontTx/>
              <a:buBlip>
                <a:blip r:embed="rId6"/>
              </a:buBlip>
              <a:defRPr sz="2200">
                <a:latin typeface="Calibri"/>
                <a:cs typeface="Calibri"/>
              </a:defRPr>
            </a:lvl2pPr>
            <a:lvl3pPr marL="446088" indent="-179388" defTabSz="895350" eaLnBrk="0" hangingPunct="0">
              <a:spcBef>
                <a:spcPct val="20000"/>
              </a:spcBef>
              <a:buSzPct val="80000"/>
              <a:buFont typeface="Arial"/>
              <a:buChar char="•"/>
              <a:defRPr sz="2000">
                <a:latin typeface="Calibri"/>
                <a:cs typeface="Calibri"/>
              </a:defRPr>
            </a:lvl3pPr>
            <a:lvl4pPr marL="714375" indent="-357188" defTabSz="714375" eaLnBrk="0" hangingPunct="0">
              <a:spcBef>
                <a:spcPct val="20000"/>
              </a:spcBef>
              <a:buSzPct val="100000"/>
              <a:buFontTx/>
              <a:buBlip>
                <a:blip r:embed="rId6"/>
              </a:buBlip>
              <a:defRPr sz="2000">
                <a:latin typeface="Calibri"/>
                <a:cs typeface="Calibri"/>
              </a:defRPr>
            </a:lvl4pPr>
            <a:lvl5pPr marL="1082675" indent="-228600" eaLnBrk="0" hangingPunct="0">
              <a:spcBef>
                <a:spcPct val="20000"/>
              </a:spcBef>
              <a:buChar char="»"/>
              <a:defRPr sz="1000">
                <a:latin typeface="Calibri"/>
                <a:cs typeface="Calibri"/>
              </a:defRPr>
            </a:lvl5pPr>
            <a:lvl6pPr marL="2514600" indent="-228600" fontAlgn="base">
              <a:spcBef>
                <a:spcPct val="20000"/>
              </a:spcBef>
              <a:spcAft>
                <a:spcPct val="0"/>
              </a:spcAft>
              <a:buChar char="»"/>
              <a:defRPr sz="3200">
                <a:solidFill>
                  <a:srgbClr val="003399"/>
                </a:solidFill>
                <a:latin typeface="+mn-lt"/>
              </a:defRPr>
            </a:lvl6pPr>
            <a:lvl7pPr marL="2971800" indent="-228600" fontAlgn="base">
              <a:spcBef>
                <a:spcPct val="20000"/>
              </a:spcBef>
              <a:spcAft>
                <a:spcPct val="0"/>
              </a:spcAft>
              <a:buChar char="»"/>
              <a:defRPr sz="3200">
                <a:solidFill>
                  <a:srgbClr val="003399"/>
                </a:solidFill>
                <a:latin typeface="+mn-lt"/>
              </a:defRPr>
            </a:lvl7pPr>
            <a:lvl8pPr marL="3429000" indent="-228600" fontAlgn="base">
              <a:spcBef>
                <a:spcPct val="20000"/>
              </a:spcBef>
              <a:spcAft>
                <a:spcPct val="0"/>
              </a:spcAft>
              <a:buChar char="»"/>
              <a:defRPr sz="3200">
                <a:solidFill>
                  <a:srgbClr val="003399"/>
                </a:solidFill>
                <a:latin typeface="+mn-lt"/>
              </a:defRPr>
            </a:lvl8pPr>
            <a:lvl9pPr marL="3886200" indent="-228600" fontAlgn="base">
              <a:spcBef>
                <a:spcPct val="20000"/>
              </a:spcBef>
              <a:spcAft>
                <a:spcPct val="0"/>
              </a:spcAft>
              <a:buChar char="»"/>
              <a:defRPr sz="3200">
                <a:solidFill>
                  <a:srgbClr val="003399"/>
                </a:solidFill>
                <a:latin typeface="+mn-lt"/>
              </a:defRPr>
            </a:lvl9pPr>
          </a:lstStyle>
          <a:p>
            <a:pPr lvl="0"/>
            <a:r>
              <a:rPr lang="en-GB" sz="2400" noProof="0" dirty="0">
                <a:solidFill>
                  <a:schemeClr val="tx2"/>
                </a:solidFill>
              </a:rPr>
              <a:t>Thank you very much for your attention!</a:t>
            </a:r>
          </a:p>
        </p:txBody>
      </p:sp>
      <p:sp>
        <p:nvSpPr>
          <p:cNvPr id="6" name="Rechteck 5">
            <a:extLst>
              <a:ext uri="{FF2B5EF4-FFF2-40B4-BE49-F238E27FC236}">
                <a16:creationId xmlns:a16="http://schemas.microsoft.com/office/drawing/2014/main" id="{5B881C1D-8804-D449-87E0-26AB326013B3}"/>
              </a:ext>
            </a:extLst>
          </p:cNvPr>
          <p:cNvSpPr/>
          <p:nvPr userDrawn="1"/>
        </p:nvSpPr>
        <p:spPr>
          <a:xfrm>
            <a:off x="4536504" y="6060351"/>
            <a:ext cx="6096000" cy="492849"/>
          </a:xfrm>
          <a:prstGeom prst="rect">
            <a:avLst/>
          </a:prstGeom>
          <a:noFill/>
          <a:ln w="9525">
            <a:noFill/>
            <a:miter lim="800000"/>
            <a:headEnd/>
            <a:tailEnd/>
          </a:ln>
        </p:spPr>
        <p:txBody>
          <a:bodyPr vert="horz" wrap="square" lIns="36000" tIns="0" rIns="36000" bIns="0" numCol="1" anchor="t" anchorCtr="0" compatLnSpc="1">
            <a:prstTxWarp prst="textNoShape">
              <a:avLst/>
            </a:prstTxWarp>
          </a:bodyPr>
          <a:lstStyle/>
          <a:p>
            <a:pPr marL="0" lvl="0" indent="0" algn="r" eaLnBrk="0" hangingPunct="0">
              <a:spcBef>
                <a:spcPct val="20000"/>
              </a:spcBef>
              <a:buFontTx/>
              <a:buNone/>
            </a:pPr>
            <a:r>
              <a:rPr lang="en-US" sz="1400" dirty="0">
                <a:solidFill>
                  <a:schemeClr val="bg2">
                    <a:lumMod val="50000"/>
                  </a:schemeClr>
                </a:solidFill>
                <a:latin typeface="+mn-lt"/>
                <a:cs typeface="Calibri"/>
              </a:rPr>
              <a:t>This presentation is licensed under</a:t>
            </a:r>
            <a:br>
              <a:rPr lang="en-US" sz="1400" dirty="0">
                <a:solidFill>
                  <a:schemeClr val="bg2">
                    <a:lumMod val="50000"/>
                  </a:schemeClr>
                </a:solidFill>
                <a:latin typeface="+mn-lt"/>
                <a:cs typeface="Calibri"/>
              </a:rPr>
            </a:br>
            <a:r>
              <a:rPr lang="en-US" sz="1400" dirty="0">
                <a:solidFill>
                  <a:schemeClr val="bg2">
                    <a:lumMod val="50000"/>
                  </a:schemeClr>
                </a:solidFill>
                <a:latin typeface="+mn-lt"/>
                <a:cs typeface="Calibri"/>
              </a:rPr>
              <a:t>a </a:t>
            </a:r>
            <a:r>
              <a:rPr lang="en-US" sz="1400" dirty="0">
                <a:solidFill>
                  <a:schemeClr val="tx2"/>
                </a:solidFill>
                <a:latin typeface="+mn-lt"/>
                <a:cs typeface="Calibri"/>
                <a:hlinkClick r:id="rId7">
                  <a:extLst>
                    <a:ext uri="{A12FA001-AC4F-418D-AE19-62706E023703}">
                      <ahyp:hlinkClr xmlns:ahyp="http://schemas.microsoft.com/office/drawing/2018/hyperlinkcolor" val="tx"/>
                    </a:ext>
                  </a:extLst>
                </a:hlinkClick>
              </a:rPr>
              <a:t>Creative Commons Attribution 4.0 International License </a:t>
            </a:r>
            <a:endParaRPr lang="en-US" sz="1400" dirty="0">
              <a:solidFill>
                <a:schemeClr val="tx2"/>
              </a:solidFill>
              <a:latin typeface="+mn-lt"/>
              <a:cs typeface="Calibri"/>
            </a:endParaRPr>
          </a:p>
        </p:txBody>
      </p:sp>
      <p:pic>
        <p:nvPicPr>
          <p:cNvPr id="7" name="Picture 8">
            <a:extLst>
              <a:ext uri="{FF2B5EF4-FFF2-40B4-BE49-F238E27FC236}">
                <a16:creationId xmlns:a16="http://schemas.microsoft.com/office/drawing/2014/main" id="{A0F55128-5E99-D54C-9C48-1DA725F9FB21}"/>
              </a:ext>
            </a:extLst>
          </p:cNvPr>
          <p:cNvPicPr>
            <a:picLocks noChangeAspect="1"/>
          </p:cNvPicPr>
          <p:nvPr userDrawn="1"/>
        </p:nvPicPr>
        <p:blipFill>
          <a:blip r:embed="rId8"/>
          <a:stretch>
            <a:fillRect/>
          </a:stretch>
        </p:blipFill>
        <p:spPr>
          <a:xfrm>
            <a:off x="10739040" y="6089441"/>
            <a:ext cx="1117600" cy="393700"/>
          </a:xfrm>
          <a:prstGeom prst="rect">
            <a:avLst/>
          </a:prstGeom>
        </p:spPr>
      </p:pic>
      <p:pic>
        <p:nvPicPr>
          <p:cNvPr id="4" name="Grafik 3" descr="Ein Bild, das Axt enthält.&#10;&#10;Automatisch generierte Beschreibung">
            <a:extLst>
              <a:ext uri="{FF2B5EF4-FFF2-40B4-BE49-F238E27FC236}">
                <a16:creationId xmlns:a16="http://schemas.microsoft.com/office/drawing/2014/main" id="{B8A3F325-21AE-9642-B474-FC8890F3EDE5}"/>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056440" y="5262182"/>
            <a:ext cx="266696" cy="216024"/>
          </a:xfrm>
          <a:prstGeom prst="rect">
            <a:avLst/>
          </a:prstGeom>
        </p:spPr>
      </p:pic>
      <p:pic>
        <p:nvPicPr>
          <p:cNvPr id="2" name="Picture 2">
            <a:extLst>
              <a:ext uri="{FF2B5EF4-FFF2-40B4-BE49-F238E27FC236}">
                <a16:creationId xmlns:a16="http://schemas.microsoft.com/office/drawing/2014/main" id="{DB652B06-7A54-9396-0660-43A96E9CD142}"/>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688288" y="5456218"/>
            <a:ext cx="266696" cy="29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1858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a:t>
            </a:r>
          </a:p>
        </p:txBody>
      </p:sp>
      <p:sp>
        <p:nvSpPr>
          <p:cNvPr id="3" name="Content Placeholder 2"/>
          <p:cNvSpPr>
            <a:spLocks noGrp="1"/>
          </p:cNvSpPr>
          <p:nvPr>
            <p:ph sz="half" idx="1"/>
          </p:nvPr>
        </p:nvSpPr>
        <p:spPr>
          <a:xfrm>
            <a:off x="912284" y="1052514"/>
            <a:ext cx="5230283" cy="5328815"/>
          </a:xfrm>
          <a:noFill/>
          <a:ln w="9525">
            <a:noFill/>
            <a:miter lim="800000"/>
            <a:headEnd/>
            <a:tailEnd/>
          </a:ln>
        </p:spPr>
        <p:txBody>
          <a:bodyPr vert="horz" wrap="square" lIns="0" tIns="0" rIns="0" bIns="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345767" y="1052514"/>
            <a:ext cx="5230284" cy="5328815"/>
          </a:xfrm>
          <a:noFill/>
          <a:ln w="9525">
            <a:noFill/>
            <a:miter lim="800000"/>
            <a:headEnd/>
            <a:tailEnd/>
          </a:ln>
        </p:spPr>
        <p:txBody>
          <a:bodyPr vert="horz" wrap="square" lIns="0" tIns="0" rIns="0" bIns="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r>
              <a:rPr lang="de-DE"/>
              <a:t>Mastertextformat bearbeiten
Zweite Ebene
Dritte Ebene
Vierte Ebene
Fünfte Ebene</a:t>
            </a:r>
            <a:endParaRPr lang="en-US" dirty="0"/>
          </a:p>
        </p:txBody>
      </p:sp>
      <p:sp>
        <p:nvSpPr>
          <p:cNvPr id="5" name="Date Placeholder 4"/>
          <p:cNvSpPr>
            <a:spLocks noGrp="1"/>
          </p:cNvSpPr>
          <p:nvPr>
            <p:ph type="dt" sz="half" idx="10"/>
          </p:nvPr>
        </p:nvSpPr>
        <p:spPr/>
        <p:txBody>
          <a:bodyPr/>
          <a:lstStyle/>
          <a:p>
            <a:r>
              <a:rPr lang="de-AT"/>
              <a:t>Daniel Huppmann</a:t>
            </a:r>
            <a:endParaRPr lang="hr-HR" dirty="0"/>
          </a:p>
        </p:txBody>
      </p:sp>
      <p:sp>
        <p:nvSpPr>
          <p:cNvPr id="9" name="Footer Placeholder 8"/>
          <p:cNvSpPr>
            <a:spLocks noGrp="1"/>
          </p:cNvSpPr>
          <p:nvPr>
            <p:ph type="ftr" sz="quarter" idx="11"/>
          </p:nvPr>
        </p:nvSpPr>
        <p:spPr/>
        <p:txBody>
          <a:bodyPr/>
          <a:lstStyle/>
          <a:p>
            <a:pPr>
              <a:defRPr/>
            </a:pPr>
            <a:r>
              <a:rPr lang="en-US"/>
              <a:t>Open-Source Energy System Modeling, Lecture 1</a:t>
            </a:r>
            <a:endParaRPr lang="en-US" dirty="0"/>
          </a:p>
        </p:txBody>
      </p:sp>
      <p:sp>
        <p:nvSpPr>
          <p:cNvPr id="10" name="Slide Number Placeholder 9"/>
          <p:cNvSpPr>
            <a:spLocks noGrp="1"/>
          </p:cNvSpPr>
          <p:nvPr>
            <p:ph type="sldNum" sz="quarter" idx="12"/>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722660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la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912284" y="1628800"/>
            <a:ext cx="10663767" cy="4752529"/>
          </a:xfrm>
          <a:noFill/>
          <a:ln w="9525">
            <a:noFill/>
            <a:miter lim="800000"/>
            <a:headEnd/>
            <a:tailEnd/>
          </a:ln>
        </p:spPr>
        <p:txBody>
          <a:bodyPr vert="horz" wrap="square" lIns="0" tIns="0" rIns="0" bIns="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r>
              <a:rPr lang="de-DE"/>
              <a:t>Mastertextformat bearbeiten
Zweite Ebene
Dritte Ebene
Vierte Ebene
Fünfte Ebene</a:t>
            </a:r>
            <a:endParaRPr lang="en-US" dirty="0"/>
          </a:p>
        </p:txBody>
      </p:sp>
      <p:sp>
        <p:nvSpPr>
          <p:cNvPr id="7" name="Text Placeholder 6"/>
          <p:cNvSpPr>
            <a:spLocks noGrp="1"/>
          </p:cNvSpPr>
          <p:nvPr>
            <p:ph type="body" sz="quarter" idx="12" hasCustomPrompt="1"/>
          </p:nvPr>
        </p:nvSpPr>
        <p:spPr>
          <a:xfrm>
            <a:off x="912285" y="980728"/>
            <a:ext cx="10655300" cy="432271"/>
          </a:xfrm>
        </p:spPr>
        <p:txBody>
          <a:bodyPr/>
          <a:lstStyle>
            <a:lvl1pPr marL="0" indent="0">
              <a:buNone/>
              <a:defRPr sz="2600" i="1" baseline="0">
                <a:solidFill>
                  <a:schemeClr val="tx2"/>
                </a:solidFill>
                <a:latin typeface="Cambria"/>
                <a:cs typeface="Cambria"/>
              </a:defRPr>
            </a:lvl1pPr>
          </a:lstStyle>
          <a:p>
            <a:pPr lvl="0"/>
            <a:r>
              <a:rPr lang="en-US" noProof="0" dirty="0"/>
              <a:t>Click to add Claim</a:t>
            </a:r>
          </a:p>
        </p:txBody>
      </p:sp>
      <p:sp>
        <p:nvSpPr>
          <p:cNvPr id="8" name="Date Placeholder 7"/>
          <p:cNvSpPr>
            <a:spLocks noGrp="1"/>
          </p:cNvSpPr>
          <p:nvPr>
            <p:ph type="dt" sz="half" idx="13"/>
          </p:nvPr>
        </p:nvSpPr>
        <p:spPr/>
        <p:txBody>
          <a:bodyPr/>
          <a:lstStyle/>
          <a:p>
            <a:r>
              <a:rPr lang="de-AT"/>
              <a:t>Daniel Huppmann</a:t>
            </a:r>
            <a:endParaRPr lang="hr-HR" dirty="0"/>
          </a:p>
        </p:txBody>
      </p:sp>
      <p:sp>
        <p:nvSpPr>
          <p:cNvPr id="9" name="Footer Placeholder 8"/>
          <p:cNvSpPr>
            <a:spLocks noGrp="1"/>
          </p:cNvSpPr>
          <p:nvPr>
            <p:ph type="ftr" sz="quarter" idx="14"/>
          </p:nvPr>
        </p:nvSpPr>
        <p:spPr/>
        <p:txBody>
          <a:bodyPr/>
          <a:lstStyle/>
          <a:p>
            <a:pPr>
              <a:defRPr/>
            </a:pPr>
            <a:r>
              <a:rPr lang="en-US"/>
              <a:t>Open-Source Energy System Modeling, Lecture 1</a:t>
            </a:r>
            <a:endParaRPr lang="en-US" dirty="0"/>
          </a:p>
        </p:txBody>
      </p:sp>
      <p:sp>
        <p:nvSpPr>
          <p:cNvPr id="10" name="Slide Number Placeholder 9"/>
          <p:cNvSpPr>
            <a:spLocks noGrp="1"/>
          </p:cNvSpPr>
          <p:nvPr>
            <p:ph type="sldNum" sz="quarter" idx="15"/>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416433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laim and capt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en-GB" noProof="0" dirty="0"/>
          </a:p>
        </p:txBody>
      </p:sp>
      <p:sp>
        <p:nvSpPr>
          <p:cNvPr id="17" name="Inhaltsplatzhalter 16"/>
          <p:cNvSpPr>
            <a:spLocks noGrp="1"/>
          </p:cNvSpPr>
          <p:nvPr>
            <p:ph sz="quarter" idx="24"/>
          </p:nvPr>
        </p:nvSpPr>
        <p:spPr>
          <a:xfrm>
            <a:off x="911426" y="1628824"/>
            <a:ext cx="10657184" cy="43924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de-DE"/>
              <a:t>Mastertextformat bearbeiten
Zweite Ebene
Dritte Ebene
Vierte Ebene
Fünfte Ebene</a:t>
            </a:r>
            <a:endParaRPr lang="en-US" dirty="0"/>
          </a:p>
        </p:txBody>
      </p:sp>
      <p:sp>
        <p:nvSpPr>
          <p:cNvPr id="9" name="Text Placeholder 7"/>
          <p:cNvSpPr>
            <a:spLocks noGrp="1"/>
          </p:cNvSpPr>
          <p:nvPr>
            <p:ph type="body" sz="quarter" idx="23" hasCustomPrompt="1"/>
          </p:nvPr>
        </p:nvSpPr>
        <p:spPr>
          <a:xfrm>
            <a:off x="911426" y="6093296"/>
            <a:ext cx="10657184" cy="2880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Subtitle</a:t>
            </a:r>
          </a:p>
        </p:txBody>
      </p:sp>
      <p:sp>
        <p:nvSpPr>
          <p:cNvPr id="10" name="Text Placeholder 6"/>
          <p:cNvSpPr>
            <a:spLocks noGrp="1"/>
          </p:cNvSpPr>
          <p:nvPr>
            <p:ph type="body" sz="quarter" idx="12" hasCustomPrompt="1"/>
          </p:nvPr>
        </p:nvSpPr>
        <p:spPr>
          <a:xfrm>
            <a:off x="912285" y="980728"/>
            <a:ext cx="10656324" cy="432269"/>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3" name="Date Placeholder 2"/>
          <p:cNvSpPr>
            <a:spLocks noGrp="1"/>
          </p:cNvSpPr>
          <p:nvPr>
            <p:ph type="dt" sz="half" idx="25"/>
          </p:nvPr>
        </p:nvSpPr>
        <p:spPr/>
        <p:txBody>
          <a:bodyPr/>
          <a:lstStyle/>
          <a:p>
            <a:r>
              <a:rPr lang="de-AT"/>
              <a:t>Daniel Huppmann</a:t>
            </a:r>
            <a:endParaRPr lang="hr-HR" dirty="0"/>
          </a:p>
        </p:txBody>
      </p:sp>
      <p:sp>
        <p:nvSpPr>
          <p:cNvPr id="4" name="Footer Placeholder 3"/>
          <p:cNvSpPr>
            <a:spLocks noGrp="1"/>
          </p:cNvSpPr>
          <p:nvPr>
            <p:ph type="ftr" sz="quarter" idx="26"/>
          </p:nvPr>
        </p:nvSpPr>
        <p:spPr/>
        <p:txBody>
          <a:bodyPr/>
          <a:lstStyle/>
          <a:p>
            <a:pPr>
              <a:defRPr/>
            </a:pPr>
            <a:r>
              <a:rPr lang="en-US"/>
              <a:t>Open-Source Energy System Modeling, Lecture 1</a:t>
            </a:r>
            <a:endParaRPr lang="en-US" dirty="0"/>
          </a:p>
        </p:txBody>
      </p:sp>
      <p:sp>
        <p:nvSpPr>
          <p:cNvPr id="6" name="Slide Number Placeholder 5"/>
          <p:cNvSpPr>
            <a:spLocks noGrp="1"/>
          </p:cNvSpPr>
          <p:nvPr>
            <p:ph type="sldNum" sz="quarter" idx="27"/>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2973583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laim and two captio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en-GB" noProof="0" dirty="0"/>
          </a:p>
        </p:txBody>
      </p:sp>
      <p:sp>
        <p:nvSpPr>
          <p:cNvPr id="17" name="Inhaltsplatzhalter 16"/>
          <p:cNvSpPr>
            <a:spLocks noGrp="1"/>
          </p:cNvSpPr>
          <p:nvPr>
            <p:ph sz="quarter" idx="24"/>
          </p:nvPr>
        </p:nvSpPr>
        <p:spPr>
          <a:xfrm>
            <a:off x="1103416" y="1628824"/>
            <a:ext cx="10465194" cy="43924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de-DE"/>
              <a:t>Mastertextformat bearbeiten
Zweite Ebene
Dritte Ebene
Vierte Ebene
Fünfte Ebene</a:t>
            </a:r>
            <a:endParaRPr lang="en-US" dirty="0"/>
          </a:p>
        </p:txBody>
      </p:sp>
      <p:sp>
        <p:nvSpPr>
          <p:cNvPr id="9" name="Text Placeholder 7"/>
          <p:cNvSpPr>
            <a:spLocks noGrp="1"/>
          </p:cNvSpPr>
          <p:nvPr>
            <p:ph type="body" sz="quarter" idx="23" hasCustomPrompt="1"/>
          </p:nvPr>
        </p:nvSpPr>
        <p:spPr>
          <a:xfrm>
            <a:off x="911426" y="6093296"/>
            <a:ext cx="10657184" cy="2880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Subtitle</a:t>
            </a:r>
          </a:p>
        </p:txBody>
      </p:sp>
      <p:sp>
        <p:nvSpPr>
          <p:cNvPr id="10" name="Text Placeholder 6"/>
          <p:cNvSpPr>
            <a:spLocks noGrp="1"/>
          </p:cNvSpPr>
          <p:nvPr>
            <p:ph type="body" sz="quarter" idx="12" hasCustomPrompt="1"/>
          </p:nvPr>
        </p:nvSpPr>
        <p:spPr>
          <a:xfrm>
            <a:off x="912285" y="980728"/>
            <a:ext cx="10656324" cy="432269"/>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3" name="Date Placeholder 2"/>
          <p:cNvSpPr>
            <a:spLocks noGrp="1"/>
          </p:cNvSpPr>
          <p:nvPr>
            <p:ph type="dt" sz="half" idx="25"/>
          </p:nvPr>
        </p:nvSpPr>
        <p:spPr/>
        <p:txBody>
          <a:bodyPr/>
          <a:lstStyle/>
          <a:p>
            <a:r>
              <a:rPr lang="de-AT"/>
              <a:t>Daniel Huppmann</a:t>
            </a:r>
            <a:endParaRPr lang="hr-HR" dirty="0"/>
          </a:p>
        </p:txBody>
      </p:sp>
      <p:sp>
        <p:nvSpPr>
          <p:cNvPr id="4" name="Footer Placeholder 3"/>
          <p:cNvSpPr>
            <a:spLocks noGrp="1"/>
          </p:cNvSpPr>
          <p:nvPr>
            <p:ph type="ftr" sz="quarter" idx="26"/>
          </p:nvPr>
        </p:nvSpPr>
        <p:spPr/>
        <p:txBody>
          <a:bodyPr/>
          <a:lstStyle/>
          <a:p>
            <a:pPr>
              <a:defRPr/>
            </a:pPr>
            <a:r>
              <a:rPr lang="en-US"/>
              <a:t>Open-Source Energy System Modeling, Lecture 1</a:t>
            </a:r>
            <a:endParaRPr lang="en-US" dirty="0"/>
          </a:p>
        </p:txBody>
      </p:sp>
      <p:sp>
        <p:nvSpPr>
          <p:cNvPr id="6" name="Slide Number Placeholder 5"/>
          <p:cNvSpPr>
            <a:spLocks noGrp="1"/>
          </p:cNvSpPr>
          <p:nvPr>
            <p:ph type="sldNum" sz="quarter" idx="27"/>
          </p:nvPr>
        </p:nvSpPr>
        <p:spPr/>
        <p:txBody>
          <a:bodyPr/>
          <a:lstStyle/>
          <a:p>
            <a:fld id="{7F5633C8-4A1E-AE41-9551-4706842F4652}" type="slidenum">
              <a:rPr lang="uk-UA" smtClean="0"/>
              <a:pPr/>
              <a:t>‹Nr.›</a:t>
            </a:fld>
            <a:endParaRPr lang="uk-UA" dirty="0"/>
          </a:p>
        </p:txBody>
      </p:sp>
      <p:sp>
        <p:nvSpPr>
          <p:cNvPr id="11" name="Text Placeholder 7">
            <a:extLst>
              <a:ext uri="{FF2B5EF4-FFF2-40B4-BE49-F238E27FC236}">
                <a16:creationId xmlns:a16="http://schemas.microsoft.com/office/drawing/2014/main" id="{303A271A-8BB6-F441-A493-B4239DD75007}"/>
              </a:ext>
            </a:extLst>
          </p:cNvPr>
          <p:cNvSpPr>
            <a:spLocks noGrp="1"/>
          </p:cNvSpPr>
          <p:nvPr>
            <p:ph type="body" sz="quarter" idx="28" hasCustomPrompt="1"/>
          </p:nvPr>
        </p:nvSpPr>
        <p:spPr>
          <a:xfrm rot="16200000">
            <a:off x="-1284821" y="3633050"/>
            <a:ext cx="4392464" cy="384011"/>
          </a:xfrm>
          <a:prstGeom prst="rect">
            <a:avLst/>
          </a:prstGeom>
        </p:spPr>
        <p:txBody>
          <a:bodyPr vert="horz" lIns="0" tIns="0" rIns="180000" bIns="36000" rtlCol="0" anchor="ctr" anchorCtr="0">
            <a:normAutofit/>
          </a:bodyPr>
          <a:lstStyle>
            <a:lvl1pPr>
              <a:defRPr lang="en-GB" sz="1600" baseline="0" dirty="0">
                <a:solidFill>
                  <a:srgbClr val="7F7F7F"/>
                </a:solidFill>
              </a:defRPr>
            </a:lvl1pPr>
          </a:lstStyle>
          <a:p>
            <a:pPr marL="0" lvl="0" indent="0" algn="r">
              <a:buNone/>
            </a:pPr>
            <a:r>
              <a:rPr lang="en-GB" noProof="0" dirty="0"/>
              <a:t>Click to edit Secondary Subtitle</a:t>
            </a:r>
          </a:p>
        </p:txBody>
      </p:sp>
    </p:spTree>
    <p:extLst>
      <p:ext uri="{BB962C8B-B14F-4D97-AF65-F5344CB8AC3E}">
        <p14:creationId xmlns:p14="http://schemas.microsoft.com/office/powerpoint/2010/main" val="359144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column content with clai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2284" y="1600200"/>
            <a:ext cx="5230283" cy="4781128"/>
          </a:xfrm>
          <a:noFill/>
          <a:ln w="9525">
            <a:noFill/>
            <a:miter lim="800000"/>
            <a:headEnd/>
            <a:tailEnd/>
          </a:ln>
        </p:spPr>
        <p:txBody>
          <a:bodyPr vert="horz" wrap="square" lIns="0" tIns="0" rIns="0" bIns="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345767" y="1600200"/>
            <a:ext cx="5230284" cy="4781128"/>
          </a:xfrm>
          <a:noFill/>
          <a:ln w="9525">
            <a:noFill/>
            <a:miter lim="800000"/>
            <a:headEnd/>
            <a:tailEnd/>
          </a:ln>
        </p:spPr>
        <p:txBody>
          <a:bodyPr vert="horz" wrap="square" lIns="0" tIns="0" rIns="0" bIns="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r>
              <a:rPr lang="de-DE"/>
              <a:t>Mastertextformat bearbeiten
Zweite Ebene
Dritte Ebene
Vierte Ebene
Fünfte Ebene</a:t>
            </a:r>
            <a:endParaRPr lang="en-US" dirty="0"/>
          </a:p>
        </p:txBody>
      </p:sp>
      <p:sp>
        <p:nvSpPr>
          <p:cNvPr id="7" name="Text Placeholder 6"/>
          <p:cNvSpPr>
            <a:spLocks noGrp="1"/>
          </p:cNvSpPr>
          <p:nvPr>
            <p:ph type="body" sz="quarter" idx="12" hasCustomPrompt="1"/>
          </p:nvPr>
        </p:nvSpPr>
        <p:spPr>
          <a:xfrm>
            <a:off x="912285" y="980728"/>
            <a:ext cx="10655300" cy="432271"/>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5" name="Date Placeholder 4"/>
          <p:cNvSpPr>
            <a:spLocks noGrp="1"/>
          </p:cNvSpPr>
          <p:nvPr>
            <p:ph type="dt" sz="half" idx="13"/>
          </p:nvPr>
        </p:nvSpPr>
        <p:spPr/>
        <p:txBody>
          <a:bodyPr/>
          <a:lstStyle/>
          <a:p>
            <a:r>
              <a:rPr lang="de-AT"/>
              <a:t>Daniel Huppmann</a:t>
            </a:r>
            <a:endParaRPr lang="hr-HR" dirty="0"/>
          </a:p>
        </p:txBody>
      </p:sp>
      <p:sp>
        <p:nvSpPr>
          <p:cNvPr id="10" name="Footer Placeholder 9"/>
          <p:cNvSpPr>
            <a:spLocks noGrp="1"/>
          </p:cNvSpPr>
          <p:nvPr>
            <p:ph type="ftr" sz="quarter" idx="14"/>
          </p:nvPr>
        </p:nvSpPr>
        <p:spPr/>
        <p:txBody>
          <a:bodyPr/>
          <a:lstStyle/>
          <a:p>
            <a:pPr>
              <a:defRPr/>
            </a:pPr>
            <a:r>
              <a:rPr lang="en-US"/>
              <a:t>Open-Source Energy System Modeling, Lecture 1</a:t>
            </a:r>
            <a:endParaRPr lang="en-US" dirty="0"/>
          </a:p>
        </p:txBody>
      </p:sp>
      <p:sp>
        <p:nvSpPr>
          <p:cNvPr id="11" name="Slide Number Placeholder 10"/>
          <p:cNvSpPr>
            <a:spLocks noGrp="1"/>
          </p:cNvSpPr>
          <p:nvPr>
            <p:ph type="sldNum" sz="quarter" idx="15"/>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341414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column content with claim and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12284" y="1600200"/>
            <a:ext cx="5230283" cy="4377681"/>
          </a:xfrm>
          <a:noFill/>
          <a:ln w="9525">
            <a:noFill/>
            <a:miter lim="800000"/>
            <a:headEnd/>
            <a:tailEnd/>
          </a:ln>
        </p:spPr>
        <p:txBody>
          <a:bodyPr vert="horz" wrap="square" lIns="0" tIns="0" rIns="0" bIns="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r>
              <a:rPr lang="de-DE"/>
              <a:t>Mastertextformat bearbeiten
Zweite Ebene
Dritte Ebene
Vierte Ebene
Fünfte Ebene</a:t>
            </a:r>
            <a:endParaRPr lang="en-US" dirty="0"/>
          </a:p>
        </p:txBody>
      </p:sp>
      <p:sp>
        <p:nvSpPr>
          <p:cNvPr id="4" name="Content Placeholder 3"/>
          <p:cNvSpPr>
            <a:spLocks noGrp="1"/>
          </p:cNvSpPr>
          <p:nvPr>
            <p:ph sz="half" idx="2"/>
          </p:nvPr>
        </p:nvSpPr>
        <p:spPr>
          <a:xfrm>
            <a:off x="6345767" y="1600200"/>
            <a:ext cx="5230284" cy="4377681"/>
          </a:xfrm>
          <a:noFill/>
          <a:ln w="9525">
            <a:noFill/>
            <a:miter lim="800000"/>
            <a:headEnd/>
            <a:tailEnd/>
          </a:ln>
        </p:spPr>
        <p:txBody>
          <a:bodyPr vert="horz" wrap="square" lIns="0" tIns="0" rIns="0" bIns="0" numCol="1" anchor="t" anchorCtr="0" compatLnSpc="1">
            <a:prstTxWarp prst="textNoShape">
              <a:avLst/>
            </a:prstTxWarp>
          </a:bodyPr>
          <a:lstStyle>
            <a:lvl1pPr>
              <a:defRPr lang="en-US"/>
            </a:lvl1pPr>
            <a:lvl2pPr>
              <a:defRPr lang="en-US"/>
            </a:lvl2pPr>
            <a:lvl3pPr>
              <a:defRPr lang="en-US"/>
            </a:lvl3pPr>
            <a:lvl4pPr>
              <a:defRPr lang="en-US"/>
            </a:lvl4pPr>
            <a:lvl5pPr>
              <a:defRPr lang="en-US"/>
            </a:lvl5pPr>
          </a:lstStyle>
          <a:p>
            <a:pPr lvl="0"/>
            <a:r>
              <a:rPr lang="de-DE"/>
              <a:t>Mastertextformat bearbeiten
Zweite Ebene
Dritte Ebene
Vierte Ebene
Fünfte Ebene</a:t>
            </a:r>
            <a:endParaRPr lang="en-US" dirty="0"/>
          </a:p>
        </p:txBody>
      </p:sp>
      <p:sp>
        <p:nvSpPr>
          <p:cNvPr id="7" name="Text Placeholder 6"/>
          <p:cNvSpPr>
            <a:spLocks noGrp="1"/>
          </p:cNvSpPr>
          <p:nvPr>
            <p:ph type="body" sz="quarter" idx="12" hasCustomPrompt="1"/>
          </p:nvPr>
        </p:nvSpPr>
        <p:spPr>
          <a:xfrm>
            <a:off x="912285" y="980728"/>
            <a:ext cx="10655300" cy="432271"/>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5" name="Date Placeholder 4"/>
          <p:cNvSpPr>
            <a:spLocks noGrp="1"/>
          </p:cNvSpPr>
          <p:nvPr>
            <p:ph type="dt" sz="half" idx="13"/>
          </p:nvPr>
        </p:nvSpPr>
        <p:spPr/>
        <p:txBody>
          <a:bodyPr/>
          <a:lstStyle/>
          <a:p>
            <a:r>
              <a:rPr lang="de-AT"/>
              <a:t>Daniel Huppmann</a:t>
            </a:r>
            <a:endParaRPr lang="hr-HR" dirty="0"/>
          </a:p>
        </p:txBody>
      </p:sp>
      <p:sp>
        <p:nvSpPr>
          <p:cNvPr id="10" name="Footer Placeholder 9"/>
          <p:cNvSpPr>
            <a:spLocks noGrp="1"/>
          </p:cNvSpPr>
          <p:nvPr>
            <p:ph type="ftr" sz="quarter" idx="14"/>
          </p:nvPr>
        </p:nvSpPr>
        <p:spPr/>
        <p:txBody>
          <a:bodyPr/>
          <a:lstStyle/>
          <a:p>
            <a:pPr>
              <a:defRPr/>
            </a:pPr>
            <a:r>
              <a:rPr lang="en-US"/>
              <a:t>Open-Source Energy System Modeling, Lecture 1</a:t>
            </a:r>
            <a:endParaRPr lang="en-US" dirty="0"/>
          </a:p>
        </p:txBody>
      </p:sp>
      <p:sp>
        <p:nvSpPr>
          <p:cNvPr id="11" name="Slide Number Placeholder 10"/>
          <p:cNvSpPr>
            <a:spLocks noGrp="1"/>
          </p:cNvSpPr>
          <p:nvPr>
            <p:ph type="sldNum" sz="quarter" idx="15"/>
          </p:nvPr>
        </p:nvSpPr>
        <p:spPr/>
        <p:txBody>
          <a:bodyPr/>
          <a:lstStyle/>
          <a:p>
            <a:fld id="{7F5633C8-4A1E-AE41-9551-4706842F4652}" type="slidenum">
              <a:rPr lang="uk-UA" smtClean="0"/>
              <a:pPr/>
              <a:t>‹Nr.›</a:t>
            </a:fld>
            <a:endParaRPr lang="uk-UA" dirty="0"/>
          </a:p>
        </p:txBody>
      </p:sp>
      <p:sp>
        <p:nvSpPr>
          <p:cNvPr id="9" name="Text Placeholder 7">
            <a:extLst>
              <a:ext uri="{FF2B5EF4-FFF2-40B4-BE49-F238E27FC236}">
                <a16:creationId xmlns:a16="http://schemas.microsoft.com/office/drawing/2014/main" id="{35C2DF0B-4286-944C-9954-5138A4A1E95A}"/>
              </a:ext>
            </a:extLst>
          </p:cNvPr>
          <p:cNvSpPr>
            <a:spLocks noGrp="1"/>
          </p:cNvSpPr>
          <p:nvPr>
            <p:ph type="body" sz="quarter" idx="23" hasCustomPrompt="1"/>
          </p:nvPr>
        </p:nvSpPr>
        <p:spPr>
          <a:xfrm>
            <a:off x="911426" y="6093296"/>
            <a:ext cx="5231141" cy="288032"/>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Subtitle</a:t>
            </a:r>
          </a:p>
        </p:txBody>
      </p:sp>
      <p:sp>
        <p:nvSpPr>
          <p:cNvPr id="12" name="Text Placeholder 7">
            <a:extLst>
              <a:ext uri="{FF2B5EF4-FFF2-40B4-BE49-F238E27FC236}">
                <a16:creationId xmlns:a16="http://schemas.microsoft.com/office/drawing/2014/main" id="{3DA57D45-5B58-824A-930C-1567D36F28F2}"/>
              </a:ext>
            </a:extLst>
          </p:cNvPr>
          <p:cNvSpPr>
            <a:spLocks noGrp="1"/>
          </p:cNvSpPr>
          <p:nvPr>
            <p:ph type="body" sz="quarter" idx="24" hasCustomPrompt="1"/>
          </p:nvPr>
        </p:nvSpPr>
        <p:spPr>
          <a:xfrm>
            <a:off x="6345767" y="6093296"/>
            <a:ext cx="5231141" cy="288032"/>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Subtitle</a:t>
            </a:r>
          </a:p>
        </p:txBody>
      </p:sp>
    </p:spTree>
    <p:extLst>
      <p:ext uri="{BB962C8B-B14F-4D97-AF65-F5344CB8AC3E}">
        <p14:creationId xmlns:p14="http://schemas.microsoft.com/office/powerpoint/2010/main" val="372210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laim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a:xfrm>
            <a:off x="912284" y="1988840"/>
            <a:ext cx="10663767" cy="4392488"/>
          </a:xfrm>
          <a:noFill/>
          <a:ln w="9525">
            <a:noFill/>
            <a:miter lim="800000"/>
            <a:headEnd/>
            <a:tailEnd/>
          </a:ln>
        </p:spPr>
        <p:txBody>
          <a:bodyPr vert="horz" wrap="square" lIns="0" tIns="0" rIns="0" bIns="0" numCol="1" anchor="t" anchorCtr="0" compatLnSpc="1">
            <a:prstTxWarp prst="textNoShape">
              <a:avLst/>
            </a:prstTxWarp>
          </a:bodyPr>
          <a:lstStyle>
            <a:lvl1pPr>
              <a:defRPr lang="en-US" dirty="0"/>
            </a:lvl1pPr>
            <a:lvl2pPr>
              <a:defRPr lang="en-US" dirty="0"/>
            </a:lvl2pPr>
            <a:lvl3pPr>
              <a:defRPr lang="en-US" dirty="0"/>
            </a:lvl3pPr>
            <a:lvl4pPr>
              <a:defRPr lang="en-US" dirty="0"/>
            </a:lvl4pPr>
            <a:lvl5pPr>
              <a:defRPr lang="en-US" dirty="0"/>
            </a:lvl5pPr>
          </a:lstStyle>
          <a:p>
            <a:pPr lvl="0"/>
            <a:r>
              <a:rPr lang="de-DE"/>
              <a:t>Mastertextformat bearbeiten
Zweite Ebene
Dritte Ebene
Vierte Ebene
Fünfte Ebene</a:t>
            </a:r>
            <a:endParaRPr lang="en-US" dirty="0"/>
          </a:p>
        </p:txBody>
      </p:sp>
      <p:sp>
        <p:nvSpPr>
          <p:cNvPr id="7" name="Text Placeholder 6"/>
          <p:cNvSpPr>
            <a:spLocks noGrp="1"/>
          </p:cNvSpPr>
          <p:nvPr>
            <p:ph type="body" sz="quarter" idx="12" hasCustomPrompt="1"/>
          </p:nvPr>
        </p:nvSpPr>
        <p:spPr>
          <a:xfrm>
            <a:off x="912285" y="980727"/>
            <a:ext cx="10656324" cy="828000"/>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4" name="Date Placeholder 3"/>
          <p:cNvSpPr>
            <a:spLocks noGrp="1"/>
          </p:cNvSpPr>
          <p:nvPr>
            <p:ph type="dt" sz="half" idx="13"/>
          </p:nvPr>
        </p:nvSpPr>
        <p:spPr/>
        <p:txBody>
          <a:bodyPr/>
          <a:lstStyle/>
          <a:p>
            <a:r>
              <a:rPr lang="de-AT"/>
              <a:t>Daniel Huppmann</a:t>
            </a:r>
            <a:endParaRPr lang="hr-HR" dirty="0"/>
          </a:p>
        </p:txBody>
      </p:sp>
      <p:sp>
        <p:nvSpPr>
          <p:cNvPr id="9" name="Footer Placeholder 8"/>
          <p:cNvSpPr>
            <a:spLocks noGrp="1"/>
          </p:cNvSpPr>
          <p:nvPr>
            <p:ph type="ftr" sz="quarter" idx="14"/>
          </p:nvPr>
        </p:nvSpPr>
        <p:spPr/>
        <p:txBody>
          <a:bodyPr/>
          <a:lstStyle/>
          <a:p>
            <a:pPr>
              <a:defRPr/>
            </a:pPr>
            <a:r>
              <a:rPr lang="en-US"/>
              <a:t>Open-Source Energy System Modeling, Lecture 1</a:t>
            </a:r>
            <a:endParaRPr lang="en-US" dirty="0"/>
          </a:p>
        </p:txBody>
      </p:sp>
      <p:sp>
        <p:nvSpPr>
          <p:cNvPr id="10" name="Slide Number Placeholder 9"/>
          <p:cNvSpPr>
            <a:spLocks noGrp="1"/>
          </p:cNvSpPr>
          <p:nvPr>
            <p:ph type="sldNum" sz="quarter" idx="15"/>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83771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laim (2) and capti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endParaRPr lang="en-GB" noProof="0" dirty="0"/>
          </a:p>
        </p:txBody>
      </p:sp>
      <p:sp>
        <p:nvSpPr>
          <p:cNvPr id="17" name="Inhaltsplatzhalter 16"/>
          <p:cNvSpPr>
            <a:spLocks noGrp="1"/>
          </p:cNvSpPr>
          <p:nvPr>
            <p:ph sz="quarter" idx="24"/>
          </p:nvPr>
        </p:nvSpPr>
        <p:spPr>
          <a:xfrm>
            <a:off x="911426" y="1988864"/>
            <a:ext cx="10657184" cy="410443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de-DE" dirty="0" smtClean="0"/>
            </a:lvl1pPr>
            <a:lvl2pPr>
              <a:defRPr lang="de-DE" dirty="0" smtClean="0"/>
            </a:lvl2pPr>
            <a:lvl3pPr>
              <a:defRPr lang="de-DE" dirty="0" smtClean="0"/>
            </a:lvl3pPr>
            <a:lvl4pPr>
              <a:defRPr lang="de-DE" dirty="0" smtClean="0"/>
            </a:lvl4pPr>
            <a:lvl5pPr>
              <a:defRPr lang="de-DE" dirty="0"/>
            </a:lvl5pPr>
          </a:lstStyle>
          <a:p>
            <a:pPr lvl="0"/>
            <a:r>
              <a:rPr lang="de-DE"/>
              <a:t>Mastertextformat bearbeiten
Zweite Ebene
Dritte Ebene
Vierte Ebene
Fünfte Ebene</a:t>
            </a:r>
            <a:endParaRPr lang="en-US" dirty="0"/>
          </a:p>
        </p:txBody>
      </p:sp>
      <p:sp>
        <p:nvSpPr>
          <p:cNvPr id="9" name="Text Placeholder 7"/>
          <p:cNvSpPr>
            <a:spLocks noGrp="1"/>
          </p:cNvSpPr>
          <p:nvPr>
            <p:ph type="body" sz="quarter" idx="23" hasCustomPrompt="1"/>
          </p:nvPr>
        </p:nvSpPr>
        <p:spPr>
          <a:xfrm>
            <a:off x="911426" y="6093296"/>
            <a:ext cx="10657184" cy="288008"/>
          </a:xfrm>
          <a:prstGeom prst="rect">
            <a:avLst/>
          </a:prstGeom>
        </p:spPr>
        <p:txBody>
          <a:bodyPr lIns="0" tIns="0" rIns="0" bIns="0"/>
          <a:lstStyle>
            <a:lvl1pPr marL="0" indent="0" algn="ctr">
              <a:buNone/>
              <a:defRPr sz="1600">
                <a:solidFill>
                  <a:srgbClr val="7F7F7F"/>
                </a:solidFill>
              </a:defRPr>
            </a:lvl1pPr>
          </a:lstStyle>
          <a:p>
            <a:pPr lvl="0"/>
            <a:r>
              <a:rPr lang="en-GB" noProof="0" dirty="0"/>
              <a:t>Click to edit Subtitle</a:t>
            </a:r>
          </a:p>
        </p:txBody>
      </p:sp>
      <p:sp>
        <p:nvSpPr>
          <p:cNvPr id="10" name="Text Placeholder 6"/>
          <p:cNvSpPr>
            <a:spLocks noGrp="1"/>
          </p:cNvSpPr>
          <p:nvPr>
            <p:ph type="body" sz="quarter" idx="12" hasCustomPrompt="1"/>
          </p:nvPr>
        </p:nvSpPr>
        <p:spPr>
          <a:xfrm>
            <a:off x="912285" y="980727"/>
            <a:ext cx="10656324" cy="828000"/>
          </a:xfrm>
        </p:spPr>
        <p:txBody>
          <a:bodyPr/>
          <a:lstStyle>
            <a:lvl1pPr marL="0" indent="0">
              <a:buNone/>
              <a:defRPr sz="2600" i="1">
                <a:solidFill>
                  <a:schemeClr val="tx2"/>
                </a:solidFill>
                <a:latin typeface="Cambria"/>
                <a:cs typeface="Cambria"/>
              </a:defRPr>
            </a:lvl1pPr>
          </a:lstStyle>
          <a:p>
            <a:pPr lvl="0"/>
            <a:r>
              <a:rPr lang="en-US" noProof="0" dirty="0"/>
              <a:t>Click to add Claim</a:t>
            </a:r>
          </a:p>
        </p:txBody>
      </p:sp>
      <p:sp>
        <p:nvSpPr>
          <p:cNvPr id="3" name="Date Placeholder 2"/>
          <p:cNvSpPr>
            <a:spLocks noGrp="1"/>
          </p:cNvSpPr>
          <p:nvPr>
            <p:ph type="dt" sz="half" idx="25"/>
          </p:nvPr>
        </p:nvSpPr>
        <p:spPr/>
        <p:txBody>
          <a:bodyPr/>
          <a:lstStyle/>
          <a:p>
            <a:r>
              <a:rPr lang="de-AT"/>
              <a:t>Daniel Huppmann</a:t>
            </a:r>
            <a:endParaRPr lang="hr-HR" dirty="0"/>
          </a:p>
        </p:txBody>
      </p:sp>
      <p:sp>
        <p:nvSpPr>
          <p:cNvPr id="4" name="Footer Placeholder 3"/>
          <p:cNvSpPr>
            <a:spLocks noGrp="1"/>
          </p:cNvSpPr>
          <p:nvPr>
            <p:ph type="ftr" sz="quarter" idx="26"/>
          </p:nvPr>
        </p:nvSpPr>
        <p:spPr/>
        <p:txBody>
          <a:bodyPr/>
          <a:lstStyle/>
          <a:p>
            <a:pPr>
              <a:defRPr/>
            </a:pPr>
            <a:r>
              <a:rPr lang="en-US"/>
              <a:t>Open-Source Energy System Modeling, Lecture 1</a:t>
            </a:r>
            <a:endParaRPr lang="en-US" dirty="0"/>
          </a:p>
        </p:txBody>
      </p:sp>
      <p:sp>
        <p:nvSpPr>
          <p:cNvPr id="6" name="Slide Number Placeholder 5"/>
          <p:cNvSpPr>
            <a:spLocks noGrp="1"/>
          </p:cNvSpPr>
          <p:nvPr>
            <p:ph type="sldNum" sz="quarter" idx="27"/>
          </p:nvPr>
        </p:nvSpPr>
        <p:spPr/>
        <p:txBody>
          <a:bodyPr/>
          <a:lstStyle/>
          <a:p>
            <a:fld id="{7F5633C8-4A1E-AE41-9551-4706842F4652}" type="slidenum">
              <a:rPr lang="uk-UA" smtClean="0"/>
              <a:pPr/>
              <a:t>‹Nr.›</a:t>
            </a:fld>
            <a:endParaRPr lang="uk-UA" dirty="0"/>
          </a:p>
        </p:txBody>
      </p:sp>
    </p:spTree>
    <p:extLst>
      <p:ext uri="{BB962C8B-B14F-4D97-AF65-F5344CB8AC3E}">
        <p14:creationId xmlns:p14="http://schemas.microsoft.com/office/powerpoint/2010/main" val="181797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5481" name="Rectangle 9"/>
          <p:cNvSpPr>
            <a:spLocks noGrp="1" noChangeArrowheads="1"/>
          </p:cNvSpPr>
          <p:nvPr>
            <p:ph type="ftr" sz="quarter" idx="3"/>
          </p:nvPr>
        </p:nvSpPr>
        <p:spPr bwMode="auto">
          <a:xfrm>
            <a:off x="911425" y="6525344"/>
            <a:ext cx="6336704" cy="3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400">
                <a:solidFill>
                  <a:srgbClr val="808080"/>
                </a:solidFill>
                <a:latin typeface="+mn-lt"/>
                <a:cs typeface="Arial" panose="020B0604020202020204" pitchFamily="34" charset="0"/>
              </a:defRPr>
            </a:lvl1pPr>
          </a:lstStyle>
          <a:p>
            <a:pPr>
              <a:defRPr/>
            </a:pPr>
            <a:r>
              <a:rPr lang="en-US"/>
              <a:t>Open-Source Energy System Modeling, Lecture 1</a:t>
            </a:r>
            <a:endParaRPr lang="en-US" dirty="0"/>
          </a:p>
        </p:txBody>
      </p:sp>
      <p:sp>
        <p:nvSpPr>
          <p:cNvPr id="37893" name="Rectangle 11"/>
          <p:cNvSpPr>
            <a:spLocks noGrp="1" noChangeArrowheads="1"/>
          </p:cNvSpPr>
          <p:nvPr>
            <p:ph type="title"/>
          </p:nvPr>
        </p:nvSpPr>
        <p:spPr bwMode="auto">
          <a:xfrm>
            <a:off x="912284" y="341784"/>
            <a:ext cx="10663767" cy="49492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a:t>
            </a:r>
          </a:p>
        </p:txBody>
      </p:sp>
      <p:sp>
        <p:nvSpPr>
          <p:cNvPr id="37894" name="Rectangle 12"/>
          <p:cNvSpPr>
            <a:spLocks noGrp="1" noChangeArrowheads="1"/>
          </p:cNvSpPr>
          <p:nvPr>
            <p:ph type="body" idx="1"/>
          </p:nvPr>
        </p:nvSpPr>
        <p:spPr bwMode="auto">
          <a:xfrm>
            <a:off x="912284" y="1052737"/>
            <a:ext cx="10663767" cy="532859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11583831" y="6525344"/>
            <a:ext cx="488833" cy="3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lang="en-US" sz="1400" smtClean="0">
                <a:solidFill>
                  <a:srgbClr val="143C86"/>
                </a:solidFill>
                <a:latin typeface="+mn-lt"/>
                <a:cs typeface="Arial" panose="020B0604020202020204" pitchFamily="34" charset="0"/>
              </a:defRPr>
            </a:lvl1pPr>
          </a:lstStyle>
          <a:p>
            <a:fld id="{7F5633C8-4A1E-AE41-9551-4706842F4652}" type="slidenum">
              <a:rPr lang="uk-UA" smtClean="0"/>
              <a:pPr/>
              <a:t>‹Nr.›</a:t>
            </a:fld>
            <a:endParaRPr lang="uk-UA" dirty="0"/>
          </a:p>
        </p:txBody>
      </p:sp>
      <p:sp>
        <p:nvSpPr>
          <p:cNvPr id="2" name="Date Placeholder 1"/>
          <p:cNvSpPr>
            <a:spLocks noGrp="1"/>
          </p:cNvSpPr>
          <p:nvPr>
            <p:ph type="dt" sz="half" idx="2"/>
          </p:nvPr>
        </p:nvSpPr>
        <p:spPr>
          <a:xfrm>
            <a:off x="7431370" y="6525344"/>
            <a:ext cx="4032448" cy="3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lang="en-US" sz="1400" smtClean="0">
                <a:solidFill>
                  <a:srgbClr val="808080"/>
                </a:solidFill>
                <a:latin typeface="+mn-lt"/>
                <a:cs typeface="Arial" panose="020B0604020202020204" pitchFamily="34" charset="0"/>
              </a:defRPr>
            </a:lvl1pPr>
          </a:lstStyle>
          <a:p>
            <a:r>
              <a:rPr lang="de-AT" noProof="0"/>
              <a:t>Daniel Huppmann</a:t>
            </a:r>
            <a:endParaRPr lang="en-GB" noProof="0"/>
          </a:p>
        </p:txBody>
      </p:sp>
    </p:spTree>
    <p:extLst>
      <p:ext uri="{BB962C8B-B14F-4D97-AF65-F5344CB8AC3E}">
        <p14:creationId xmlns:p14="http://schemas.microsoft.com/office/powerpoint/2010/main" val="2016281758"/>
      </p:ext>
    </p:extLst>
  </p:cSld>
  <p:clrMap bg1="lt1" tx1="dk1" bg2="lt2" tx2="dk2" accent1="accent1" accent2="accent2" accent3="accent3" accent4="accent4" accent5="accent5" accent6="accent6" hlink="hlink" folHlink="folHlink"/>
  <p:sldLayoutIdLst>
    <p:sldLayoutId id="2147483763" r:id="rId1"/>
    <p:sldLayoutId id="2147483772" r:id="rId2"/>
    <p:sldLayoutId id="2147483755" r:id="rId3"/>
    <p:sldLayoutId id="2147483784" r:id="rId4"/>
    <p:sldLayoutId id="2147483786" r:id="rId5"/>
    <p:sldLayoutId id="2147483756" r:id="rId6"/>
    <p:sldLayoutId id="2147483785" r:id="rId7"/>
    <p:sldLayoutId id="2147483764" r:id="rId8"/>
    <p:sldLayoutId id="2147483759" r:id="rId9"/>
    <p:sldLayoutId id="2147483760" r:id="rId10"/>
  </p:sldLayoutIdLst>
  <p:hf hdr="0"/>
  <p:txStyles>
    <p:titleStyle>
      <a:lvl1pPr algn="l" rtl="0" eaLnBrk="1" fontAlgn="base" hangingPunct="1">
        <a:spcBef>
          <a:spcPct val="0"/>
        </a:spcBef>
        <a:spcAft>
          <a:spcPct val="0"/>
        </a:spcAft>
        <a:defRPr sz="2800">
          <a:solidFill>
            <a:schemeClr val="tx1"/>
          </a:solidFill>
          <a:latin typeface="+mj-lt"/>
          <a:ea typeface="+mj-ea"/>
          <a:cs typeface="Calibri"/>
        </a:defRPr>
      </a:lvl1pPr>
      <a:lvl2pPr algn="l" rtl="0" eaLnBrk="1" fontAlgn="base" hangingPunct="1">
        <a:spcBef>
          <a:spcPct val="0"/>
        </a:spcBef>
        <a:spcAft>
          <a:spcPct val="0"/>
        </a:spcAft>
        <a:defRPr sz="4000">
          <a:solidFill>
            <a:srgbClr val="003399"/>
          </a:solidFill>
          <a:latin typeface="Arial Narrow" pitchFamily="34" charset="0"/>
        </a:defRPr>
      </a:lvl2pPr>
      <a:lvl3pPr algn="l" rtl="0" eaLnBrk="1" fontAlgn="base" hangingPunct="1">
        <a:spcBef>
          <a:spcPct val="0"/>
        </a:spcBef>
        <a:spcAft>
          <a:spcPct val="0"/>
        </a:spcAft>
        <a:defRPr sz="4000">
          <a:solidFill>
            <a:srgbClr val="003399"/>
          </a:solidFill>
          <a:latin typeface="Arial Narrow" pitchFamily="34" charset="0"/>
        </a:defRPr>
      </a:lvl3pPr>
      <a:lvl4pPr algn="l" rtl="0" eaLnBrk="1" fontAlgn="base" hangingPunct="1">
        <a:spcBef>
          <a:spcPct val="0"/>
        </a:spcBef>
        <a:spcAft>
          <a:spcPct val="0"/>
        </a:spcAft>
        <a:defRPr sz="4000">
          <a:solidFill>
            <a:srgbClr val="003399"/>
          </a:solidFill>
          <a:latin typeface="Arial Narrow" pitchFamily="34" charset="0"/>
        </a:defRPr>
      </a:lvl4pPr>
      <a:lvl5pPr algn="l" rtl="0" eaLnBrk="1" fontAlgn="base" hangingPunct="1">
        <a:spcBef>
          <a:spcPct val="0"/>
        </a:spcBef>
        <a:spcAft>
          <a:spcPct val="0"/>
        </a:spcAft>
        <a:defRPr sz="4000">
          <a:solidFill>
            <a:srgbClr val="003399"/>
          </a:solidFill>
          <a:latin typeface="Arial Narrow" pitchFamily="34" charset="0"/>
        </a:defRPr>
      </a:lvl5pPr>
      <a:lvl6pPr marL="457200" algn="l" rtl="0" eaLnBrk="1" fontAlgn="base" hangingPunct="1">
        <a:spcBef>
          <a:spcPct val="0"/>
        </a:spcBef>
        <a:spcAft>
          <a:spcPct val="0"/>
        </a:spcAft>
        <a:defRPr sz="4000">
          <a:solidFill>
            <a:srgbClr val="003399"/>
          </a:solidFill>
          <a:latin typeface="Arial Narrow" pitchFamily="34" charset="0"/>
        </a:defRPr>
      </a:lvl6pPr>
      <a:lvl7pPr marL="914400" algn="l" rtl="0" eaLnBrk="1" fontAlgn="base" hangingPunct="1">
        <a:spcBef>
          <a:spcPct val="0"/>
        </a:spcBef>
        <a:spcAft>
          <a:spcPct val="0"/>
        </a:spcAft>
        <a:defRPr sz="4000">
          <a:solidFill>
            <a:srgbClr val="003399"/>
          </a:solidFill>
          <a:latin typeface="Arial Narrow" pitchFamily="34" charset="0"/>
        </a:defRPr>
      </a:lvl7pPr>
      <a:lvl8pPr marL="1371600" algn="l" rtl="0" eaLnBrk="1" fontAlgn="base" hangingPunct="1">
        <a:spcBef>
          <a:spcPct val="0"/>
        </a:spcBef>
        <a:spcAft>
          <a:spcPct val="0"/>
        </a:spcAft>
        <a:defRPr sz="4000">
          <a:solidFill>
            <a:srgbClr val="003399"/>
          </a:solidFill>
          <a:latin typeface="Arial Narrow" pitchFamily="34" charset="0"/>
        </a:defRPr>
      </a:lvl8pPr>
      <a:lvl9pPr marL="1828800" algn="l" rtl="0" eaLnBrk="1" fontAlgn="base" hangingPunct="1">
        <a:spcBef>
          <a:spcPct val="0"/>
        </a:spcBef>
        <a:spcAft>
          <a:spcPct val="0"/>
        </a:spcAft>
        <a:defRPr sz="4000">
          <a:solidFill>
            <a:srgbClr val="003399"/>
          </a:solidFill>
          <a:latin typeface="Arial Narrow" pitchFamily="34" charset="0"/>
        </a:defRPr>
      </a:lvl9pPr>
    </p:titleStyle>
    <p:bodyStyle>
      <a:lvl1pPr marL="271463" indent="-271463" algn="l" rtl="0" eaLnBrk="1" fontAlgn="base" hangingPunct="1">
        <a:spcBef>
          <a:spcPts val="1000"/>
        </a:spcBef>
        <a:spcAft>
          <a:spcPct val="0"/>
        </a:spcAft>
        <a:buSzPct val="80000"/>
        <a:buChar char="•"/>
        <a:defRPr sz="2200">
          <a:solidFill>
            <a:schemeClr val="tx1"/>
          </a:solidFill>
          <a:latin typeface="+mn-lt"/>
          <a:ea typeface="+mn-ea"/>
          <a:cs typeface="Calibri"/>
        </a:defRPr>
      </a:lvl1pPr>
      <a:lvl2pPr marL="534988" indent="-344488" algn="l" rtl="0" eaLnBrk="1" fontAlgn="base" hangingPunct="1">
        <a:spcBef>
          <a:spcPct val="20000"/>
        </a:spcBef>
        <a:spcAft>
          <a:spcPct val="0"/>
        </a:spcAft>
        <a:buSzPct val="100000"/>
        <a:buFontTx/>
        <a:buBlip>
          <a:blip r:embed="rId12"/>
        </a:buBlip>
        <a:defRPr sz="2200">
          <a:solidFill>
            <a:schemeClr val="tx1"/>
          </a:solidFill>
          <a:latin typeface="+mn-lt"/>
          <a:cs typeface="Calibri"/>
        </a:defRPr>
      </a:lvl2pPr>
      <a:lvl3pPr marL="446088" indent="-179388" algn="l" defTabSz="895350" rtl="0" eaLnBrk="1" fontAlgn="base" hangingPunct="1">
        <a:spcBef>
          <a:spcPct val="20000"/>
        </a:spcBef>
        <a:spcAft>
          <a:spcPct val="0"/>
        </a:spcAft>
        <a:buSzPct val="80000"/>
        <a:buFont typeface="Arial"/>
        <a:buChar char="•"/>
        <a:defRPr sz="2000">
          <a:solidFill>
            <a:schemeClr val="tx1"/>
          </a:solidFill>
          <a:latin typeface="+mn-lt"/>
          <a:cs typeface="Calibri"/>
        </a:defRPr>
      </a:lvl3pPr>
      <a:lvl4pPr marL="714375" indent="-357188" algn="l" defTabSz="714375" rtl="0" eaLnBrk="1" fontAlgn="base" hangingPunct="1">
        <a:spcBef>
          <a:spcPct val="20000"/>
        </a:spcBef>
        <a:spcAft>
          <a:spcPct val="0"/>
        </a:spcAft>
        <a:buSzPct val="100000"/>
        <a:buFontTx/>
        <a:buBlip>
          <a:blip r:embed="rId12"/>
        </a:buBlip>
        <a:defRPr sz="2000">
          <a:solidFill>
            <a:schemeClr val="tx1"/>
          </a:solidFill>
          <a:latin typeface="+mn-lt"/>
          <a:cs typeface="Calibri"/>
        </a:defRPr>
      </a:lvl4pPr>
      <a:lvl5pPr marL="1082675" indent="-228600" algn="l" rtl="0" eaLnBrk="1" fontAlgn="base" hangingPunct="1">
        <a:spcBef>
          <a:spcPct val="20000"/>
        </a:spcBef>
        <a:spcAft>
          <a:spcPct val="0"/>
        </a:spcAft>
        <a:buChar char="»"/>
        <a:defRPr sz="1000">
          <a:solidFill>
            <a:schemeClr val="tx1"/>
          </a:solidFill>
          <a:latin typeface="+mn-lt"/>
          <a:cs typeface="Calibri"/>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7893" name="Rectangle 11"/>
          <p:cNvSpPr>
            <a:spLocks noGrp="1" noChangeArrowheads="1"/>
          </p:cNvSpPr>
          <p:nvPr>
            <p:ph type="title"/>
          </p:nvPr>
        </p:nvSpPr>
        <p:spPr bwMode="auto">
          <a:xfrm>
            <a:off x="911424" y="628229"/>
            <a:ext cx="10472605" cy="1143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noProof="0" dirty="0"/>
              <a:t>Click to edit Master title</a:t>
            </a:r>
          </a:p>
        </p:txBody>
      </p:sp>
      <p:sp>
        <p:nvSpPr>
          <p:cNvPr id="37894" name="Rectangle 12"/>
          <p:cNvSpPr>
            <a:spLocks noGrp="1" noChangeArrowheads="1"/>
          </p:cNvSpPr>
          <p:nvPr>
            <p:ph type="body" idx="1"/>
          </p:nvPr>
        </p:nvSpPr>
        <p:spPr bwMode="auto">
          <a:xfrm>
            <a:off x="911424" y="1772817"/>
            <a:ext cx="1047260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buSzPct val="80000"/>
            </a:pPr>
            <a:r>
              <a:rPr lang="en-GB" noProof="0" dirty="0"/>
              <a:t>Click to edit Master text</a:t>
            </a:r>
          </a:p>
          <a:p>
            <a:pPr marL="534988" lvl="1" indent="-344488">
              <a:buSzPct val="100000"/>
              <a:buFontTx/>
              <a:buBlip>
                <a:blip r:embed="rId9"/>
              </a:buBlip>
            </a:pPr>
            <a:r>
              <a:rPr lang="en-GB" noProof="0" dirty="0"/>
              <a:t>Second level</a:t>
            </a:r>
          </a:p>
          <a:p>
            <a:pPr marL="446088" lvl="2" indent="-179388">
              <a:buFont typeface="Arial"/>
              <a:buChar char="•"/>
            </a:pPr>
            <a:r>
              <a:rPr lang="en-GB" noProof="0" dirty="0"/>
              <a:t>Third level</a:t>
            </a:r>
          </a:p>
          <a:p>
            <a:pPr lvl="3" indent="-357188">
              <a:buSzPct val="100000"/>
              <a:buFontTx/>
              <a:buBlip>
                <a:blip r:embed="rId9"/>
              </a:buBlip>
            </a:pPr>
            <a:r>
              <a:rPr lang="en-GB" noProof="0" dirty="0"/>
              <a:t>Fourth level</a:t>
            </a:r>
          </a:p>
          <a:p>
            <a:pPr lvl="4"/>
            <a:r>
              <a:rPr lang="en-GB" noProof="0" dirty="0"/>
              <a:t>Fifth level</a:t>
            </a:r>
          </a:p>
        </p:txBody>
      </p:sp>
      <p:sp>
        <p:nvSpPr>
          <p:cNvPr id="4" name="Datumsplatzhalter 2">
            <a:extLst>
              <a:ext uri="{FF2B5EF4-FFF2-40B4-BE49-F238E27FC236}">
                <a16:creationId xmlns:a16="http://schemas.microsoft.com/office/drawing/2014/main" id="{05D50191-F0B1-6247-9F44-6AF789CA4F55}"/>
              </a:ext>
            </a:extLst>
          </p:cNvPr>
          <p:cNvSpPr>
            <a:spLocks noGrp="1"/>
          </p:cNvSpPr>
          <p:nvPr>
            <p:ph type="dt" sz="half" idx="2"/>
          </p:nvPr>
        </p:nvSpPr>
        <p:spPr>
          <a:xfrm>
            <a:off x="7431370" y="6525344"/>
            <a:ext cx="4032448" cy="3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lang="de-AT" sz="1400" smtClean="0">
                <a:solidFill>
                  <a:srgbClr val="808080"/>
                </a:solidFill>
                <a:latin typeface="+mn-lt"/>
                <a:cs typeface="Arial" panose="020B0604020202020204" pitchFamily="34" charset="0"/>
              </a:defRPr>
            </a:lvl1pPr>
          </a:lstStyle>
          <a:p>
            <a:pPr algn="r"/>
            <a:r>
              <a:rPr lang="de-AT" noProof="0"/>
              <a:t>Daniel Huppmann</a:t>
            </a:r>
            <a:endParaRPr lang="en-GB" noProof="0"/>
          </a:p>
        </p:txBody>
      </p:sp>
      <p:sp>
        <p:nvSpPr>
          <p:cNvPr id="5" name="Fußzeilenplatzhalter 3">
            <a:extLst>
              <a:ext uri="{FF2B5EF4-FFF2-40B4-BE49-F238E27FC236}">
                <a16:creationId xmlns:a16="http://schemas.microsoft.com/office/drawing/2014/main" id="{15F9757D-E90A-6B41-8220-9DCBBBDC8B7D}"/>
              </a:ext>
            </a:extLst>
          </p:cNvPr>
          <p:cNvSpPr>
            <a:spLocks noGrp="1"/>
          </p:cNvSpPr>
          <p:nvPr>
            <p:ph type="ftr" sz="quarter" idx="3"/>
          </p:nvPr>
        </p:nvSpPr>
        <p:spPr>
          <a:xfrm>
            <a:off x="911425" y="6525344"/>
            <a:ext cx="6336704" cy="3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lang="en-US" sz="1400" smtClean="0">
                <a:solidFill>
                  <a:srgbClr val="808080"/>
                </a:solidFill>
                <a:latin typeface="+mn-lt"/>
                <a:cs typeface="Arial" panose="020B0604020202020204" pitchFamily="34" charset="0"/>
              </a:defRPr>
            </a:lvl1pPr>
          </a:lstStyle>
          <a:p>
            <a:r>
              <a:rPr lang="en-GB" noProof="0"/>
              <a:t>Open-Source Energy System Modeling, Lecture 1</a:t>
            </a:r>
          </a:p>
        </p:txBody>
      </p:sp>
      <p:sp>
        <p:nvSpPr>
          <p:cNvPr id="6" name="Foliennummernplatzhalter 4">
            <a:extLst>
              <a:ext uri="{FF2B5EF4-FFF2-40B4-BE49-F238E27FC236}">
                <a16:creationId xmlns:a16="http://schemas.microsoft.com/office/drawing/2014/main" id="{239DD396-9250-5E45-B0B3-E73E7E863F49}"/>
              </a:ext>
            </a:extLst>
          </p:cNvPr>
          <p:cNvSpPr>
            <a:spLocks noGrp="1"/>
          </p:cNvSpPr>
          <p:nvPr>
            <p:ph type="sldNum" sz="quarter" idx="4"/>
          </p:nvPr>
        </p:nvSpPr>
        <p:spPr>
          <a:xfrm>
            <a:off x="11583831" y="6525344"/>
            <a:ext cx="488833" cy="324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lang="uk-UA" sz="1400" smtClean="0">
                <a:solidFill>
                  <a:srgbClr val="143C86"/>
                </a:solidFill>
                <a:latin typeface="+mn-lt"/>
                <a:cs typeface="Arial" panose="020B0604020202020204" pitchFamily="34" charset="0"/>
              </a:defRPr>
            </a:lvl1pPr>
          </a:lstStyle>
          <a:p>
            <a:pPr algn="r"/>
            <a:fld id="{7F5633C8-4A1E-AE41-9551-4706842F4652}" type="slidenum">
              <a:rPr lang="en-GB" noProof="0" smtClean="0"/>
              <a:pPr algn="r"/>
              <a:t>‹Nr.›</a:t>
            </a:fld>
            <a:endParaRPr lang="en-GB" noProof="0"/>
          </a:p>
        </p:txBody>
      </p:sp>
    </p:spTree>
  </p:cSld>
  <p:clrMap bg1="lt1" tx1="dk1" bg2="lt2" tx2="dk2" accent1="accent1" accent2="accent2" accent3="accent3" accent4="accent4" accent5="accent5" accent6="accent6" hlink="hlink" folHlink="folHlink"/>
  <p:sldLayoutIdLst>
    <p:sldLayoutId id="2147483787" r:id="rId1"/>
    <p:sldLayoutId id="2147483783" r:id="rId2"/>
    <p:sldLayoutId id="2147483789" r:id="rId3"/>
    <p:sldLayoutId id="2147483790" r:id="rId4"/>
    <p:sldLayoutId id="2147483729" r:id="rId5"/>
    <p:sldLayoutId id="2147483791" r:id="rId6"/>
    <p:sldLayoutId id="2147483792" r:id="rId7"/>
  </p:sldLayoutIdLst>
  <p:hf hdr="0"/>
  <p:txStyles>
    <p:titleStyle>
      <a:lvl1pPr algn="l" rtl="0" eaLnBrk="0" fontAlgn="base" hangingPunct="0">
        <a:spcBef>
          <a:spcPct val="0"/>
        </a:spcBef>
        <a:spcAft>
          <a:spcPct val="0"/>
        </a:spcAft>
        <a:defRPr sz="3200">
          <a:solidFill>
            <a:schemeClr val="tx2"/>
          </a:solidFill>
          <a:latin typeface="+mj-lt"/>
          <a:ea typeface="+mj-ea"/>
          <a:cs typeface="Calibri"/>
        </a:defRPr>
      </a:lvl1pPr>
      <a:lvl2pPr algn="l" rtl="0" eaLnBrk="0" fontAlgn="base" hangingPunct="0">
        <a:spcBef>
          <a:spcPct val="0"/>
        </a:spcBef>
        <a:spcAft>
          <a:spcPct val="0"/>
        </a:spcAft>
        <a:defRPr sz="4000">
          <a:solidFill>
            <a:srgbClr val="003399"/>
          </a:solidFill>
          <a:latin typeface="Arial Narrow" pitchFamily="34" charset="0"/>
        </a:defRPr>
      </a:lvl2pPr>
      <a:lvl3pPr algn="l" rtl="0" eaLnBrk="0" fontAlgn="base" hangingPunct="0">
        <a:spcBef>
          <a:spcPct val="0"/>
        </a:spcBef>
        <a:spcAft>
          <a:spcPct val="0"/>
        </a:spcAft>
        <a:defRPr sz="4000">
          <a:solidFill>
            <a:srgbClr val="003399"/>
          </a:solidFill>
          <a:latin typeface="Arial Narrow" pitchFamily="34" charset="0"/>
        </a:defRPr>
      </a:lvl3pPr>
      <a:lvl4pPr algn="l" rtl="0" eaLnBrk="0" fontAlgn="base" hangingPunct="0">
        <a:spcBef>
          <a:spcPct val="0"/>
        </a:spcBef>
        <a:spcAft>
          <a:spcPct val="0"/>
        </a:spcAft>
        <a:defRPr sz="4000">
          <a:solidFill>
            <a:srgbClr val="003399"/>
          </a:solidFill>
          <a:latin typeface="Arial Narrow" pitchFamily="34" charset="0"/>
        </a:defRPr>
      </a:lvl4pPr>
      <a:lvl5pPr algn="l" rtl="0" eaLnBrk="0" fontAlgn="base" hangingPunct="0">
        <a:spcBef>
          <a:spcPct val="0"/>
        </a:spcBef>
        <a:spcAft>
          <a:spcPct val="0"/>
        </a:spcAft>
        <a:defRPr sz="4000">
          <a:solidFill>
            <a:srgbClr val="003399"/>
          </a:solidFill>
          <a:latin typeface="Arial Narrow" pitchFamily="34" charset="0"/>
        </a:defRPr>
      </a:lvl5pPr>
      <a:lvl6pPr marL="457200" algn="l" rtl="0" fontAlgn="base">
        <a:spcBef>
          <a:spcPct val="0"/>
        </a:spcBef>
        <a:spcAft>
          <a:spcPct val="0"/>
        </a:spcAft>
        <a:defRPr sz="4000">
          <a:solidFill>
            <a:srgbClr val="003399"/>
          </a:solidFill>
          <a:latin typeface="Arial Narrow" pitchFamily="34" charset="0"/>
        </a:defRPr>
      </a:lvl6pPr>
      <a:lvl7pPr marL="914400" algn="l" rtl="0" fontAlgn="base">
        <a:spcBef>
          <a:spcPct val="0"/>
        </a:spcBef>
        <a:spcAft>
          <a:spcPct val="0"/>
        </a:spcAft>
        <a:defRPr sz="4000">
          <a:solidFill>
            <a:srgbClr val="003399"/>
          </a:solidFill>
          <a:latin typeface="Arial Narrow" pitchFamily="34" charset="0"/>
        </a:defRPr>
      </a:lvl7pPr>
      <a:lvl8pPr marL="1371600" algn="l" rtl="0" fontAlgn="base">
        <a:spcBef>
          <a:spcPct val="0"/>
        </a:spcBef>
        <a:spcAft>
          <a:spcPct val="0"/>
        </a:spcAft>
        <a:defRPr sz="4000">
          <a:solidFill>
            <a:srgbClr val="003399"/>
          </a:solidFill>
          <a:latin typeface="Arial Narrow" pitchFamily="34" charset="0"/>
        </a:defRPr>
      </a:lvl8pPr>
      <a:lvl9pPr marL="1828800" algn="l" rtl="0" fontAlgn="base">
        <a:spcBef>
          <a:spcPct val="0"/>
        </a:spcBef>
        <a:spcAft>
          <a:spcPct val="0"/>
        </a:spcAft>
        <a:defRPr sz="4000">
          <a:solidFill>
            <a:srgbClr val="003399"/>
          </a:solidFill>
          <a:latin typeface="Arial Narrow" pitchFamily="34" charset="0"/>
        </a:defRPr>
      </a:lvl9pPr>
    </p:titleStyle>
    <p:bodyStyle>
      <a:lvl1pPr marL="271463" indent="-271463" algn="l" rtl="0" eaLnBrk="0" fontAlgn="base" hangingPunct="0">
        <a:spcBef>
          <a:spcPct val="20000"/>
        </a:spcBef>
        <a:spcAft>
          <a:spcPct val="0"/>
        </a:spcAft>
        <a:buChar char="•"/>
        <a:defRPr lang="en-US" sz="2200" dirty="0" smtClean="0">
          <a:solidFill>
            <a:schemeClr val="tx1"/>
          </a:solidFill>
          <a:latin typeface="+mn-lt"/>
          <a:ea typeface="+mn-ea"/>
          <a:cs typeface="Calibri"/>
        </a:defRPr>
      </a:lvl1pPr>
      <a:lvl2pPr marL="442913" indent="-257175" algn="l" rtl="0" eaLnBrk="0" fontAlgn="base" hangingPunct="0">
        <a:spcBef>
          <a:spcPct val="20000"/>
        </a:spcBef>
        <a:spcAft>
          <a:spcPct val="0"/>
        </a:spcAft>
        <a:buFont typeface="Arial"/>
        <a:buChar char="•"/>
        <a:defRPr lang="en-US" sz="2200" dirty="0" smtClean="0">
          <a:solidFill>
            <a:schemeClr val="tx1"/>
          </a:solidFill>
          <a:latin typeface="+mn-lt"/>
          <a:cs typeface="Calibri"/>
        </a:defRPr>
      </a:lvl2pPr>
      <a:lvl3pPr marL="533400" indent="-317500" algn="l" defTabSz="895350" rtl="0" eaLnBrk="0" fontAlgn="base" hangingPunct="0">
        <a:spcBef>
          <a:spcPct val="20000"/>
        </a:spcBef>
        <a:spcAft>
          <a:spcPct val="0"/>
        </a:spcAft>
        <a:buSzPct val="80000"/>
        <a:buFont typeface="Wingdings" charset="2"/>
        <a:buChar char="Ø"/>
        <a:defRPr lang="en-US" sz="2000" dirty="0" smtClean="0">
          <a:solidFill>
            <a:schemeClr val="tx1"/>
          </a:solidFill>
          <a:latin typeface="+mn-lt"/>
          <a:cs typeface="Calibri"/>
        </a:defRPr>
      </a:lvl3pPr>
      <a:lvl4pPr marL="714375" indent="-180975" algn="l" defTabSz="714375" rtl="0" eaLnBrk="0" fontAlgn="base" hangingPunct="0">
        <a:spcBef>
          <a:spcPct val="20000"/>
        </a:spcBef>
        <a:spcAft>
          <a:spcPct val="0"/>
        </a:spcAft>
        <a:buFont typeface="Arial"/>
        <a:buChar char="•"/>
        <a:defRPr lang="en-US" sz="2000" dirty="0" smtClean="0">
          <a:solidFill>
            <a:schemeClr val="tx1"/>
          </a:solidFill>
          <a:latin typeface="+mn-lt"/>
          <a:cs typeface="Calibri"/>
        </a:defRPr>
      </a:lvl4pPr>
      <a:lvl5pPr marL="1082675" indent="-228600" algn="l" rtl="0" eaLnBrk="0" fontAlgn="base" hangingPunct="0">
        <a:spcBef>
          <a:spcPct val="20000"/>
        </a:spcBef>
        <a:spcAft>
          <a:spcPct val="0"/>
        </a:spcAft>
        <a:buChar char="»"/>
        <a:defRPr lang="en-US" sz="1000" dirty="0" smtClean="0">
          <a:solidFill>
            <a:schemeClr val="tx1"/>
          </a:solidFill>
          <a:latin typeface="+mn-lt"/>
          <a:cs typeface="Calibri"/>
        </a:defRPr>
      </a:lvl5pPr>
      <a:lvl6pPr marL="2514600" indent="-228600" algn="l" rtl="0" fontAlgn="base">
        <a:spcBef>
          <a:spcPct val="20000"/>
        </a:spcBef>
        <a:spcAft>
          <a:spcPct val="0"/>
        </a:spcAft>
        <a:buChar char="»"/>
        <a:defRPr sz="3200">
          <a:solidFill>
            <a:srgbClr val="003399"/>
          </a:solidFill>
          <a:latin typeface="+mn-lt"/>
        </a:defRPr>
      </a:lvl6pPr>
      <a:lvl7pPr marL="2971800" indent="-228600" algn="l" rtl="0" fontAlgn="base">
        <a:spcBef>
          <a:spcPct val="20000"/>
        </a:spcBef>
        <a:spcAft>
          <a:spcPct val="0"/>
        </a:spcAft>
        <a:buChar char="»"/>
        <a:defRPr sz="3200">
          <a:solidFill>
            <a:srgbClr val="003399"/>
          </a:solidFill>
          <a:latin typeface="+mn-lt"/>
        </a:defRPr>
      </a:lvl7pPr>
      <a:lvl8pPr marL="3429000" indent="-228600" algn="l" rtl="0" fontAlgn="base">
        <a:spcBef>
          <a:spcPct val="20000"/>
        </a:spcBef>
        <a:spcAft>
          <a:spcPct val="0"/>
        </a:spcAft>
        <a:buChar char="»"/>
        <a:defRPr sz="3200">
          <a:solidFill>
            <a:srgbClr val="003399"/>
          </a:solidFill>
          <a:latin typeface="+mn-lt"/>
        </a:defRPr>
      </a:lvl8pPr>
      <a:lvl9pPr marL="3886200" indent="-228600" algn="l" rtl="0" fontAlgn="base">
        <a:spcBef>
          <a:spcPct val="20000"/>
        </a:spcBef>
        <a:spcAft>
          <a:spcPct val="0"/>
        </a:spcAft>
        <a:buChar char="»"/>
        <a:defRPr sz="3200">
          <a:solidFill>
            <a:srgbClr val="00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hyperlink" Target="https://opensource.org/" TargetMode="External"/><Relationship Id="rId7" Type="http://schemas.openxmlformats.org/officeDocument/2006/relationships/hyperlink" Target="https://choosealicense.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n.wikipedia.org/wiki/Free_software" TargetMode="External"/><Relationship Id="rId5" Type="http://schemas.openxmlformats.org/officeDocument/2006/relationships/hyperlink" Target="https://www.gnu.org/bulletins/bull1.txt" TargetMode="External"/><Relationship Id="rId4" Type="http://schemas.openxmlformats.org/officeDocument/2006/relationships/hyperlink" Target="https://www.fsf.org/"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hyperlink" Target="https://creativecommons.org/choose/" TargetMode="External"/><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hyperlink" Target="https://doi.org/10.1038/sdata.2016.18"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doi.org/10.22022/SR15/08-2018.15429"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doi.org/10.22022/SR15/08-2018.15429"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38/sdata.2016.18"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tiff"/><Relationship Id="rId7" Type="http://schemas.openxmlformats.org/officeDocument/2006/relationships/image" Target="../media/image11.png"/><Relationship Id="rId2" Type="http://schemas.openxmlformats.org/officeDocument/2006/relationships/hyperlink" Target="http://www.nytimes.com/2018/10/07/climate/ipcc-climate-report-2040.html" TargetMode="Externa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www.ipcc.ch/sr15" TargetMode="Externa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hyperlink" Target="https://doi.org/10.1126/science.354.6308.142" TargetMode="External"/><Relationship Id="rId2" Type="http://schemas.openxmlformats.org/officeDocument/2006/relationships/hyperlink" Target="https://doi.org/10.1038/467753a"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phdcomics.com/comics/archive.php?comicid=1531" TargetMode="External"/><Relationship Id="rId2" Type="http://schemas.openxmlformats.org/officeDocument/2006/relationships/image" Target="../media/image45.emf"/><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tiss.tuwien.ac.at/education/course/admin/www.gitkraken.com" TargetMode="External"/><Relationship Id="rId2" Type="http://schemas.openxmlformats.org/officeDocument/2006/relationships/hyperlink" Target="https://github.com/" TargetMode="External"/><Relationship Id="rId1" Type="http://schemas.openxmlformats.org/officeDocument/2006/relationships/slideLayout" Target="../slideLayouts/slideLayout1.xml"/><Relationship Id="rId6" Type="http://schemas.openxmlformats.org/officeDocument/2006/relationships/hyperlink" Target="https://doi.org/10.1371/journal.pcbi.1005510" TargetMode="External"/><Relationship Id="rId5" Type="http://schemas.openxmlformats.org/officeDocument/2006/relationships/hyperlink" Target="https://doi.org/10.1038/sdata.2016.18" TargetMode="External"/><Relationship Id="rId4" Type="http://schemas.openxmlformats.org/officeDocument/2006/relationships/hyperlink" Target="https://www.anaconda.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github.com/khaeru" TargetMode="External"/><Relationship Id="rId2" Type="http://schemas.openxmlformats.org/officeDocument/2006/relationships/hyperlink" Target="https://github.com/gidden" TargetMode="External"/><Relationship Id="rId1" Type="http://schemas.openxmlformats.org/officeDocument/2006/relationships/slideLayout" Target="../slideLayouts/slideLayout17.xml"/><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7.jpg"/><Relationship Id="rId4" Type="http://schemas.openxmlformats.org/officeDocument/2006/relationships/image" Target="../media/image13.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tiff"/><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tiff"/></Relationships>
</file>

<file path=ppt/slides/_rels/slide5.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4.tiff"/><Relationship Id="rId7" Type="http://schemas.openxmlformats.org/officeDocument/2006/relationships/image" Target="../media/image27.tiff"/><Relationship Id="rId2"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0.png"/><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27.tiff"/><Relationship Id="rId13" Type="http://schemas.openxmlformats.org/officeDocument/2006/relationships/image" Target="../media/image25.tiff"/><Relationship Id="rId3" Type="http://schemas.openxmlformats.org/officeDocument/2006/relationships/image" Target="../media/image20.png"/><Relationship Id="rId7" Type="http://schemas.openxmlformats.org/officeDocument/2006/relationships/image" Target="../media/image24.tiff"/><Relationship Id="rId12" Type="http://schemas.openxmlformats.org/officeDocument/2006/relationships/image" Target="../media/image26.tiff"/><Relationship Id="rId2" Type="http://schemas.openxmlformats.org/officeDocument/2006/relationships/image" Target="../media/image30.tiff"/><Relationship Id="rId1" Type="http://schemas.openxmlformats.org/officeDocument/2006/relationships/slideLayout" Target="../slideLayouts/slideLayout3.xml"/><Relationship Id="rId6" Type="http://schemas.openxmlformats.org/officeDocument/2006/relationships/image" Target="../media/image28.jpg"/><Relationship Id="rId11" Type="http://schemas.openxmlformats.org/officeDocument/2006/relationships/image" Target="../media/image29.png"/><Relationship Id="rId5" Type="http://schemas.openxmlformats.org/officeDocument/2006/relationships/image" Target="../media/image31.png"/><Relationship Id="rId10" Type="http://schemas.openxmlformats.org/officeDocument/2006/relationships/image" Target="../media/image19.tiff"/><Relationship Id="rId4" Type="http://schemas.openxmlformats.org/officeDocument/2006/relationships/image" Target="../media/image23.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k2CSZGegKnY" TargetMode="External"/><Relationship Id="rId2" Type="http://schemas.openxmlformats.org/officeDocument/2006/relationships/hyperlink" Target="https://memegenerator.net/img/instances/69472196/nothing-good-happens-in-excel.jpg" TargetMode="External"/><Relationship Id="rId1" Type="http://schemas.openxmlformats.org/officeDocument/2006/relationships/slideLayout" Target="../slideLayouts/slideLayout4.xml"/><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khaeru" TargetMode="External"/><Relationship Id="rId2" Type="http://schemas.openxmlformats.org/officeDocument/2006/relationships/hyperlink" Target="https://github.com/gidden" TargetMode="External"/><Relationship Id="rId1" Type="http://schemas.openxmlformats.org/officeDocument/2006/relationships/slideLayout" Target="../slideLayouts/slideLayout11.xml"/><Relationship Id="rId5" Type="http://schemas.openxmlformats.org/officeDocument/2006/relationships/image" Target="../media/image35.pn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hyperlink" Target="http://drewconway.com/the-lab"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A2B1C082-539F-CF4F-8F63-C3F6D06F13C7}"/>
              </a:ext>
            </a:extLst>
          </p:cNvPr>
          <p:cNvSpPr>
            <a:spLocks noGrp="1"/>
          </p:cNvSpPr>
          <p:nvPr>
            <p:ph type="subTitle" idx="1"/>
          </p:nvPr>
        </p:nvSpPr>
        <p:spPr/>
        <p:txBody>
          <a:bodyPr/>
          <a:lstStyle/>
          <a:p>
            <a:r>
              <a:rPr lang="en-GB" dirty="0"/>
              <a:t>Open-Source Energy System </a:t>
            </a:r>
            <a:r>
              <a:rPr lang="en-GB" dirty="0" err="1"/>
              <a:t>Modeling</a:t>
            </a:r>
            <a:br>
              <a:rPr lang="en-GB" dirty="0"/>
            </a:br>
            <a:r>
              <a:rPr lang="en-GB" dirty="0"/>
              <a:t>TU Wien, VU 370.062 – summer term 2023</a:t>
            </a:r>
          </a:p>
        </p:txBody>
      </p:sp>
      <p:sp>
        <p:nvSpPr>
          <p:cNvPr id="6" name="Textplatzhalter 5">
            <a:extLst>
              <a:ext uri="{FF2B5EF4-FFF2-40B4-BE49-F238E27FC236}">
                <a16:creationId xmlns:a16="http://schemas.microsoft.com/office/drawing/2014/main" id="{A570B20D-FA72-FD4F-9311-BBDA349877B3}"/>
              </a:ext>
            </a:extLst>
          </p:cNvPr>
          <p:cNvSpPr>
            <a:spLocks noGrp="1"/>
          </p:cNvSpPr>
          <p:nvPr>
            <p:ph type="body" sz="quarter" idx="10"/>
          </p:nvPr>
        </p:nvSpPr>
        <p:spPr/>
        <p:txBody>
          <a:bodyPr/>
          <a:lstStyle/>
          <a:p>
            <a:r>
              <a:rPr lang="en-GB"/>
              <a:t>Dipl.-Ing. Dr. Daniel Huppmann</a:t>
            </a:r>
            <a:endParaRPr lang="en-GB" dirty="0"/>
          </a:p>
        </p:txBody>
      </p:sp>
      <p:sp>
        <p:nvSpPr>
          <p:cNvPr id="3" name="Titel 2">
            <a:extLst>
              <a:ext uri="{FF2B5EF4-FFF2-40B4-BE49-F238E27FC236}">
                <a16:creationId xmlns:a16="http://schemas.microsoft.com/office/drawing/2014/main" id="{D0AE4D2E-19CA-ED4D-A7E8-FA9B1538ECA2}"/>
              </a:ext>
            </a:extLst>
          </p:cNvPr>
          <p:cNvSpPr>
            <a:spLocks noGrp="1"/>
          </p:cNvSpPr>
          <p:nvPr>
            <p:ph type="title"/>
          </p:nvPr>
        </p:nvSpPr>
        <p:spPr/>
        <p:txBody>
          <a:bodyPr/>
          <a:lstStyle/>
          <a:p>
            <a:r>
              <a:rPr lang="en-GB" dirty="0"/>
              <a:t>Lecture 1:</a:t>
            </a:r>
            <a:br>
              <a:rPr lang="en-GB" dirty="0"/>
            </a:br>
            <a:r>
              <a:rPr lang="en-GB" dirty="0"/>
              <a:t>Principles of open-source and collaborative</a:t>
            </a:r>
            <a:br>
              <a:rPr lang="en-GB" dirty="0"/>
            </a:br>
            <a:r>
              <a:rPr lang="en-GB" dirty="0"/>
              <a:t>scientific programming for energy modelling</a:t>
            </a:r>
          </a:p>
        </p:txBody>
      </p:sp>
      <p:pic>
        <p:nvPicPr>
          <p:cNvPr id="14" name="Bild 15">
            <a:extLst>
              <a:ext uri="{FF2B5EF4-FFF2-40B4-BE49-F238E27FC236}">
                <a16:creationId xmlns:a16="http://schemas.microsoft.com/office/drawing/2014/main" id="{1EAF49F9-C9EA-794D-A74C-30F4CC0ECF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68660" y="260648"/>
            <a:ext cx="917541" cy="900000"/>
          </a:xfrm>
          <a:prstGeom prst="rect">
            <a:avLst/>
          </a:prstGeom>
        </p:spPr>
      </p:pic>
      <p:pic>
        <p:nvPicPr>
          <p:cNvPr id="4" name="Grafik 3">
            <a:extLst>
              <a:ext uri="{FF2B5EF4-FFF2-40B4-BE49-F238E27FC236}">
                <a16:creationId xmlns:a16="http://schemas.microsoft.com/office/drawing/2014/main" id="{47F666B6-A91F-254E-A663-22F3BBD9A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359" y="260648"/>
            <a:ext cx="3013636" cy="900000"/>
          </a:xfrm>
          <a:prstGeom prst="rect">
            <a:avLst/>
          </a:prstGeom>
        </p:spPr>
      </p:pic>
    </p:spTree>
    <p:extLst>
      <p:ext uri="{BB962C8B-B14F-4D97-AF65-F5344CB8AC3E}">
        <p14:creationId xmlns:p14="http://schemas.microsoft.com/office/powerpoint/2010/main" val="151816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69DB58DA-61A1-234B-88D0-361680268CD6}"/>
              </a:ext>
            </a:extLst>
          </p:cNvPr>
          <p:cNvSpPr>
            <a:spLocks noGrp="1"/>
          </p:cNvSpPr>
          <p:nvPr>
            <p:ph type="title"/>
          </p:nvPr>
        </p:nvSpPr>
        <p:spPr/>
        <p:txBody>
          <a:bodyPr/>
          <a:lstStyle/>
          <a:p>
            <a:r>
              <a:rPr lang="en-GB" dirty="0"/>
              <a:t>Key misconceptions about best practice in open scientific programming</a:t>
            </a:r>
          </a:p>
        </p:txBody>
      </p:sp>
      <p:sp>
        <p:nvSpPr>
          <p:cNvPr id="12" name="Inhaltsplatzhalter 11">
            <a:extLst>
              <a:ext uri="{FF2B5EF4-FFF2-40B4-BE49-F238E27FC236}">
                <a16:creationId xmlns:a16="http://schemas.microsoft.com/office/drawing/2014/main" id="{53203A08-3B47-E741-9954-8E1F3F3D6236}"/>
              </a:ext>
            </a:extLst>
          </p:cNvPr>
          <p:cNvSpPr>
            <a:spLocks noGrp="1"/>
          </p:cNvSpPr>
          <p:nvPr>
            <p:ph idx="1"/>
          </p:nvPr>
        </p:nvSpPr>
        <p:spPr/>
        <p:txBody>
          <a:bodyPr/>
          <a:lstStyle/>
          <a:p>
            <a:r>
              <a:rPr lang="en-GB" dirty="0"/>
              <a:t>Who is your main (and usually worst) collaborator?</a:t>
            </a:r>
          </a:p>
          <a:p>
            <a:pPr lvl="1"/>
            <a:r>
              <a:rPr lang="en-GB" dirty="0"/>
              <a:t>Yourself from six months ago!</a:t>
            </a:r>
            <a:br>
              <a:rPr lang="en-GB" dirty="0"/>
            </a:br>
            <a:r>
              <a:rPr lang="en-GB" dirty="0"/>
              <a:t>And you probably didn’t write enough documentation and don’t respond to emails</a:t>
            </a:r>
          </a:p>
          <a:p>
            <a:r>
              <a:rPr lang="en-GB" dirty="0"/>
              <a:t>Why is it a bad idea to use data or software that does not have an open license?</a:t>
            </a:r>
          </a:p>
          <a:p>
            <a:pPr lvl="1"/>
            <a:r>
              <a:rPr lang="en-GB" dirty="0"/>
              <a:t>Bad karma!</a:t>
            </a:r>
          </a:p>
          <a:p>
            <a:pPr lvl="1"/>
            <a:r>
              <a:rPr lang="en-GB" dirty="0"/>
              <a:t>Are you intending to distribute your work?</a:t>
            </a:r>
            <a:br>
              <a:rPr lang="en-GB" dirty="0"/>
            </a:br>
            <a:r>
              <a:rPr lang="en-GB" dirty="0"/>
              <a:t>How are you planning to deal with non-open contributions that your project depends on?</a:t>
            </a:r>
          </a:p>
          <a:p>
            <a:r>
              <a:rPr lang="en-GB" dirty="0"/>
              <a:t>Why should you share data and code under an open-source license?</a:t>
            </a:r>
          </a:p>
          <a:p>
            <a:pPr lvl="1"/>
            <a:r>
              <a:rPr lang="en-GB" dirty="0"/>
              <a:t>Good karma!</a:t>
            </a:r>
          </a:p>
          <a:p>
            <a:pPr lvl="1"/>
            <a:r>
              <a:rPr lang="en-GB" dirty="0"/>
              <a:t>Standard licenses have a disclaimer of liability, so you cannot be accountable for problems</a:t>
            </a:r>
          </a:p>
          <a:p>
            <a:pPr lvl="1"/>
            <a:r>
              <a:rPr lang="en-GB" dirty="0"/>
              <a:t>There is probably a growing expectation from your (potential) collaborators</a:t>
            </a:r>
          </a:p>
          <a:p>
            <a:pPr lvl="1"/>
            <a:r>
              <a:rPr lang="en-GB" i="1" dirty="0"/>
              <a:t>Treat your GitHub, etc. profile as your “business card” similar to your list of publications</a:t>
            </a:r>
          </a:p>
        </p:txBody>
      </p:sp>
      <p:sp>
        <p:nvSpPr>
          <p:cNvPr id="13" name="Textplatzhalter 12">
            <a:extLst>
              <a:ext uri="{FF2B5EF4-FFF2-40B4-BE49-F238E27FC236}">
                <a16:creationId xmlns:a16="http://schemas.microsoft.com/office/drawing/2014/main" id="{4ABF2BEE-8D8E-E645-9EF8-EA2E41F9A1A1}"/>
              </a:ext>
            </a:extLst>
          </p:cNvPr>
          <p:cNvSpPr>
            <a:spLocks noGrp="1"/>
          </p:cNvSpPr>
          <p:nvPr>
            <p:ph type="body" sz="quarter" idx="12"/>
          </p:nvPr>
        </p:nvSpPr>
        <p:spPr/>
        <p:txBody>
          <a:bodyPr/>
          <a:lstStyle/>
          <a:p>
            <a:r>
              <a:rPr lang="en-GB" dirty="0"/>
              <a:t>If you think that this topic is of no concern to you, you’re probably wrong</a:t>
            </a:r>
          </a:p>
        </p:txBody>
      </p:sp>
      <p:sp>
        <p:nvSpPr>
          <p:cNvPr id="18" name="Foliennummernplatzhalter 17">
            <a:extLst>
              <a:ext uri="{FF2B5EF4-FFF2-40B4-BE49-F238E27FC236}">
                <a16:creationId xmlns:a16="http://schemas.microsoft.com/office/drawing/2014/main" id="{0F1A7E5D-45C3-4440-BB7F-DFC99147653C}"/>
              </a:ext>
            </a:extLst>
          </p:cNvPr>
          <p:cNvSpPr>
            <a:spLocks noGrp="1"/>
          </p:cNvSpPr>
          <p:nvPr>
            <p:ph type="sldNum" sz="quarter" idx="15"/>
          </p:nvPr>
        </p:nvSpPr>
        <p:spPr/>
        <p:txBody>
          <a:bodyPr/>
          <a:lstStyle/>
          <a:p>
            <a:fld id="{7F5633C8-4A1E-AE41-9551-4706842F4652}" type="slidenum">
              <a:rPr lang="uk-UA" smtClean="0"/>
              <a:pPr/>
              <a:t>10</a:t>
            </a:fld>
            <a:endParaRPr lang="uk-UA" dirty="0"/>
          </a:p>
        </p:txBody>
      </p:sp>
      <p:sp>
        <p:nvSpPr>
          <p:cNvPr id="2" name="Datumsplatzhalter 1">
            <a:extLst>
              <a:ext uri="{FF2B5EF4-FFF2-40B4-BE49-F238E27FC236}">
                <a16:creationId xmlns:a16="http://schemas.microsoft.com/office/drawing/2014/main" id="{BBCFD20A-695A-A944-B6BA-C3187B6FF4A1}"/>
              </a:ext>
            </a:extLst>
          </p:cNvPr>
          <p:cNvSpPr>
            <a:spLocks noGrp="1"/>
          </p:cNvSpPr>
          <p:nvPr>
            <p:ph type="dt" sz="half" idx="13"/>
          </p:nvPr>
        </p:nvSpPr>
        <p:spPr/>
        <p:txBody>
          <a:bodyPr/>
          <a:lstStyle/>
          <a:p>
            <a:r>
              <a:rPr lang="de-AT"/>
              <a:t>Daniel Huppmann</a:t>
            </a:r>
            <a:endParaRPr lang="hr-HR" dirty="0"/>
          </a:p>
        </p:txBody>
      </p:sp>
      <p:sp>
        <p:nvSpPr>
          <p:cNvPr id="3" name="Fußzeilenplatzhalter 2">
            <a:extLst>
              <a:ext uri="{FF2B5EF4-FFF2-40B4-BE49-F238E27FC236}">
                <a16:creationId xmlns:a16="http://schemas.microsoft.com/office/drawing/2014/main" id="{C042EA5B-9C5F-FF41-9A7E-7FF840D8F634}"/>
              </a:ext>
            </a:extLst>
          </p:cNvPr>
          <p:cNvSpPr>
            <a:spLocks noGrp="1"/>
          </p:cNvSpPr>
          <p:nvPr>
            <p:ph type="ftr" sz="quarter" idx="14"/>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397504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xEl>
                                              <p:pRg st="3" end="3"/>
                                            </p:txEl>
                                          </p:spTgt>
                                        </p:tgtEl>
                                        <p:attrNameLst>
                                          <p:attrName>style.visibility</p:attrName>
                                        </p:attrNameLst>
                                      </p:cBhvr>
                                      <p:to>
                                        <p:strVal val="visible"/>
                                      </p:to>
                                    </p:set>
                                    <p:animEffect transition="in" filter="fade">
                                      <p:cBhvr>
                                        <p:cTn id="22" dur="500"/>
                                        <p:tgtEl>
                                          <p:spTgt spid="1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fade">
                                      <p:cBhvr>
                                        <p:cTn id="25" dur="5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fade">
                                      <p:cBhvr>
                                        <p:cTn id="30" dur="500"/>
                                        <p:tgtEl>
                                          <p:spTgt spid="1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xEl>
                                              <p:pRg st="6" end="6"/>
                                            </p:txEl>
                                          </p:spTgt>
                                        </p:tgtEl>
                                        <p:attrNameLst>
                                          <p:attrName>style.visibility</p:attrName>
                                        </p:attrNameLst>
                                      </p:cBhvr>
                                      <p:to>
                                        <p:strVal val="visible"/>
                                      </p:to>
                                    </p:set>
                                    <p:animEffect transition="in" filter="fade">
                                      <p:cBhvr>
                                        <p:cTn id="35" dur="500"/>
                                        <p:tgtEl>
                                          <p:spTgt spid="12">
                                            <p:txEl>
                                              <p:pRg st="6" end="6"/>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xEl>
                                              <p:pRg st="7" end="7"/>
                                            </p:txEl>
                                          </p:spTgt>
                                        </p:tgtEl>
                                        <p:attrNameLst>
                                          <p:attrName>style.visibility</p:attrName>
                                        </p:attrNameLst>
                                      </p:cBhvr>
                                      <p:to>
                                        <p:strVal val="visible"/>
                                      </p:to>
                                    </p:set>
                                    <p:animEffect transition="in" filter="fade">
                                      <p:cBhvr>
                                        <p:cTn id="38" dur="500"/>
                                        <p:tgtEl>
                                          <p:spTgt spid="12">
                                            <p:txEl>
                                              <p:pRg st="7" end="7"/>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xEl>
                                              <p:pRg st="8" end="8"/>
                                            </p:txEl>
                                          </p:spTgt>
                                        </p:tgtEl>
                                        <p:attrNameLst>
                                          <p:attrName>style.visibility</p:attrName>
                                        </p:attrNameLst>
                                      </p:cBhvr>
                                      <p:to>
                                        <p:strVal val="visible"/>
                                      </p:to>
                                    </p:set>
                                    <p:animEffect transition="in" filter="fade">
                                      <p:cBhvr>
                                        <p:cTn id="41" dur="500"/>
                                        <p:tgtEl>
                                          <p:spTgt spid="12">
                                            <p:txEl>
                                              <p:pRg st="8" end="8"/>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xEl>
                                              <p:pRg st="9" end="9"/>
                                            </p:txEl>
                                          </p:spTgt>
                                        </p:tgtEl>
                                        <p:attrNameLst>
                                          <p:attrName>style.visibility</p:attrName>
                                        </p:attrNameLst>
                                      </p:cBhvr>
                                      <p:to>
                                        <p:strVal val="visible"/>
                                      </p:to>
                                    </p:set>
                                    <p:animEffect transition="in" filter="fade">
                                      <p:cBhvr>
                                        <p:cTn id="44"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FD4AC6-676D-8E4B-A3C9-7BB1DAB93043}"/>
              </a:ext>
            </a:extLst>
          </p:cNvPr>
          <p:cNvSpPr>
            <a:spLocks noGrp="1"/>
          </p:cNvSpPr>
          <p:nvPr>
            <p:ph type="title"/>
          </p:nvPr>
        </p:nvSpPr>
        <p:spPr/>
        <p:txBody>
          <a:bodyPr/>
          <a:lstStyle/>
          <a:p>
            <a:pPr>
              <a:tabLst>
                <a:tab pos="3810000" algn="l"/>
                <a:tab pos="5459413" algn="l"/>
              </a:tabLst>
            </a:pPr>
            <a:r>
              <a:rPr lang="en-GB" dirty="0"/>
              <a:t>Background to copyright and license</a:t>
            </a:r>
          </a:p>
        </p:txBody>
      </p:sp>
      <p:sp>
        <p:nvSpPr>
          <p:cNvPr id="4" name="Inhaltsplatzhalter 3">
            <a:extLst>
              <a:ext uri="{FF2B5EF4-FFF2-40B4-BE49-F238E27FC236}">
                <a16:creationId xmlns:a16="http://schemas.microsoft.com/office/drawing/2014/main" id="{23FCF588-3F96-714C-870C-1272B1F77F6A}"/>
              </a:ext>
            </a:extLst>
          </p:cNvPr>
          <p:cNvSpPr>
            <a:spLocks noGrp="1"/>
          </p:cNvSpPr>
          <p:nvPr>
            <p:ph idx="1"/>
          </p:nvPr>
        </p:nvSpPr>
        <p:spPr/>
        <p:txBody>
          <a:bodyPr/>
          <a:lstStyle/>
          <a:p>
            <a:r>
              <a:rPr lang="en-GB" dirty="0"/>
              <a:t>Per default, any creative work (including software code) attracts copyright</a:t>
            </a:r>
          </a:p>
          <a:p>
            <a:pPr lvl="1"/>
            <a:r>
              <a:rPr lang="en-GB" dirty="0"/>
              <a:t>The authors (or the employer) retains all rights on how the work may be used be others</a:t>
            </a:r>
          </a:p>
          <a:p>
            <a:pPr lvl="4"/>
            <a:endParaRPr lang="en-GB" dirty="0"/>
          </a:p>
          <a:p>
            <a:r>
              <a:rPr lang="en-GB" dirty="0"/>
              <a:t>Exemptions from copyright apply in some cases (journalism, scientific use, teaching)</a:t>
            </a:r>
          </a:p>
          <a:p>
            <a:pPr lvl="1"/>
            <a:r>
              <a:rPr lang="en-GB" dirty="0"/>
              <a:t>But in case of doubt, it is the responsibility of a user to argue why an exception applies</a:t>
            </a:r>
          </a:p>
          <a:p>
            <a:pPr lvl="4"/>
            <a:endParaRPr lang="en-GB" dirty="0"/>
          </a:p>
          <a:p>
            <a:r>
              <a:rPr lang="en-GB" dirty="0"/>
              <a:t>A </a:t>
            </a:r>
            <a:r>
              <a:rPr lang="en-GB" i="1" dirty="0"/>
              <a:t>patent</a:t>
            </a:r>
            <a:r>
              <a:rPr lang="en-GB" dirty="0"/>
              <a:t> grants anyone the right to inspect the work, but not to use it</a:t>
            </a:r>
          </a:p>
          <a:p>
            <a:pPr lvl="1"/>
            <a:r>
              <a:rPr lang="en-GB" dirty="0"/>
              <a:t>The “openness” in the sense of inspection is not what we mean by “open-source”</a:t>
            </a:r>
          </a:p>
          <a:p>
            <a:pPr lvl="4"/>
            <a:endParaRPr lang="en-GB" dirty="0"/>
          </a:p>
          <a:p>
            <a:r>
              <a:rPr lang="en-GB" dirty="0"/>
              <a:t>A </a:t>
            </a:r>
            <a:r>
              <a:rPr lang="en-GB" i="1" dirty="0"/>
              <a:t>license</a:t>
            </a:r>
            <a:r>
              <a:rPr lang="en-GB" dirty="0"/>
              <a:t> grants the right to </a:t>
            </a:r>
          </a:p>
          <a:p>
            <a:pPr lvl="1"/>
            <a:r>
              <a:rPr lang="en-GB" dirty="0"/>
              <a:t>Use the work to for specified applications</a:t>
            </a:r>
          </a:p>
          <a:p>
            <a:pPr lvl="1"/>
            <a:r>
              <a:rPr lang="en-GB" dirty="0"/>
              <a:t>By a group of users (possibly restricted)</a:t>
            </a:r>
          </a:p>
          <a:p>
            <a:pPr lvl="1"/>
            <a:r>
              <a:rPr lang="en-GB" dirty="0"/>
              <a:t>Under certain conditions (including revocation of the right)</a:t>
            </a:r>
          </a:p>
          <a:p>
            <a:endParaRPr lang="en-GB" dirty="0"/>
          </a:p>
        </p:txBody>
      </p:sp>
      <p:sp>
        <p:nvSpPr>
          <p:cNvPr id="2" name="Textplatzhalter 1">
            <a:extLst>
              <a:ext uri="{FF2B5EF4-FFF2-40B4-BE49-F238E27FC236}">
                <a16:creationId xmlns:a16="http://schemas.microsoft.com/office/drawing/2014/main" id="{279F15FA-16A7-224B-94B2-D0FA9DA961E8}"/>
              </a:ext>
            </a:extLst>
          </p:cNvPr>
          <p:cNvSpPr>
            <a:spLocks noGrp="1"/>
          </p:cNvSpPr>
          <p:nvPr>
            <p:ph type="body" sz="quarter" idx="12"/>
          </p:nvPr>
        </p:nvSpPr>
        <p:spPr/>
        <p:txBody>
          <a:bodyPr/>
          <a:lstStyle/>
          <a:p>
            <a:r>
              <a:rPr lang="en-GB" sz="2550" dirty="0"/>
              <a:t>Every creative work has copyright!</a:t>
            </a:r>
          </a:p>
        </p:txBody>
      </p:sp>
      <p:sp>
        <p:nvSpPr>
          <p:cNvPr id="15" name="Foliennummernplatzhalter 14">
            <a:extLst>
              <a:ext uri="{FF2B5EF4-FFF2-40B4-BE49-F238E27FC236}">
                <a16:creationId xmlns:a16="http://schemas.microsoft.com/office/drawing/2014/main" id="{AAC6EA40-0FAB-8D42-B7B6-8B686AB337FB}"/>
              </a:ext>
            </a:extLst>
          </p:cNvPr>
          <p:cNvSpPr>
            <a:spLocks noGrp="1"/>
          </p:cNvSpPr>
          <p:nvPr>
            <p:ph type="sldNum" sz="quarter" idx="15"/>
          </p:nvPr>
        </p:nvSpPr>
        <p:spPr/>
        <p:txBody>
          <a:bodyPr/>
          <a:lstStyle/>
          <a:p>
            <a:fld id="{7F5633C8-4A1E-AE41-9551-4706842F4652}" type="slidenum">
              <a:rPr lang="uk-UA" smtClean="0"/>
              <a:pPr/>
              <a:t>11</a:t>
            </a:fld>
            <a:endParaRPr lang="uk-UA" dirty="0"/>
          </a:p>
        </p:txBody>
      </p:sp>
      <p:sp>
        <p:nvSpPr>
          <p:cNvPr id="6" name="Datumsplatzhalter 5">
            <a:extLst>
              <a:ext uri="{FF2B5EF4-FFF2-40B4-BE49-F238E27FC236}">
                <a16:creationId xmlns:a16="http://schemas.microsoft.com/office/drawing/2014/main" id="{592C9302-B3EA-C343-8003-B420C689E843}"/>
              </a:ext>
            </a:extLst>
          </p:cNvPr>
          <p:cNvSpPr>
            <a:spLocks noGrp="1"/>
          </p:cNvSpPr>
          <p:nvPr>
            <p:ph type="dt" sz="half" idx="13"/>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1A53CE9E-1DAE-E74F-AAD3-DE76E47FFB2C}"/>
              </a:ext>
            </a:extLst>
          </p:cNvPr>
          <p:cNvSpPr>
            <a:spLocks noGrp="1"/>
          </p:cNvSpPr>
          <p:nvPr>
            <p:ph type="ftr" sz="quarter" idx="14"/>
          </p:nvPr>
        </p:nvSpPr>
        <p:spPr/>
        <p:txBody>
          <a:bodyPr/>
          <a:lstStyle/>
          <a:p>
            <a:pPr>
              <a:defRPr/>
            </a:pPr>
            <a:r>
              <a:rPr lang="en-US" dirty="0"/>
              <a:t>Open-Source Energy System Modeling, Lecture 1</a:t>
            </a:r>
          </a:p>
        </p:txBody>
      </p:sp>
    </p:spTree>
    <p:extLst>
      <p:ext uri="{BB962C8B-B14F-4D97-AF65-F5344CB8AC3E}">
        <p14:creationId xmlns:p14="http://schemas.microsoft.com/office/powerpoint/2010/main" val="355165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500"/>
                                        <p:tgtEl>
                                          <p:spTgt spid="4">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10" end="10"/>
                                            </p:txEl>
                                          </p:spTgt>
                                        </p:tgtEl>
                                        <p:attrNameLst>
                                          <p:attrName>style.visibility</p:attrName>
                                        </p:attrNameLst>
                                      </p:cBhvr>
                                      <p:to>
                                        <p:strVal val="visible"/>
                                      </p:to>
                                    </p:set>
                                    <p:animEffect transition="in" filter="fade">
                                      <p:cBhvr>
                                        <p:cTn id="34" dur="500"/>
                                        <p:tgtEl>
                                          <p:spTgt spid="4">
                                            <p:txEl>
                                              <p:pRg st="10" end="1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animEffect transition="in" filter="fade">
                                      <p:cBhvr>
                                        <p:cTn id="40"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3FD4AC6-676D-8E4B-A3C9-7BB1DAB93043}"/>
              </a:ext>
            </a:extLst>
          </p:cNvPr>
          <p:cNvSpPr>
            <a:spLocks noGrp="1"/>
          </p:cNvSpPr>
          <p:nvPr>
            <p:ph type="title"/>
          </p:nvPr>
        </p:nvSpPr>
        <p:spPr/>
        <p:txBody>
          <a:bodyPr/>
          <a:lstStyle/>
          <a:p>
            <a:pPr>
              <a:tabLst>
                <a:tab pos="3810000" algn="l"/>
                <a:tab pos="5459413" algn="l"/>
              </a:tabLst>
            </a:pPr>
            <a:r>
              <a:rPr lang="en-GB" dirty="0"/>
              <a:t>Licensing – free and/or open-source software</a:t>
            </a:r>
          </a:p>
        </p:txBody>
      </p:sp>
      <p:sp>
        <p:nvSpPr>
          <p:cNvPr id="4" name="Inhaltsplatzhalter 3">
            <a:extLst>
              <a:ext uri="{FF2B5EF4-FFF2-40B4-BE49-F238E27FC236}">
                <a16:creationId xmlns:a16="http://schemas.microsoft.com/office/drawing/2014/main" id="{23FCF588-3F96-714C-870C-1272B1F77F6A}"/>
              </a:ext>
            </a:extLst>
          </p:cNvPr>
          <p:cNvSpPr>
            <a:spLocks noGrp="1"/>
          </p:cNvSpPr>
          <p:nvPr>
            <p:ph idx="1"/>
          </p:nvPr>
        </p:nvSpPr>
        <p:spPr>
          <a:xfrm>
            <a:off x="912284" y="1628800"/>
            <a:ext cx="10872348" cy="4752529"/>
          </a:xfrm>
        </p:spPr>
        <p:txBody>
          <a:bodyPr/>
          <a:lstStyle/>
          <a:p>
            <a:r>
              <a:rPr lang="en-GB" i="1" dirty="0"/>
              <a:t>Free software</a:t>
            </a:r>
            <a:r>
              <a:rPr lang="en-GB" dirty="0"/>
              <a:t> is not quite the same as </a:t>
            </a:r>
            <a:r>
              <a:rPr lang="en-GB" i="1" dirty="0"/>
              <a:t>open-source</a:t>
            </a:r>
            <a:r>
              <a:rPr lang="en-GB" dirty="0"/>
              <a:t> in the literal sense (inspection)</a:t>
            </a:r>
          </a:p>
          <a:p>
            <a:endParaRPr lang="en-GB" dirty="0"/>
          </a:p>
          <a:p>
            <a:pPr lvl="1"/>
            <a:r>
              <a:rPr lang="en-GB" dirty="0"/>
              <a:t>In practice, the terms are used interchangeably</a:t>
            </a:r>
          </a:p>
          <a:p>
            <a:r>
              <a:rPr lang="en-GB" sz="2000" dirty="0"/>
              <a:t>An </a:t>
            </a:r>
            <a:r>
              <a:rPr lang="en-GB" sz="2000" i="1" dirty="0"/>
              <a:t>open-source license</a:t>
            </a:r>
            <a:r>
              <a:rPr lang="en-GB" sz="2000" dirty="0"/>
              <a:t> grants the four freedoms</a:t>
            </a:r>
            <a:br>
              <a:rPr lang="en-GB" sz="2000" dirty="0"/>
            </a:br>
            <a:r>
              <a:rPr lang="en-GB" sz="2000" dirty="0"/>
              <a:t>to any potential user without restrictions</a:t>
            </a:r>
          </a:p>
          <a:p>
            <a:r>
              <a:rPr lang="en-GB" sz="2000" dirty="0"/>
              <a:t>Only licenses approved by the </a:t>
            </a:r>
            <a:r>
              <a:rPr lang="en-GB" sz="2000" dirty="0">
                <a:hlinkClick r:id="rId3"/>
              </a:rPr>
              <a:t>Open Source Initiative</a:t>
            </a:r>
            <a:br>
              <a:rPr lang="en-GB" sz="2000" dirty="0"/>
            </a:br>
            <a:r>
              <a:rPr lang="en-GB" sz="2000" dirty="0"/>
              <a:t>or </a:t>
            </a:r>
            <a:r>
              <a:rPr lang="en-GB" sz="2000" dirty="0">
                <a:hlinkClick r:id="rId4"/>
              </a:rPr>
              <a:t>Free Software Foundation</a:t>
            </a:r>
            <a:r>
              <a:rPr lang="en-GB" sz="2000" dirty="0"/>
              <a:t> are considered “open”</a:t>
            </a:r>
          </a:p>
          <a:p>
            <a:r>
              <a:rPr lang="en-GB" sz="2000" dirty="0"/>
              <a:t>Two classes of free/open software licenses:</a:t>
            </a:r>
            <a:endParaRPr lang="en-GB" sz="2000" i="1" dirty="0"/>
          </a:p>
          <a:p>
            <a:pPr lvl="1"/>
            <a:r>
              <a:rPr lang="en-GB" sz="2000" i="1" dirty="0"/>
              <a:t>Copyleft</a:t>
            </a:r>
            <a:r>
              <a:rPr lang="en-GB" sz="2000" dirty="0"/>
              <a:t>: All modifications must be</a:t>
            </a:r>
            <a:br>
              <a:rPr lang="en-GB" sz="2000" dirty="0"/>
            </a:br>
            <a:r>
              <a:rPr lang="en-GB" sz="2000" dirty="0"/>
              <a:t>redistributed under the same open license</a:t>
            </a:r>
          </a:p>
          <a:p>
            <a:pPr lvl="1"/>
            <a:r>
              <a:rPr lang="en-GB" sz="2000" i="1" dirty="0"/>
              <a:t>Permissive</a:t>
            </a:r>
            <a:r>
              <a:rPr lang="en-GB" sz="2000" dirty="0"/>
              <a:t>: No restriction on redistribution, including the right </a:t>
            </a:r>
            <a:r>
              <a:rPr lang="en-GB" sz="2000" i="1" dirty="0"/>
              <a:t>not to share</a:t>
            </a:r>
            <a:r>
              <a:rPr lang="en-GB" sz="2000" dirty="0"/>
              <a:t> derivative work</a:t>
            </a:r>
            <a:endParaRPr lang="en-GB" sz="2000" i="1" dirty="0"/>
          </a:p>
          <a:p>
            <a:pPr lvl="1"/>
            <a:endParaRPr lang="en-GB" dirty="0"/>
          </a:p>
        </p:txBody>
      </p:sp>
      <p:sp>
        <p:nvSpPr>
          <p:cNvPr id="2" name="Textplatzhalter 1">
            <a:extLst>
              <a:ext uri="{FF2B5EF4-FFF2-40B4-BE49-F238E27FC236}">
                <a16:creationId xmlns:a16="http://schemas.microsoft.com/office/drawing/2014/main" id="{279F15FA-16A7-224B-94B2-D0FA9DA961E8}"/>
              </a:ext>
            </a:extLst>
          </p:cNvPr>
          <p:cNvSpPr>
            <a:spLocks noGrp="1"/>
          </p:cNvSpPr>
          <p:nvPr>
            <p:ph type="body" sz="quarter" idx="12"/>
          </p:nvPr>
        </p:nvSpPr>
        <p:spPr/>
        <p:txBody>
          <a:bodyPr/>
          <a:lstStyle/>
          <a:p>
            <a:r>
              <a:rPr lang="en-GB" sz="2550" dirty="0"/>
              <a:t>Freedom in science is not about the price – it’s about what you’re allowed to do</a:t>
            </a:r>
          </a:p>
        </p:txBody>
      </p:sp>
      <p:sp>
        <p:nvSpPr>
          <p:cNvPr id="9" name="Abgerundetes Rechteck 8">
            <a:extLst>
              <a:ext uri="{FF2B5EF4-FFF2-40B4-BE49-F238E27FC236}">
                <a16:creationId xmlns:a16="http://schemas.microsoft.com/office/drawing/2014/main" id="{1D7A8015-793B-854F-B73E-7018436811F0}"/>
              </a:ext>
            </a:extLst>
          </p:cNvPr>
          <p:cNvSpPr/>
          <p:nvPr/>
        </p:nvSpPr>
        <p:spPr>
          <a:xfrm>
            <a:off x="7248128" y="2132856"/>
            <a:ext cx="4896544" cy="2149197"/>
          </a:xfrm>
          <a:prstGeom prst="roundRect">
            <a:avLst>
              <a:gd name="adj" fmla="val 5275"/>
            </a:avLst>
          </a:prstGeom>
          <a:ln w="12700">
            <a:solidFill>
              <a:schemeClr val="bg1">
                <a:lumMod val="50000"/>
              </a:schemeClr>
            </a:solidFill>
          </a:ln>
        </p:spPr>
        <p:txBody>
          <a:bodyPr wrap="square" lIns="72000" tIns="36000" rIns="72000" bIns="36000" rtlCol="0" anchor="ctr">
            <a:spAutoFit/>
          </a:bodyPr>
          <a:lstStyle/>
          <a:p>
            <a:pPr marL="222250" lvl="2" indent="-171450">
              <a:buNone/>
            </a:pPr>
            <a:r>
              <a:rPr lang="en-GB" dirty="0">
                <a:latin typeface="+mj-lt"/>
                <a:cs typeface="Calibri" panose="020F0502020204030204" pitchFamily="34" charset="0"/>
              </a:rPr>
              <a:t>Freedom 0: To </a:t>
            </a:r>
            <a:r>
              <a:rPr lang="en-GB" b="1" i="1" dirty="0">
                <a:latin typeface="+mj-lt"/>
                <a:cs typeface="Calibri" panose="020F0502020204030204" pitchFamily="34" charset="0"/>
              </a:rPr>
              <a:t>run</a:t>
            </a:r>
            <a:r>
              <a:rPr lang="en-GB" dirty="0">
                <a:latin typeface="+mj-lt"/>
                <a:cs typeface="Calibri" panose="020F0502020204030204" pitchFamily="34" charset="0"/>
              </a:rPr>
              <a:t> the program for any purpose.</a:t>
            </a:r>
          </a:p>
          <a:p>
            <a:pPr marL="222250" lvl="2" indent="-171450">
              <a:buNone/>
            </a:pPr>
            <a:r>
              <a:rPr lang="en-GB" dirty="0">
                <a:latin typeface="+mj-lt"/>
                <a:cs typeface="Calibri" panose="020F0502020204030204" pitchFamily="34" charset="0"/>
              </a:rPr>
              <a:t>Freedom 1: To </a:t>
            </a:r>
            <a:r>
              <a:rPr lang="en-GB" b="1" i="1" dirty="0">
                <a:latin typeface="+mj-lt"/>
                <a:cs typeface="Calibri" panose="020F0502020204030204" pitchFamily="34" charset="0"/>
              </a:rPr>
              <a:t>study</a:t>
            </a:r>
            <a:r>
              <a:rPr lang="en-GB" dirty="0">
                <a:latin typeface="+mj-lt"/>
                <a:cs typeface="Calibri" panose="020F0502020204030204" pitchFamily="34" charset="0"/>
              </a:rPr>
              <a:t> how the program works,</a:t>
            </a:r>
            <a:br>
              <a:rPr lang="en-GB" dirty="0">
                <a:latin typeface="+mj-lt"/>
                <a:cs typeface="Calibri" panose="020F0502020204030204" pitchFamily="34" charset="0"/>
              </a:rPr>
            </a:br>
            <a:r>
              <a:rPr lang="en-GB" dirty="0">
                <a:latin typeface="+mj-lt"/>
                <a:cs typeface="Calibri" panose="020F0502020204030204" pitchFamily="34" charset="0"/>
              </a:rPr>
              <a:t>and change it to make it do what you wish.</a:t>
            </a:r>
          </a:p>
          <a:p>
            <a:pPr marL="222250" lvl="2" indent="-171450">
              <a:buNone/>
            </a:pPr>
            <a:r>
              <a:rPr lang="en-GB" dirty="0">
                <a:latin typeface="+mj-lt"/>
                <a:cs typeface="Calibri" panose="020F0502020204030204" pitchFamily="34" charset="0"/>
              </a:rPr>
              <a:t>Freedom 2: To </a:t>
            </a:r>
            <a:r>
              <a:rPr lang="en-GB" b="1" i="1" dirty="0">
                <a:latin typeface="+mj-lt"/>
                <a:cs typeface="Calibri" panose="020F0502020204030204" pitchFamily="34" charset="0"/>
              </a:rPr>
              <a:t>redistribute</a:t>
            </a:r>
            <a:r>
              <a:rPr lang="en-GB" dirty="0">
                <a:latin typeface="+mj-lt"/>
                <a:cs typeface="Calibri" panose="020F0502020204030204" pitchFamily="34" charset="0"/>
              </a:rPr>
              <a:t> and make copies</a:t>
            </a:r>
            <a:br>
              <a:rPr lang="en-GB" dirty="0">
                <a:latin typeface="+mj-lt"/>
                <a:cs typeface="Calibri" panose="020F0502020204030204" pitchFamily="34" charset="0"/>
              </a:rPr>
            </a:br>
            <a:r>
              <a:rPr lang="en-GB" dirty="0">
                <a:latin typeface="+mj-lt"/>
                <a:cs typeface="Calibri" panose="020F0502020204030204" pitchFamily="34" charset="0"/>
              </a:rPr>
              <a:t>so you can help your neighbour.</a:t>
            </a:r>
          </a:p>
          <a:p>
            <a:pPr marL="222250" lvl="2" indent="-171450">
              <a:buNone/>
            </a:pPr>
            <a:r>
              <a:rPr lang="en-GB" dirty="0">
                <a:latin typeface="+mj-lt"/>
                <a:cs typeface="Calibri" panose="020F0502020204030204" pitchFamily="34" charset="0"/>
              </a:rPr>
              <a:t>Freedom 3: To </a:t>
            </a:r>
            <a:r>
              <a:rPr lang="en-GB" b="1" i="1" dirty="0">
                <a:latin typeface="+mj-lt"/>
                <a:cs typeface="Calibri" panose="020F0502020204030204" pitchFamily="34" charset="0"/>
              </a:rPr>
              <a:t>improve</a:t>
            </a:r>
            <a:r>
              <a:rPr lang="en-GB" dirty="0">
                <a:latin typeface="+mj-lt"/>
                <a:cs typeface="Calibri" panose="020F0502020204030204" pitchFamily="34" charset="0"/>
              </a:rPr>
              <a:t> the program, and release your improvements/modifications to the public.</a:t>
            </a:r>
          </a:p>
        </p:txBody>
      </p:sp>
      <p:sp>
        <p:nvSpPr>
          <p:cNvPr id="10" name="Rechteck 9">
            <a:extLst>
              <a:ext uri="{FF2B5EF4-FFF2-40B4-BE49-F238E27FC236}">
                <a16:creationId xmlns:a16="http://schemas.microsoft.com/office/drawing/2014/main" id="{D3E6F0C2-D9BC-3C45-9D64-6E182864BEAB}"/>
              </a:ext>
            </a:extLst>
          </p:cNvPr>
          <p:cNvSpPr/>
          <p:nvPr/>
        </p:nvSpPr>
        <p:spPr>
          <a:xfrm>
            <a:off x="7320135" y="4282053"/>
            <a:ext cx="4747777" cy="882863"/>
          </a:xfrm>
          <a:prstGeom prst="rect">
            <a:avLst/>
          </a:prstGeom>
        </p:spPr>
        <p:txBody>
          <a:bodyPr vert="horz" lIns="91440" tIns="45720" rIns="91440" bIns="45720" rtlCol="0" anchor="b"/>
          <a:lstStyle/>
          <a:p>
            <a:pPr algn="just"/>
            <a:r>
              <a:rPr lang="en-GB" sz="1600" dirty="0">
                <a:solidFill>
                  <a:schemeClr val="bg2">
                    <a:lumMod val="50000"/>
                  </a:schemeClr>
                </a:solidFill>
                <a:latin typeface="Calibri Light" panose="020F0302020204030204" pitchFamily="34" charset="0"/>
                <a:cs typeface="Calibri Light" panose="020F0302020204030204" pitchFamily="34" charset="0"/>
              </a:rPr>
              <a:t>The first formal definition of free software was written by Richard Stallmann for the </a:t>
            </a:r>
            <a:r>
              <a:rPr lang="en-GB" sz="1600" i="1" dirty="0">
                <a:solidFill>
                  <a:schemeClr val="bg2">
                    <a:lumMod val="50000"/>
                  </a:schemeClr>
                </a:solidFill>
                <a:latin typeface="Calibri Light" panose="020F0302020204030204" pitchFamily="34" charset="0"/>
                <a:cs typeface="Calibri Light" panose="020F0302020204030204" pitchFamily="34" charset="0"/>
              </a:rPr>
              <a:t>Free Software Foundation</a:t>
            </a:r>
            <a:r>
              <a:rPr lang="en-GB" sz="1600" dirty="0">
                <a:solidFill>
                  <a:schemeClr val="bg2">
                    <a:lumMod val="50000"/>
                  </a:schemeClr>
                </a:solidFill>
                <a:latin typeface="Calibri Light" panose="020F0302020204030204" pitchFamily="34" charset="0"/>
                <a:cs typeface="Calibri Light" panose="020F0302020204030204" pitchFamily="34" charset="0"/>
              </a:rPr>
              <a:t>. </a:t>
            </a:r>
            <a:r>
              <a:rPr lang="en-GB" sz="1600" dirty="0">
                <a:solidFill>
                  <a:schemeClr val="bg2">
                    <a:lumMod val="50000"/>
                  </a:schemeClr>
                </a:solidFill>
                <a:latin typeface="Calibri Light" panose="020F0302020204030204" pitchFamily="34" charset="0"/>
                <a:ea typeface="+mj-ea"/>
                <a:cs typeface="Calibri Light" panose="020F0302020204030204" pitchFamily="34" charset="0"/>
                <a:hlinkClick r:id="rId5"/>
              </a:rPr>
              <a:t>GNU's Bulletin 1(1):8, February 1986</a:t>
            </a:r>
            <a:r>
              <a:rPr lang="en-GB" sz="1600" dirty="0">
                <a:solidFill>
                  <a:schemeClr val="bg2">
                    <a:lumMod val="50000"/>
                  </a:schemeClr>
                </a:solidFill>
                <a:latin typeface="Calibri Light" panose="020F0302020204030204" pitchFamily="34" charset="0"/>
                <a:ea typeface="+mj-ea"/>
                <a:cs typeface="Calibri Light" panose="020F0302020204030204" pitchFamily="34" charset="0"/>
              </a:rPr>
              <a:t>. Via </a:t>
            </a:r>
            <a:r>
              <a:rPr lang="en-GB" sz="1600" dirty="0">
                <a:solidFill>
                  <a:schemeClr val="bg2">
                    <a:lumMod val="50000"/>
                  </a:schemeClr>
                </a:solidFill>
                <a:latin typeface="Calibri Light" panose="020F0302020204030204" pitchFamily="34" charset="0"/>
                <a:ea typeface="+mj-ea"/>
                <a:cs typeface="Calibri Light" panose="020F0302020204030204" pitchFamily="34" charset="0"/>
                <a:hlinkClick r:id="rId6"/>
              </a:rPr>
              <a:t>Wikipedia</a:t>
            </a:r>
            <a:r>
              <a:rPr lang="en-GB" sz="1600" dirty="0">
                <a:solidFill>
                  <a:schemeClr val="bg2">
                    <a:lumMod val="50000"/>
                  </a:schemeClr>
                </a:solidFill>
                <a:latin typeface="Calibri Light" panose="020F0302020204030204" pitchFamily="34" charset="0"/>
                <a:ea typeface="+mj-ea"/>
                <a:cs typeface="Calibri Light" panose="020F0302020204030204" pitchFamily="34" charset="0"/>
              </a:rPr>
              <a:t>.</a:t>
            </a:r>
          </a:p>
        </p:txBody>
      </p:sp>
      <p:sp>
        <p:nvSpPr>
          <p:cNvPr id="11" name="Rechteck 10">
            <a:extLst>
              <a:ext uri="{FF2B5EF4-FFF2-40B4-BE49-F238E27FC236}">
                <a16:creationId xmlns:a16="http://schemas.microsoft.com/office/drawing/2014/main" id="{EEC75D00-7338-4A47-A702-1573DC55906F}"/>
              </a:ext>
            </a:extLst>
          </p:cNvPr>
          <p:cNvSpPr/>
          <p:nvPr/>
        </p:nvSpPr>
        <p:spPr>
          <a:xfrm>
            <a:off x="2927648" y="2064536"/>
            <a:ext cx="3240360" cy="400110"/>
          </a:xfrm>
          <a:prstGeom prst="rect">
            <a:avLst/>
          </a:prstGeom>
        </p:spPr>
        <p:txBody>
          <a:bodyPr wrap="square" lIns="54000" rIns="54000">
            <a:spAutoFit/>
          </a:bodyPr>
          <a:lstStyle/>
          <a:p>
            <a:pPr marL="15875" lvl="1" algn="ctr">
              <a:buNone/>
            </a:pPr>
            <a:r>
              <a:rPr lang="en-GB" sz="2000" dirty="0">
                <a:latin typeface="+mj-lt"/>
                <a:cs typeface="Calibri" panose="020F0502020204030204" pitchFamily="34" charset="0"/>
              </a:rPr>
              <a:t>defined by “Four Freedoms”</a:t>
            </a:r>
          </a:p>
        </p:txBody>
      </p:sp>
      <p:cxnSp>
        <p:nvCxnSpPr>
          <p:cNvPr id="13" name="Gerade Verbindung 12">
            <a:extLst>
              <a:ext uri="{FF2B5EF4-FFF2-40B4-BE49-F238E27FC236}">
                <a16:creationId xmlns:a16="http://schemas.microsoft.com/office/drawing/2014/main" id="{8661EDCD-0597-3A43-B6FD-DC424B5658BC}"/>
              </a:ext>
            </a:extLst>
          </p:cNvPr>
          <p:cNvCxnSpPr>
            <a:cxnSpLocks/>
          </p:cNvCxnSpPr>
          <p:nvPr/>
        </p:nvCxnSpPr>
        <p:spPr>
          <a:xfrm>
            <a:off x="1127448" y="1992528"/>
            <a:ext cx="1620180" cy="0"/>
          </a:xfrm>
          <a:prstGeom prst="line">
            <a:avLst/>
          </a:prstGeom>
          <a:ln w="38100" cap="rnd"/>
        </p:spPr>
        <p:style>
          <a:lnRef idx="1">
            <a:schemeClr val="accent1"/>
          </a:lnRef>
          <a:fillRef idx="0">
            <a:schemeClr val="accent1"/>
          </a:fillRef>
          <a:effectRef idx="0">
            <a:schemeClr val="accent1"/>
          </a:effectRef>
          <a:fontRef idx="minor">
            <a:schemeClr val="tx1"/>
          </a:fontRef>
        </p:style>
      </p:cxnSp>
      <p:sp>
        <p:nvSpPr>
          <p:cNvPr id="23" name="Freihandform 22">
            <a:extLst>
              <a:ext uri="{FF2B5EF4-FFF2-40B4-BE49-F238E27FC236}">
                <a16:creationId xmlns:a16="http://schemas.microsoft.com/office/drawing/2014/main" id="{A468A368-A9E8-9F4E-AC91-BEE1F2256D36}"/>
              </a:ext>
            </a:extLst>
          </p:cNvPr>
          <p:cNvSpPr/>
          <p:nvPr/>
        </p:nvSpPr>
        <p:spPr>
          <a:xfrm>
            <a:off x="2495600" y="1992528"/>
            <a:ext cx="467192" cy="272063"/>
          </a:xfrm>
          <a:custGeom>
            <a:avLst/>
            <a:gdLst>
              <a:gd name="connsiteX0" fmla="*/ 0 w 546847"/>
              <a:gd name="connsiteY0" fmla="*/ 0 h 457200"/>
              <a:gd name="connsiteX1" fmla="*/ 0 w 546847"/>
              <a:gd name="connsiteY1" fmla="*/ 448236 h 457200"/>
              <a:gd name="connsiteX2" fmla="*/ 546847 w 546847"/>
              <a:gd name="connsiteY2" fmla="*/ 457200 h 457200"/>
            </a:gdLst>
            <a:ahLst/>
            <a:cxnLst>
              <a:cxn ang="0">
                <a:pos x="connsiteX0" y="connsiteY0"/>
              </a:cxn>
              <a:cxn ang="0">
                <a:pos x="connsiteX1" y="connsiteY1"/>
              </a:cxn>
              <a:cxn ang="0">
                <a:pos x="connsiteX2" y="connsiteY2"/>
              </a:cxn>
            </a:cxnLst>
            <a:rect l="l" t="t" r="r" b="b"/>
            <a:pathLst>
              <a:path w="546847" h="457200">
                <a:moveTo>
                  <a:pt x="0" y="0"/>
                </a:moveTo>
                <a:lnTo>
                  <a:pt x="0" y="448236"/>
                </a:lnTo>
                <a:lnTo>
                  <a:pt x="546847" y="457200"/>
                </a:lnTo>
              </a:path>
            </a:pathLst>
          </a:custGeom>
          <a:noFill/>
          <a:ln w="38100" cap="rnd">
            <a:solidFill>
              <a:schemeClr val="accent1"/>
            </a:solidFill>
            <a:miter lim="800000"/>
            <a:tailEnd type="stealth" w="lg" len="lg"/>
          </a:ln>
        </p:spPr>
        <p:txBody>
          <a:bodyPr rtlCol="0" anchor="ctr"/>
          <a:lstStyle/>
          <a:p>
            <a:pPr algn="ctr"/>
            <a:endParaRPr lang="en-GB"/>
          </a:p>
        </p:txBody>
      </p:sp>
      <p:cxnSp>
        <p:nvCxnSpPr>
          <p:cNvPr id="25" name="Gerade Verbindung mit Pfeil 24">
            <a:extLst>
              <a:ext uri="{FF2B5EF4-FFF2-40B4-BE49-F238E27FC236}">
                <a16:creationId xmlns:a16="http://schemas.microsoft.com/office/drawing/2014/main" id="{BF5EC82D-2808-B245-9000-A7333BCD23D2}"/>
              </a:ext>
            </a:extLst>
          </p:cNvPr>
          <p:cNvCxnSpPr>
            <a:cxnSpLocks/>
          </p:cNvCxnSpPr>
          <p:nvPr/>
        </p:nvCxnSpPr>
        <p:spPr>
          <a:xfrm>
            <a:off x="6168008" y="2264591"/>
            <a:ext cx="864096" cy="0"/>
          </a:xfrm>
          <a:prstGeom prst="straightConnector1">
            <a:avLst/>
          </a:prstGeom>
          <a:ln w="38100" cap="rnd">
            <a:tailEnd type="stealth" w="lg" len="lg"/>
          </a:ln>
        </p:spPr>
        <p:style>
          <a:lnRef idx="1">
            <a:schemeClr val="accent1"/>
          </a:lnRef>
          <a:fillRef idx="0">
            <a:schemeClr val="accent1"/>
          </a:fillRef>
          <a:effectRef idx="0">
            <a:schemeClr val="accent1"/>
          </a:effectRef>
          <a:fontRef idx="minor">
            <a:schemeClr val="tx1"/>
          </a:fontRef>
        </p:style>
      </p:cxnSp>
      <p:sp>
        <p:nvSpPr>
          <p:cNvPr id="30" name="Rechteck 29">
            <a:extLst>
              <a:ext uri="{FF2B5EF4-FFF2-40B4-BE49-F238E27FC236}">
                <a16:creationId xmlns:a16="http://schemas.microsoft.com/office/drawing/2014/main" id="{27EE7804-D406-584D-8C55-92E69C083C53}"/>
              </a:ext>
            </a:extLst>
          </p:cNvPr>
          <p:cNvSpPr/>
          <p:nvPr/>
        </p:nvSpPr>
        <p:spPr>
          <a:xfrm>
            <a:off x="1771717" y="5949280"/>
            <a:ext cx="8936436" cy="430887"/>
          </a:xfrm>
          <a:prstGeom prst="rect">
            <a:avLst/>
          </a:prstGeom>
          <a:solidFill>
            <a:schemeClr val="bg1">
              <a:lumMod val="85000"/>
            </a:schemeClr>
          </a:solidFill>
        </p:spPr>
        <p:txBody>
          <a:bodyPr wrap="square">
            <a:spAutoFit/>
          </a:bodyPr>
          <a:lstStyle/>
          <a:p>
            <a:pPr lvl="0" algn="ctr">
              <a:spcBef>
                <a:spcPts val="1000"/>
              </a:spcBef>
              <a:buSzPct val="80000"/>
            </a:pPr>
            <a:r>
              <a:rPr lang="en-GB" sz="2200" kern="0" dirty="0">
                <a:solidFill>
                  <a:srgbClr val="000000"/>
                </a:solidFill>
                <a:latin typeface="Calibri Light"/>
                <a:cs typeface="Calibri"/>
              </a:rPr>
              <a:t>To find out which license is appropriate for your project: </a:t>
            </a:r>
            <a:r>
              <a:rPr lang="en-GB" sz="2200" kern="0" dirty="0">
                <a:solidFill>
                  <a:schemeClr val="tx2"/>
                </a:solidFill>
                <a:latin typeface="Calibri Light"/>
                <a:cs typeface="Calibri"/>
                <a:hlinkClick r:id="rId7">
                  <a:extLst>
                    <a:ext uri="{A12FA001-AC4F-418D-AE19-62706E023703}">
                      <ahyp:hlinkClr xmlns:ahyp="http://schemas.microsoft.com/office/drawing/2018/hyperlinkcolor" val="tx"/>
                    </a:ext>
                  </a:extLst>
                </a:hlinkClick>
              </a:rPr>
              <a:t>choosealicense.com</a:t>
            </a:r>
            <a:endParaRPr lang="en-GB" sz="2200" kern="0" dirty="0">
              <a:solidFill>
                <a:schemeClr val="tx2"/>
              </a:solidFill>
              <a:latin typeface="Calibri Light"/>
              <a:cs typeface="Calibri"/>
            </a:endParaRPr>
          </a:p>
        </p:txBody>
      </p:sp>
      <p:sp>
        <p:nvSpPr>
          <p:cNvPr id="15" name="Foliennummernplatzhalter 14">
            <a:extLst>
              <a:ext uri="{FF2B5EF4-FFF2-40B4-BE49-F238E27FC236}">
                <a16:creationId xmlns:a16="http://schemas.microsoft.com/office/drawing/2014/main" id="{AAC6EA40-0FAB-8D42-B7B6-8B686AB337FB}"/>
              </a:ext>
            </a:extLst>
          </p:cNvPr>
          <p:cNvSpPr>
            <a:spLocks noGrp="1"/>
          </p:cNvSpPr>
          <p:nvPr>
            <p:ph type="sldNum" sz="quarter" idx="15"/>
          </p:nvPr>
        </p:nvSpPr>
        <p:spPr/>
        <p:txBody>
          <a:bodyPr/>
          <a:lstStyle/>
          <a:p>
            <a:fld id="{7F5633C8-4A1E-AE41-9551-4706842F4652}" type="slidenum">
              <a:rPr lang="uk-UA" smtClean="0"/>
              <a:pPr/>
              <a:t>12</a:t>
            </a:fld>
            <a:endParaRPr lang="uk-UA" dirty="0"/>
          </a:p>
        </p:txBody>
      </p:sp>
      <p:sp>
        <p:nvSpPr>
          <p:cNvPr id="6" name="Datumsplatzhalter 5">
            <a:extLst>
              <a:ext uri="{FF2B5EF4-FFF2-40B4-BE49-F238E27FC236}">
                <a16:creationId xmlns:a16="http://schemas.microsoft.com/office/drawing/2014/main" id="{592C9302-B3EA-C343-8003-B420C689E843}"/>
              </a:ext>
            </a:extLst>
          </p:cNvPr>
          <p:cNvSpPr>
            <a:spLocks noGrp="1"/>
          </p:cNvSpPr>
          <p:nvPr>
            <p:ph type="dt" sz="half" idx="13"/>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1A53CE9E-1DAE-E74F-AAD3-DE76E47FFB2C}"/>
              </a:ext>
            </a:extLst>
          </p:cNvPr>
          <p:cNvSpPr>
            <a:spLocks noGrp="1"/>
          </p:cNvSpPr>
          <p:nvPr>
            <p:ph type="ftr" sz="quarter" idx="14"/>
          </p:nvPr>
        </p:nvSpPr>
        <p:spPr/>
        <p:txBody>
          <a:bodyPr/>
          <a:lstStyle/>
          <a:p>
            <a:pPr>
              <a:defRPr/>
            </a:pPr>
            <a:r>
              <a:rPr lang="en-US"/>
              <a:t>Open-Source Energy System Modeling, Lecture 1</a:t>
            </a:r>
            <a:endParaRPr lang="en-US" dirty="0"/>
          </a:p>
        </p:txBody>
      </p:sp>
      <p:pic>
        <p:nvPicPr>
          <p:cNvPr id="12" name="Grafik 11">
            <a:extLst>
              <a:ext uri="{FF2B5EF4-FFF2-40B4-BE49-F238E27FC236}">
                <a16:creationId xmlns:a16="http://schemas.microsoft.com/office/drawing/2014/main" id="{D25F69B9-B353-1444-ABDE-DF3C19040C6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56040" y="5008341"/>
            <a:ext cx="496679" cy="496679"/>
          </a:xfrm>
          <a:prstGeom prst="rect">
            <a:avLst/>
          </a:prstGeom>
        </p:spPr>
      </p:pic>
    </p:spTree>
    <p:extLst>
      <p:ext uri="{BB962C8B-B14F-4D97-AF65-F5344CB8AC3E}">
        <p14:creationId xmlns:p14="http://schemas.microsoft.com/office/powerpoint/2010/main" val="294103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500"/>
                                        <p:tgtEl>
                                          <p:spTgt spid="4">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500"/>
                                        <p:tgtEl>
                                          <p:spTgt spid="4">
                                            <p:txEl>
                                              <p:pRg st="5" end="5"/>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
                                            <p:txEl>
                                              <p:pRg st="6" end="6"/>
                                            </p:txEl>
                                          </p:spTgt>
                                        </p:tgtEl>
                                        <p:attrNameLst>
                                          <p:attrName>style.visibility</p:attrName>
                                        </p:attrNameLst>
                                      </p:cBhvr>
                                      <p:to>
                                        <p:strVal val="visible"/>
                                      </p:to>
                                    </p:set>
                                    <p:animEffect transition="in" filter="fade">
                                      <p:cBhvr>
                                        <p:cTn id="50" dur="500"/>
                                        <p:tgtEl>
                                          <p:spTgt spid="4">
                                            <p:txEl>
                                              <p:pRg st="6" end="6"/>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fade">
                                      <p:cBhvr>
                                        <p:cTn id="53" dur="500"/>
                                        <p:tgtEl>
                                          <p:spTgt spid="4">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9" grpId="0" animBg="1"/>
      <p:bldP spid="10" grpId="0"/>
      <p:bldP spid="11" grpId="0"/>
      <p:bldP spid="23"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8B5FD1-4685-204E-9503-9F2782AA921F}"/>
              </a:ext>
            </a:extLst>
          </p:cNvPr>
          <p:cNvSpPr>
            <a:spLocks noGrp="1"/>
          </p:cNvSpPr>
          <p:nvPr>
            <p:ph type="title"/>
          </p:nvPr>
        </p:nvSpPr>
        <p:spPr/>
        <p:txBody>
          <a:bodyPr/>
          <a:lstStyle/>
          <a:p>
            <a:r>
              <a:rPr lang="en-GB" dirty="0"/>
              <a:t>Licensing for (non-software) creative works</a:t>
            </a:r>
          </a:p>
        </p:txBody>
      </p:sp>
      <p:sp>
        <p:nvSpPr>
          <p:cNvPr id="3" name="Inhaltsplatzhalter 2">
            <a:extLst>
              <a:ext uri="{FF2B5EF4-FFF2-40B4-BE49-F238E27FC236}">
                <a16:creationId xmlns:a16="http://schemas.microsoft.com/office/drawing/2014/main" id="{5615E09E-D422-0344-895C-F2896A453A03}"/>
              </a:ext>
            </a:extLst>
          </p:cNvPr>
          <p:cNvSpPr>
            <a:spLocks noGrp="1"/>
          </p:cNvSpPr>
          <p:nvPr>
            <p:ph idx="1"/>
          </p:nvPr>
        </p:nvSpPr>
        <p:spPr/>
        <p:txBody>
          <a:bodyPr/>
          <a:lstStyle/>
          <a:p>
            <a:pPr marL="0" indent="0">
              <a:buNone/>
            </a:pPr>
            <a:r>
              <a:rPr lang="en-GB" dirty="0"/>
              <a:t>„A </a:t>
            </a:r>
            <a:r>
              <a:rPr lang="en-GB" dirty="0" err="1"/>
              <a:t>nonprofit</a:t>
            </a:r>
            <a:r>
              <a:rPr lang="en-GB" dirty="0"/>
              <a:t> organization that helps overcome legal obstacles to the sharing of knowledge</a:t>
            </a:r>
            <a:br>
              <a:rPr lang="en-GB" dirty="0"/>
            </a:br>
            <a:r>
              <a:rPr lang="en-GB" dirty="0"/>
              <a:t>and creativity to address the world’s pressing challenges.“ (CC website, What We Do)</a:t>
            </a:r>
          </a:p>
          <a:p>
            <a:r>
              <a:rPr lang="en-GB" sz="2000" dirty="0"/>
              <a:t>Free cultural works – equivalent to “open-source”, attribution required (BY)</a:t>
            </a:r>
          </a:p>
          <a:p>
            <a:pPr marL="1866900" lvl="1" indent="-311150"/>
            <a:r>
              <a:rPr lang="en-GB" sz="2000" dirty="0"/>
              <a:t>CC-BY – permissive re-use</a:t>
            </a:r>
          </a:p>
          <a:p>
            <a:pPr marL="1866900" lvl="1" indent="-311150"/>
            <a:r>
              <a:rPr lang="en-GB" sz="2000" dirty="0"/>
              <a:t>CC-BY-SA (share-alike) – copyleft-type license</a:t>
            </a:r>
          </a:p>
          <a:p>
            <a:pPr marL="2414587" lvl="4" indent="-311150"/>
            <a:endParaRPr lang="en-GB" dirty="0"/>
          </a:p>
          <a:p>
            <a:r>
              <a:rPr lang="en-GB" sz="2000" dirty="0"/>
              <a:t>Public-domain dedication (no attribution required)</a:t>
            </a:r>
          </a:p>
          <a:p>
            <a:pPr marL="1866900" lvl="1" indent="-323850"/>
            <a:r>
              <a:rPr lang="en-GB" sz="2000" dirty="0"/>
              <a:t>CC0 (zero) – this is a waiver of all rights</a:t>
            </a:r>
          </a:p>
          <a:p>
            <a:pPr marL="2414587" lvl="4" indent="-323850"/>
            <a:endParaRPr lang="en-GB" dirty="0"/>
          </a:p>
          <a:p>
            <a:r>
              <a:rPr lang="en-GB" sz="2000" dirty="0"/>
              <a:t>Additional specifications of CC licenses (not equivalent to “open-source”)</a:t>
            </a:r>
          </a:p>
          <a:p>
            <a:pPr marL="1517650" lvl="1" indent="-334963"/>
            <a:r>
              <a:rPr lang="en-GB" sz="2000" dirty="0"/>
              <a:t>…-NC – license restricted to non-commercial usages</a:t>
            </a:r>
          </a:p>
          <a:p>
            <a:pPr marL="1517650" lvl="1" indent="-334963"/>
            <a:r>
              <a:rPr lang="en-GB" sz="2000" dirty="0"/>
              <a:t>…-ND – no permission to share modified versions of the work (no derivative)</a:t>
            </a:r>
          </a:p>
          <a:p>
            <a:pPr marL="0" indent="0">
              <a:buNone/>
            </a:pPr>
            <a:r>
              <a:rPr lang="en-GB" dirty="0"/>
              <a:t>Visit </a:t>
            </a:r>
            <a:r>
              <a:rPr lang="en-GB" dirty="0">
                <a:hlinkClick r:id="rId2"/>
              </a:rPr>
              <a:t>https://creativecommons.org/choose/</a:t>
            </a:r>
            <a:r>
              <a:rPr lang="en-GB" dirty="0"/>
              <a:t> to select which license is right for you!</a:t>
            </a:r>
          </a:p>
        </p:txBody>
      </p:sp>
      <p:sp>
        <p:nvSpPr>
          <p:cNvPr id="4" name="Textplatzhalter 3">
            <a:extLst>
              <a:ext uri="{FF2B5EF4-FFF2-40B4-BE49-F238E27FC236}">
                <a16:creationId xmlns:a16="http://schemas.microsoft.com/office/drawing/2014/main" id="{521441BC-CBB1-1047-9BEE-9DC8D6A3CB13}"/>
              </a:ext>
            </a:extLst>
          </p:cNvPr>
          <p:cNvSpPr>
            <a:spLocks noGrp="1"/>
          </p:cNvSpPr>
          <p:nvPr>
            <p:ph type="body" sz="quarter" idx="12"/>
          </p:nvPr>
        </p:nvSpPr>
        <p:spPr/>
        <p:txBody>
          <a:bodyPr/>
          <a:lstStyle/>
          <a:p>
            <a:r>
              <a:rPr lang="en-GB" dirty="0"/>
              <a:t>Creative Commons provides a suite of licenses for any purpose</a:t>
            </a:r>
          </a:p>
        </p:txBody>
      </p:sp>
      <p:sp>
        <p:nvSpPr>
          <p:cNvPr id="5" name="Datumsplatzhalter 4">
            <a:extLst>
              <a:ext uri="{FF2B5EF4-FFF2-40B4-BE49-F238E27FC236}">
                <a16:creationId xmlns:a16="http://schemas.microsoft.com/office/drawing/2014/main" id="{C973AA22-24CB-E34B-BB6A-8B80CB471A7F}"/>
              </a:ext>
            </a:extLst>
          </p:cNvPr>
          <p:cNvSpPr>
            <a:spLocks noGrp="1"/>
          </p:cNvSpPr>
          <p:nvPr>
            <p:ph type="dt" sz="half" idx="13"/>
          </p:nvPr>
        </p:nvSpPr>
        <p:spPr/>
        <p:txBody>
          <a:bodyPr/>
          <a:lstStyle/>
          <a:p>
            <a:r>
              <a:rPr lang="de-AT"/>
              <a:t>Daniel Huppmann</a:t>
            </a:r>
            <a:endParaRPr lang="hr-HR" dirty="0"/>
          </a:p>
        </p:txBody>
      </p:sp>
      <p:sp>
        <p:nvSpPr>
          <p:cNvPr id="6" name="Fußzeilenplatzhalter 5">
            <a:extLst>
              <a:ext uri="{FF2B5EF4-FFF2-40B4-BE49-F238E27FC236}">
                <a16:creationId xmlns:a16="http://schemas.microsoft.com/office/drawing/2014/main" id="{847FB28A-BD34-3740-A52F-FAFDFB39C9E2}"/>
              </a:ext>
            </a:extLst>
          </p:cNvPr>
          <p:cNvSpPr>
            <a:spLocks noGrp="1"/>
          </p:cNvSpPr>
          <p:nvPr>
            <p:ph type="ftr" sz="quarter" idx="14"/>
          </p:nvPr>
        </p:nvSpPr>
        <p:spPr/>
        <p:txBody>
          <a:bodyPr/>
          <a:lstStyle/>
          <a:p>
            <a:pPr>
              <a:defRPr/>
            </a:pPr>
            <a:r>
              <a:rPr lang="en-US" dirty="0"/>
              <a:t>Open-Source Energy System Modeling, Lecture 1</a:t>
            </a:r>
          </a:p>
        </p:txBody>
      </p:sp>
      <p:sp>
        <p:nvSpPr>
          <p:cNvPr id="7" name="Foliennummernplatzhalter 6">
            <a:extLst>
              <a:ext uri="{FF2B5EF4-FFF2-40B4-BE49-F238E27FC236}">
                <a16:creationId xmlns:a16="http://schemas.microsoft.com/office/drawing/2014/main" id="{D62D6F61-B2A2-2940-895A-ED5B86F5CAC2}"/>
              </a:ext>
            </a:extLst>
          </p:cNvPr>
          <p:cNvSpPr>
            <a:spLocks noGrp="1"/>
          </p:cNvSpPr>
          <p:nvPr>
            <p:ph type="sldNum" sz="quarter" idx="15"/>
          </p:nvPr>
        </p:nvSpPr>
        <p:spPr/>
        <p:txBody>
          <a:bodyPr/>
          <a:lstStyle/>
          <a:p>
            <a:fld id="{7F5633C8-4A1E-AE41-9551-4706842F4652}" type="slidenum">
              <a:rPr lang="uk-UA" smtClean="0"/>
              <a:pPr/>
              <a:t>13</a:t>
            </a:fld>
            <a:endParaRPr lang="uk-UA" dirty="0"/>
          </a:p>
        </p:txBody>
      </p:sp>
      <p:pic>
        <p:nvPicPr>
          <p:cNvPr id="11" name="Grafik 10">
            <a:extLst>
              <a:ext uri="{FF2B5EF4-FFF2-40B4-BE49-F238E27FC236}">
                <a16:creationId xmlns:a16="http://schemas.microsoft.com/office/drawing/2014/main" id="{03F7C918-9293-C44F-83AC-2AF051BC71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367" y="229244"/>
            <a:ext cx="2588619" cy="609716"/>
          </a:xfrm>
          <a:prstGeom prst="rect">
            <a:avLst/>
          </a:prstGeom>
        </p:spPr>
      </p:pic>
      <p:pic>
        <p:nvPicPr>
          <p:cNvPr id="13" name="Grafik 12" descr="Ein Bild, das Text, ClipArt enthält.&#10;&#10;Automatisch generierte Beschreibung">
            <a:extLst>
              <a:ext uri="{FF2B5EF4-FFF2-40B4-BE49-F238E27FC236}">
                <a16:creationId xmlns:a16="http://schemas.microsoft.com/office/drawing/2014/main" id="{98850AB7-E3A1-574F-A135-74994E3090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472" y="3161313"/>
            <a:ext cx="864096" cy="297033"/>
          </a:xfrm>
          <a:prstGeom prst="rect">
            <a:avLst/>
          </a:prstGeom>
        </p:spPr>
      </p:pic>
      <p:pic>
        <p:nvPicPr>
          <p:cNvPr id="15" name="Grafik 14" descr="Ein Bild, das Text, ClipArt enthält.&#10;&#10;Automatisch generierte Beschreibung">
            <a:extLst>
              <a:ext uri="{FF2B5EF4-FFF2-40B4-BE49-F238E27FC236}">
                <a16:creationId xmlns:a16="http://schemas.microsoft.com/office/drawing/2014/main" id="{87B3DE6B-CFF3-204E-8857-2DAE3FFF3B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472" y="2780928"/>
            <a:ext cx="864096" cy="297033"/>
          </a:xfrm>
          <a:prstGeom prst="rect">
            <a:avLst/>
          </a:prstGeom>
        </p:spPr>
      </p:pic>
      <p:pic>
        <p:nvPicPr>
          <p:cNvPr id="17" name="Grafik 16">
            <a:extLst>
              <a:ext uri="{FF2B5EF4-FFF2-40B4-BE49-F238E27FC236}">
                <a16:creationId xmlns:a16="http://schemas.microsoft.com/office/drawing/2014/main" id="{59201348-66DE-164A-907C-F9F92608F8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3474" y="4131882"/>
            <a:ext cx="864096" cy="305228"/>
          </a:xfrm>
          <a:prstGeom prst="rect">
            <a:avLst/>
          </a:prstGeom>
        </p:spPr>
      </p:pic>
      <p:pic>
        <p:nvPicPr>
          <p:cNvPr id="19" name="Grafik 18">
            <a:extLst>
              <a:ext uri="{FF2B5EF4-FFF2-40B4-BE49-F238E27FC236}">
                <a16:creationId xmlns:a16="http://schemas.microsoft.com/office/drawing/2014/main" id="{F7D150D7-6BDB-6F48-AB92-C4F4C4A0F9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8977" y="5491030"/>
            <a:ext cx="291809" cy="291809"/>
          </a:xfrm>
          <a:prstGeom prst="rect">
            <a:avLst/>
          </a:prstGeom>
        </p:spPr>
      </p:pic>
      <p:pic>
        <p:nvPicPr>
          <p:cNvPr id="21" name="Grafik 20">
            <a:extLst>
              <a:ext uri="{FF2B5EF4-FFF2-40B4-BE49-F238E27FC236}">
                <a16:creationId xmlns:a16="http://schemas.microsoft.com/office/drawing/2014/main" id="{7B2D4B2A-C47C-C14C-920B-7DF5102C0E5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8978" y="5110646"/>
            <a:ext cx="291809" cy="291809"/>
          </a:xfrm>
          <a:prstGeom prst="rect">
            <a:avLst/>
          </a:prstGeom>
        </p:spPr>
      </p:pic>
    </p:spTree>
    <p:extLst>
      <p:ext uri="{BB962C8B-B14F-4D97-AF65-F5344CB8AC3E}">
        <p14:creationId xmlns:p14="http://schemas.microsoft.com/office/powerpoint/2010/main" val="1158726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691FD3-B7D5-B645-8333-4D6C4587D6AF}"/>
              </a:ext>
            </a:extLst>
          </p:cNvPr>
          <p:cNvSpPr>
            <a:spLocks noGrp="1"/>
          </p:cNvSpPr>
          <p:nvPr>
            <p:ph type="title"/>
          </p:nvPr>
        </p:nvSpPr>
        <p:spPr/>
        <p:txBody>
          <a:bodyPr/>
          <a:lstStyle/>
          <a:p>
            <a:r>
              <a:rPr lang="en-GB"/>
              <a:t>The FAIR Guiding Principles</a:t>
            </a:r>
            <a:endParaRPr lang="en-GB" dirty="0"/>
          </a:p>
        </p:txBody>
      </p:sp>
      <p:sp>
        <p:nvSpPr>
          <p:cNvPr id="3" name="Inhaltsplatzhalter 2">
            <a:extLst>
              <a:ext uri="{FF2B5EF4-FFF2-40B4-BE49-F238E27FC236}">
                <a16:creationId xmlns:a16="http://schemas.microsoft.com/office/drawing/2014/main" id="{65F3C1F3-C95B-EC43-AA1E-005AA0A575B6}"/>
              </a:ext>
            </a:extLst>
          </p:cNvPr>
          <p:cNvSpPr>
            <a:spLocks noGrp="1"/>
          </p:cNvSpPr>
          <p:nvPr>
            <p:ph sz="quarter" idx="24"/>
          </p:nvPr>
        </p:nvSpPr>
        <p:spPr/>
        <p:txBody>
          <a:bodyPr/>
          <a:lstStyle/>
          <a:p>
            <a:r>
              <a:rPr lang="en-GB" dirty="0"/>
              <a:t>Good data management and stewardship is not a goal in itself</a:t>
            </a:r>
          </a:p>
          <a:p>
            <a:pPr lvl="1"/>
            <a:r>
              <a:rPr lang="en-GB" dirty="0"/>
              <a:t>Rather, it’s a pre-condition supporting knowledge discovery and innovation</a:t>
            </a:r>
          </a:p>
          <a:p>
            <a:r>
              <a:rPr lang="en-GB" dirty="0"/>
              <a:t>Increasingly, science funders, publishers and governmental agencies require</a:t>
            </a:r>
            <a:br>
              <a:rPr lang="en-GB" dirty="0"/>
            </a:br>
            <a:r>
              <a:rPr lang="en-GB" dirty="0"/>
              <a:t>data management and stewardship plans for publicly funded research projects</a:t>
            </a:r>
          </a:p>
          <a:p>
            <a:r>
              <a:rPr lang="en-GB" dirty="0"/>
              <a:t>Digital research objects should be available for </a:t>
            </a:r>
            <a:r>
              <a:rPr lang="en-GB" b="1" dirty="0"/>
              <a:t>transparency</a:t>
            </a:r>
            <a:r>
              <a:rPr lang="en-GB" dirty="0"/>
              <a:t>, </a:t>
            </a:r>
            <a:r>
              <a:rPr lang="en-GB" b="1" dirty="0"/>
              <a:t>reproducibility</a:t>
            </a:r>
            <a:r>
              <a:rPr lang="en-GB" dirty="0"/>
              <a:t> and </a:t>
            </a:r>
            <a:r>
              <a:rPr lang="en-GB" b="1" dirty="0"/>
              <a:t>reusability</a:t>
            </a:r>
          </a:p>
          <a:p>
            <a:pPr lvl="1"/>
            <a:r>
              <a:rPr lang="en-GB" dirty="0"/>
              <a:t>This includes data as well as algorithms, tools and workflows to compile and assess data</a:t>
            </a:r>
          </a:p>
          <a:p>
            <a:r>
              <a:rPr lang="en-GB" dirty="0"/>
              <a:t>Data management must be geared towards human readers </a:t>
            </a:r>
            <a:r>
              <a:rPr lang="en-GB" i="1" dirty="0"/>
              <a:t>and</a:t>
            </a:r>
            <a:r>
              <a:rPr lang="en-GB" dirty="0"/>
              <a:t> machine processing</a:t>
            </a:r>
          </a:p>
          <a:p>
            <a:pPr lvl="1"/>
            <a:r>
              <a:rPr lang="en-GB" dirty="0"/>
              <a:t>Humans have an intuitive sense of ‘semantics’ (the meaning or intent of a digital object)</a:t>
            </a:r>
          </a:p>
          <a:p>
            <a:pPr lvl="1"/>
            <a:r>
              <a:rPr lang="en-GB" dirty="0"/>
              <a:t>But humans are not able to operate at the scope, scale, and speed required</a:t>
            </a:r>
            <a:br>
              <a:rPr lang="en-GB" dirty="0"/>
            </a:br>
            <a:r>
              <a:rPr lang="en-GB" dirty="0"/>
              <a:t>for the scale of contemporary scientific data and complexity</a:t>
            </a:r>
          </a:p>
        </p:txBody>
      </p:sp>
      <p:sp>
        <p:nvSpPr>
          <p:cNvPr id="7" name="Textplatzhalter 6">
            <a:extLst>
              <a:ext uri="{FF2B5EF4-FFF2-40B4-BE49-F238E27FC236}">
                <a16:creationId xmlns:a16="http://schemas.microsoft.com/office/drawing/2014/main" id="{278F2703-BEDE-FA47-9674-F114DD625F48}"/>
              </a:ext>
            </a:extLst>
          </p:cNvPr>
          <p:cNvSpPr>
            <a:spLocks noGrp="1"/>
          </p:cNvSpPr>
          <p:nvPr>
            <p:ph type="body" sz="quarter" idx="23"/>
          </p:nvPr>
        </p:nvSpPr>
        <p:spPr/>
        <p:txBody>
          <a:bodyPr/>
          <a:lstStyle/>
          <a:p>
            <a:r>
              <a:rPr lang="de-AT" dirty="0"/>
              <a:t>Mark Wilkinson et al. </a:t>
            </a:r>
            <a:r>
              <a:rPr lang="de-AT" i="1" dirty="0"/>
              <a:t>Scientific Data</a:t>
            </a:r>
            <a:r>
              <a:rPr lang="de-AT" dirty="0"/>
              <a:t> 3:160018 (2016) </a:t>
            </a:r>
            <a:r>
              <a:rPr lang="de-AT" dirty="0" err="1"/>
              <a:t>doi</a:t>
            </a:r>
            <a:r>
              <a:rPr lang="de-AT" dirty="0"/>
              <a:t>: </a:t>
            </a:r>
            <a:r>
              <a:rPr lang="de-AT" dirty="0">
                <a:hlinkClick r:id="rId2"/>
              </a:rPr>
              <a:t>10.1038/sdata.2016.18</a:t>
            </a:r>
            <a:endParaRPr lang="de-AT" dirty="0"/>
          </a:p>
        </p:txBody>
      </p:sp>
      <p:sp>
        <p:nvSpPr>
          <p:cNvPr id="4" name="Textplatzhalter 3">
            <a:extLst>
              <a:ext uri="{FF2B5EF4-FFF2-40B4-BE49-F238E27FC236}">
                <a16:creationId xmlns:a16="http://schemas.microsoft.com/office/drawing/2014/main" id="{1DC9678A-F054-BD4B-A70A-018D43C88EF0}"/>
              </a:ext>
            </a:extLst>
          </p:cNvPr>
          <p:cNvSpPr>
            <a:spLocks noGrp="1"/>
          </p:cNvSpPr>
          <p:nvPr>
            <p:ph type="body" sz="quarter" idx="12"/>
          </p:nvPr>
        </p:nvSpPr>
        <p:spPr/>
        <p:txBody>
          <a:bodyPr/>
          <a:lstStyle/>
          <a:p>
            <a:r>
              <a:rPr lang="en-GB" dirty="0"/>
              <a:t>Existing digital ecosystem of scholarly data publication prevents us</a:t>
            </a:r>
            <a:br>
              <a:rPr lang="en-GB" dirty="0"/>
            </a:br>
            <a:r>
              <a:rPr lang="en-GB" dirty="0"/>
              <a:t>from extracting maximum benefit from our research investments</a:t>
            </a:r>
            <a:endParaRPr lang="de-AT" dirty="0"/>
          </a:p>
        </p:txBody>
      </p:sp>
      <p:sp>
        <p:nvSpPr>
          <p:cNvPr id="11" name="Foliennummernplatzhalter 10">
            <a:extLst>
              <a:ext uri="{FF2B5EF4-FFF2-40B4-BE49-F238E27FC236}">
                <a16:creationId xmlns:a16="http://schemas.microsoft.com/office/drawing/2014/main" id="{A1355051-CA2B-974B-9435-5CEECB9DA942}"/>
              </a:ext>
            </a:extLst>
          </p:cNvPr>
          <p:cNvSpPr>
            <a:spLocks noGrp="1"/>
          </p:cNvSpPr>
          <p:nvPr>
            <p:ph type="sldNum" sz="quarter" idx="27"/>
          </p:nvPr>
        </p:nvSpPr>
        <p:spPr/>
        <p:txBody>
          <a:bodyPr/>
          <a:lstStyle/>
          <a:p>
            <a:fld id="{7F5633C8-4A1E-AE41-9551-4706842F4652}" type="slidenum">
              <a:rPr lang="uk-UA" smtClean="0"/>
              <a:pPr/>
              <a:t>14</a:t>
            </a:fld>
            <a:endParaRPr lang="uk-UA" dirty="0"/>
          </a:p>
        </p:txBody>
      </p:sp>
      <p:sp>
        <p:nvSpPr>
          <p:cNvPr id="5" name="Datumsplatzhalter 4">
            <a:extLst>
              <a:ext uri="{FF2B5EF4-FFF2-40B4-BE49-F238E27FC236}">
                <a16:creationId xmlns:a16="http://schemas.microsoft.com/office/drawing/2014/main" id="{3F501503-4132-FA48-9474-8B9E988016D9}"/>
              </a:ext>
            </a:extLst>
          </p:cNvPr>
          <p:cNvSpPr>
            <a:spLocks noGrp="1"/>
          </p:cNvSpPr>
          <p:nvPr>
            <p:ph type="dt" sz="half" idx="25"/>
          </p:nvPr>
        </p:nvSpPr>
        <p:spPr/>
        <p:txBody>
          <a:bodyPr/>
          <a:lstStyle/>
          <a:p>
            <a:r>
              <a:rPr lang="de-AT"/>
              <a:t>Daniel Huppmann</a:t>
            </a:r>
            <a:endParaRPr lang="hr-HR" dirty="0"/>
          </a:p>
        </p:txBody>
      </p:sp>
      <p:sp>
        <p:nvSpPr>
          <p:cNvPr id="6" name="Fußzeilenplatzhalter 5">
            <a:extLst>
              <a:ext uri="{FF2B5EF4-FFF2-40B4-BE49-F238E27FC236}">
                <a16:creationId xmlns:a16="http://schemas.microsoft.com/office/drawing/2014/main" id="{32DE097E-601F-994E-81C8-1666D5776399}"/>
              </a:ext>
            </a:extLst>
          </p:cNvPr>
          <p:cNvSpPr>
            <a:spLocks noGrp="1"/>
          </p:cNvSpPr>
          <p:nvPr>
            <p:ph type="ftr" sz="quarter" idx="26"/>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291560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96828-244F-7441-9FC3-1B5390EC9A9E}"/>
              </a:ext>
            </a:extLst>
          </p:cNvPr>
          <p:cNvSpPr>
            <a:spLocks noGrp="1"/>
          </p:cNvSpPr>
          <p:nvPr>
            <p:ph type="title"/>
          </p:nvPr>
        </p:nvSpPr>
        <p:spPr/>
        <p:txBody>
          <a:bodyPr/>
          <a:lstStyle/>
          <a:p>
            <a:r>
              <a:rPr lang="en-GB" dirty="0"/>
              <a:t>The distinction between FAIR for humans vs. machines</a:t>
            </a:r>
          </a:p>
        </p:txBody>
      </p:sp>
      <p:sp>
        <p:nvSpPr>
          <p:cNvPr id="11" name="Textplatzhalter 10">
            <a:extLst>
              <a:ext uri="{FF2B5EF4-FFF2-40B4-BE49-F238E27FC236}">
                <a16:creationId xmlns:a16="http://schemas.microsoft.com/office/drawing/2014/main" id="{D4F90450-DE2B-EE4A-AB5B-6EFDD849C22A}"/>
              </a:ext>
            </a:extLst>
          </p:cNvPr>
          <p:cNvSpPr>
            <a:spLocks noGrp="1"/>
          </p:cNvSpPr>
          <p:nvPr>
            <p:ph type="body" sz="quarter" idx="23"/>
          </p:nvPr>
        </p:nvSpPr>
        <p:spPr/>
        <p:txBody>
          <a:bodyPr/>
          <a:lstStyle/>
          <a:p>
            <a:r>
              <a:rPr lang="en-GB" dirty="0"/>
              <a:t>Rendered version of the landing page for doi </a:t>
            </a:r>
            <a:r>
              <a:rPr lang="en-GB" dirty="0">
                <a:hlinkClick r:id="rId2"/>
              </a:rPr>
              <a:t>10.22022/SR15/08-2018.15429</a:t>
            </a:r>
            <a:endParaRPr lang="en-GB" dirty="0"/>
          </a:p>
          <a:p>
            <a:endParaRPr lang="en-GB" dirty="0"/>
          </a:p>
        </p:txBody>
      </p:sp>
      <p:sp>
        <p:nvSpPr>
          <p:cNvPr id="5" name="Textplatzhalter 4">
            <a:extLst>
              <a:ext uri="{FF2B5EF4-FFF2-40B4-BE49-F238E27FC236}">
                <a16:creationId xmlns:a16="http://schemas.microsoft.com/office/drawing/2014/main" id="{88AFC980-E5CA-BE42-81A1-D057D2C7B9B7}"/>
              </a:ext>
            </a:extLst>
          </p:cNvPr>
          <p:cNvSpPr>
            <a:spLocks noGrp="1"/>
          </p:cNvSpPr>
          <p:nvPr>
            <p:ph type="body" sz="quarter" idx="12"/>
          </p:nvPr>
        </p:nvSpPr>
        <p:spPr/>
        <p:txBody>
          <a:bodyPr/>
          <a:lstStyle/>
          <a:p>
            <a:r>
              <a:rPr lang="en-GB" dirty="0"/>
              <a:t>Humans are good at making sense of visual elements...</a:t>
            </a:r>
          </a:p>
        </p:txBody>
      </p:sp>
      <p:sp>
        <p:nvSpPr>
          <p:cNvPr id="6" name="Datumsplatzhalter 5">
            <a:extLst>
              <a:ext uri="{FF2B5EF4-FFF2-40B4-BE49-F238E27FC236}">
                <a16:creationId xmlns:a16="http://schemas.microsoft.com/office/drawing/2014/main" id="{108284E1-262B-8A4A-9825-C47AC874F9F8}"/>
              </a:ext>
            </a:extLst>
          </p:cNvPr>
          <p:cNvSpPr>
            <a:spLocks noGrp="1"/>
          </p:cNvSpPr>
          <p:nvPr>
            <p:ph type="dt" sz="half" idx="25"/>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746FEE54-07BB-6345-A82D-A0DA5A28558A}"/>
              </a:ext>
            </a:extLst>
          </p:cNvPr>
          <p:cNvSpPr>
            <a:spLocks noGrp="1"/>
          </p:cNvSpPr>
          <p:nvPr>
            <p:ph type="ftr" sz="quarter" idx="26"/>
          </p:nvPr>
        </p:nvSpPr>
        <p:spPr/>
        <p:txBody>
          <a:bodyPr/>
          <a:lstStyle/>
          <a:p>
            <a:pPr>
              <a:defRPr/>
            </a:pPr>
            <a:r>
              <a:rPr lang="en-US"/>
              <a:t>Open-Source Energy System Modeling, Lecture 1</a:t>
            </a:r>
            <a:endParaRPr lang="en-US" dirty="0"/>
          </a:p>
        </p:txBody>
      </p:sp>
      <p:sp>
        <p:nvSpPr>
          <p:cNvPr id="8" name="Foliennummernplatzhalter 7">
            <a:extLst>
              <a:ext uri="{FF2B5EF4-FFF2-40B4-BE49-F238E27FC236}">
                <a16:creationId xmlns:a16="http://schemas.microsoft.com/office/drawing/2014/main" id="{CC9E7664-5C21-A240-AA9D-8C1F886BBA7D}"/>
              </a:ext>
            </a:extLst>
          </p:cNvPr>
          <p:cNvSpPr>
            <a:spLocks noGrp="1"/>
          </p:cNvSpPr>
          <p:nvPr>
            <p:ph type="sldNum" sz="quarter" idx="27"/>
          </p:nvPr>
        </p:nvSpPr>
        <p:spPr/>
        <p:txBody>
          <a:bodyPr/>
          <a:lstStyle/>
          <a:p>
            <a:fld id="{7F5633C8-4A1E-AE41-9551-4706842F4652}" type="slidenum">
              <a:rPr lang="uk-UA" smtClean="0"/>
              <a:pPr/>
              <a:t>15</a:t>
            </a:fld>
            <a:endParaRPr lang="uk-UA" dirty="0"/>
          </a:p>
        </p:txBody>
      </p:sp>
      <p:pic>
        <p:nvPicPr>
          <p:cNvPr id="13" name="Inhaltsplatzhalter 12">
            <a:extLst>
              <a:ext uri="{FF2B5EF4-FFF2-40B4-BE49-F238E27FC236}">
                <a16:creationId xmlns:a16="http://schemas.microsoft.com/office/drawing/2014/main" id="{0CAE3652-B20B-B64D-9B5A-575D04B6A446}"/>
              </a:ext>
            </a:extLst>
          </p:cNvPr>
          <p:cNvPicPr>
            <a:picLocks noGrp="1" noChangeAspect="1"/>
          </p:cNvPicPr>
          <p:nvPr>
            <p:ph sz="quarter" idx="24"/>
          </p:nvPr>
        </p:nvPicPr>
        <p:blipFill>
          <a:blip r:embed="rId3"/>
          <a:stretch>
            <a:fillRect/>
          </a:stretch>
        </p:blipFill>
        <p:spPr>
          <a:xfrm>
            <a:off x="1960939" y="1628775"/>
            <a:ext cx="8557460" cy="4392613"/>
          </a:xfrm>
          <a:prstGeom prst="rect">
            <a:avLst/>
          </a:prstGeom>
          <a:ln>
            <a:solidFill>
              <a:schemeClr val="bg1">
                <a:lumMod val="50000"/>
              </a:schemeClr>
            </a:solidFill>
          </a:ln>
        </p:spPr>
      </p:pic>
    </p:spTree>
    <p:extLst>
      <p:ext uri="{BB962C8B-B14F-4D97-AF65-F5344CB8AC3E}">
        <p14:creationId xmlns:p14="http://schemas.microsoft.com/office/powerpoint/2010/main" val="1306207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96828-244F-7441-9FC3-1B5390EC9A9E}"/>
              </a:ext>
            </a:extLst>
          </p:cNvPr>
          <p:cNvSpPr>
            <a:spLocks noGrp="1"/>
          </p:cNvSpPr>
          <p:nvPr>
            <p:ph type="title"/>
          </p:nvPr>
        </p:nvSpPr>
        <p:spPr/>
        <p:txBody>
          <a:bodyPr/>
          <a:lstStyle/>
          <a:p>
            <a:r>
              <a:rPr lang="en-GB" dirty="0"/>
              <a:t>The distinction between FAIR for humans vs. machines</a:t>
            </a:r>
          </a:p>
        </p:txBody>
      </p:sp>
      <p:sp>
        <p:nvSpPr>
          <p:cNvPr id="11" name="Textplatzhalter 10">
            <a:extLst>
              <a:ext uri="{FF2B5EF4-FFF2-40B4-BE49-F238E27FC236}">
                <a16:creationId xmlns:a16="http://schemas.microsoft.com/office/drawing/2014/main" id="{D4F90450-DE2B-EE4A-AB5B-6EFDD849C22A}"/>
              </a:ext>
            </a:extLst>
          </p:cNvPr>
          <p:cNvSpPr>
            <a:spLocks noGrp="1"/>
          </p:cNvSpPr>
          <p:nvPr>
            <p:ph type="body" sz="quarter" idx="23"/>
          </p:nvPr>
        </p:nvSpPr>
        <p:spPr/>
        <p:txBody>
          <a:bodyPr/>
          <a:lstStyle/>
          <a:p>
            <a:r>
              <a:rPr lang="en-GB" dirty="0"/>
              <a:t>Source code of landing page for doi </a:t>
            </a:r>
            <a:r>
              <a:rPr lang="en-GB" dirty="0">
                <a:hlinkClick r:id="rId2"/>
              </a:rPr>
              <a:t>10.22022/SR15/08-2018.15429</a:t>
            </a:r>
            <a:endParaRPr lang="en-GB" dirty="0"/>
          </a:p>
          <a:p>
            <a:endParaRPr lang="en-GB" dirty="0"/>
          </a:p>
        </p:txBody>
      </p:sp>
      <p:sp>
        <p:nvSpPr>
          <p:cNvPr id="5" name="Textplatzhalter 4">
            <a:extLst>
              <a:ext uri="{FF2B5EF4-FFF2-40B4-BE49-F238E27FC236}">
                <a16:creationId xmlns:a16="http://schemas.microsoft.com/office/drawing/2014/main" id="{88AFC980-E5CA-BE42-81A1-D057D2C7B9B7}"/>
              </a:ext>
            </a:extLst>
          </p:cNvPr>
          <p:cNvSpPr>
            <a:spLocks noGrp="1"/>
          </p:cNvSpPr>
          <p:nvPr>
            <p:ph type="body" sz="quarter" idx="12"/>
          </p:nvPr>
        </p:nvSpPr>
        <p:spPr/>
        <p:txBody>
          <a:bodyPr/>
          <a:lstStyle/>
          <a:p>
            <a:r>
              <a:rPr lang="en-GB" dirty="0"/>
              <a:t>Computers require additional structure to parse information</a:t>
            </a:r>
          </a:p>
        </p:txBody>
      </p:sp>
      <p:sp>
        <p:nvSpPr>
          <p:cNvPr id="6" name="Datumsplatzhalter 5">
            <a:extLst>
              <a:ext uri="{FF2B5EF4-FFF2-40B4-BE49-F238E27FC236}">
                <a16:creationId xmlns:a16="http://schemas.microsoft.com/office/drawing/2014/main" id="{108284E1-262B-8A4A-9825-C47AC874F9F8}"/>
              </a:ext>
            </a:extLst>
          </p:cNvPr>
          <p:cNvSpPr>
            <a:spLocks noGrp="1"/>
          </p:cNvSpPr>
          <p:nvPr>
            <p:ph type="dt" sz="half" idx="25"/>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746FEE54-07BB-6345-A82D-A0DA5A28558A}"/>
              </a:ext>
            </a:extLst>
          </p:cNvPr>
          <p:cNvSpPr>
            <a:spLocks noGrp="1"/>
          </p:cNvSpPr>
          <p:nvPr>
            <p:ph type="ftr" sz="quarter" idx="26"/>
          </p:nvPr>
        </p:nvSpPr>
        <p:spPr/>
        <p:txBody>
          <a:bodyPr/>
          <a:lstStyle/>
          <a:p>
            <a:pPr>
              <a:defRPr/>
            </a:pPr>
            <a:r>
              <a:rPr lang="en-US"/>
              <a:t>Open-Source Energy System Modeling, Lecture 1</a:t>
            </a:r>
            <a:endParaRPr lang="en-US" dirty="0"/>
          </a:p>
        </p:txBody>
      </p:sp>
      <p:sp>
        <p:nvSpPr>
          <p:cNvPr id="8" name="Foliennummernplatzhalter 7">
            <a:extLst>
              <a:ext uri="{FF2B5EF4-FFF2-40B4-BE49-F238E27FC236}">
                <a16:creationId xmlns:a16="http://schemas.microsoft.com/office/drawing/2014/main" id="{CC9E7664-5C21-A240-AA9D-8C1F886BBA7D}"/>
              </a:ext>
            </a:extLst>
          </p:cNvPr>
          <p:cNvSpPr>
            <a:spLocks noGrp="1"/>
          </p:cNvSpPr>
          <p:nvPr>
            <p:ph type="sldNum" sz="quarter" idx="27"/>
          </p:nvPr>
        </p:nvSpPr>
        <p:spPr/>
        <p:txBody>
          <a:bodyPr/>
          <a:lstStyle/>
          <a:p>
            <a:fld id="{7F5633C8-4A1E-AE41-9551-4706842F4652}" type="slidenum">
              <a:rPr lang="uk-UA" smtClean="0"/>
              <a:pPr/>
              <a:t>16</a:t>
            </a:fld>
            <a:endParaRPr lang="uk-UA" dirty="0"/>
          </a:p>
        </p:txBody>
      </p:sp>
      <p:sp>
        <p:nvSpPr>
          <p:cNvPr id="4" name="Inhaltsplatzhalter 3">
            <a:extLst>
              <a:ext uri="{FF2B5EF4-FFF2-40B4-BE49-F238E27FC236}">
                <a16:creationId xmlns:a16="http://schemas.microsoft.com/office/drawing/2014/main" id="{E3712FE7-A541-C547-8B23-C938F9B9B29B}"/>
              </a:ext>
            </a:extLst>
          </p:cNvPr>
          <p:cNvSpPr>
            <a:spLocks noGrp="1"/>
          </p:cNvSpPr>
          <p:nvPr>
            <p:ph sz="quarter" idx="24"/>
          </p:nvPr>
        </p:nvSpPr>
        <p:spPr>
          <a:xfrm>
            <a:off x="937776" y="1628812"/>
            <a:ext cx="10657184" cy="4392464"/>
          </a:xfrm>
        </p:spPr>
        <p:txBody>
          <a:bodyPr/>
          <a:lstStyle/>
          <a:p>
            <a:pPr marL="0" indent="0">
              <a:spcBef>
                <a:spcPts val="0"/>
              </a:spcBef>
              <a:buNone/>
            </a:pPr>
            <a:r>
              <a:rPr lang="en-GB" sz="1900" dirty="0">
                <a:latin typeface="Courier New" panose="02070309020205020404" pitchFamily="49" charset="0"/>
                <a:cs typeface="Courier New" panose="02070309020205020404" pitchFamily="49" charset="0"/>
              </a:rPr>
              <a:t>&lt;</a:t>
            </a:r>
            <a:r>
              <a:rPr lang="en-GB" sz="1900" b="1" dirty="0">
                <a:solidFill>
                  <a:srgbClr val="7030A0"/>
                </a:solidFill>
                <a:latin typeface="Courier New" panose="02070309020205020404" pitchFamily="49" charset="0"/>
                <a:cs typeface="Courier New" panose="02070309020205020404" pitchFamily="49" charset="0"/>
              </a:rPr>
              <a:t>h1</a:t>
            </a:r>
            <a:r>
              <a:rPr lang="en-GB" sz="1900" dirty="0">
                <a:latin typeface="Courier New" panose="02070309020205020404" pitchFamily="49" charset="0"/>
                <a:cs typeface="Courier New" panose="02070309020205020404" pitchFamily="49" charset="0"/>
              </a:rPr>
              <a:t>&gt;IAMC 1.5°C Scenario Explorer and Data hosted by IIASA&lt;/</a:t>
            </a:r>
            <a:r>
              <a:rPr lang="en-GB" sz="1900" b="1" dirty="0">
                <a:solidFill>
                  <a:srgbClr val="7030A0"/>
                </a:solidFill>
                <a:latin typeface="Courier New" panose="02070309020205020404" pitchFamily="49" charset="0"/>
                <a:cs typeface="Courier New" panose="02070309020205020404" pitchFamily="49" charset="0"/>
              </a:rPr>
              <a:t>h1</a:t>
            </a:r>
            <a:r>
              <a:rPr lang="en-GB" sz="1900" dirty="0">
                <a:latin typeface="Courier New" panose="02070309020205020404" pitchFamily="49" charset="0"/>
                <a:cs typeface="Courier New" panose="02070309020205020404" pitchFamily="49" charset="0"/>
              </a:rPr>
              <a:t>&gt;</a:t>
            </a:r>
          </a:p>
          <a:p>
            <a:pPr marL="0" indent="0">
              <a:spcBef>
                <a:spcPts val="0"/>
              </a:spcBef>
              <a:buNone/>
            </a:pPr>
            <a:r>
              <a:rPr lang="en-GB" sz="1900" dirty="0">
                <a:latin typeface="Courier New" panose="02070309020205020404" pitchFamily="49" charset="0"/>
                <a:cs typeface="Courier New" panose="02070309020205020404" pitchFamily="49" charset="0"/>
              </a:rPr>
              <a:t>&lt;</a:t>
            </a:r>
            <a:r>
              <a:rPr lang="en-GB" sz="1900" b="1" dirty="0" err="1">
                <a:solidFill>
                  <a:srgbClr val="7030A0"/>
                </a:solidFill>
                <a:latin typeface="Courier New" panose="02070309020205020404" pitchFamily="49" charset="0"/>
                <a:cs typeface="Courier New" panose="02070309020205020404" pitchFamily="49" charset="0"/>
              </a:rPr>
              <a:t>Creator:Author</a:t>
            </a:r>
            <a:r>
              <a:rPr lang="en-GB" sz="1900" dirty="0">
                <a:latin typeface="Courier New" panose="02070309020205020404" pitchFamily="49" charset="0"/>
                <a:cs typeface="Courier New" panose="02070309020205020404" pitchFamily="49" charset="0"/>
              </a:rPr>
              <a:t>&gt;Daniel Huppmann&lt;/</a:t>
            </a:r>
            <a:r>
              <a:rPr lang="en-GB" sz="1900" b="1" dirty="0" err="1">
                <a:solidFill>
                  <a:srgbClr val="7030A0"/>
                </a:solidFill>
                <a:latin typeface="Courier New" panose="02070309020205020404" pitchFamily="49" charset="0"/>
                <a:cs typeface="Courier New" panose="02070309020205020404" pitchFamily="49" charset="0"/>
              </a:rPr>
              <a:t>Creator:Author</a:t>
            </a:r>
            <a:r>
              <a:rPr lang="en-GB" sz="1900" dirty="0">
                <a:latin typeface="Courier New" panose="02070309020205020404" pitchFamily="49" charset="0"/>
                <a:cs typeface="Courier New" panose="02070309020205020404" pitchFamily="49" charset="0"/>
              </a:rPr>
              <a:t>&gt;</a:t>
            </a:r>
          </a:p>
          <a:p>
            <a:pPr marL="0" indent="0">
              <a:spcBef>
                <a:spcPts val="0"/>
              </a:spcBef>
              <a:buNone/>
            </a:pPr>
            <a:r>
              <a:rPr lang="en-GB" sz="1900" dirty="0">
                <a:latin typeface="Courier New" panose="02070309020205020404" pitchFamily="49" charset="0"/>
                <a:cs typeface="Courier New" panose="02070309020205020404" pitchFamily="49" charset="0"/>
              </a:rPr>
              <a:t>...</a:t>
            </a:r>
          </a:p>
          <a:p>
            <a:pPr marL="0" indent="0">
              <a:spcBef>
                <a:spcPts val="0"/>
              </a:spcBef>
              <a:buNone/>
            </a:pPr>
            <a:r>
              <a:rPr lang="en-GB" sz="1900" dirty="0">
                <a:latin typeface="Courier New" panose="02070309020205020404" pitchFamily="49" charset="0"/>
                <a:cs typeface="Courier New" panose="02070309020205020404" pitchFamily="49" charset="0"/>
              </a:rPr>
              <a:t>&lt;</a:t>
            </a:r>
            <a:r>
              <a:rPr lang="en-GB" sz="1900" b="1" dirty="0" err="1">
                <a:solidFill>
                  <a:srgbClr val="7030A0"/>
                </a:solidFill>
                <a:latin typeface="Courier New" panose="02070309020205020404" pitchFamily="49" charset="0"/>
                <a:cs typeface="Courier New" panose="02070309020205020404" pitchFamily="49" charset="0"/>
              </a:rPr>
              <a:t>CreationName:Title</a:t>
            </a:r>
            <a:r>
              <a:rPr lang="en-GB" sz="1900" dirty="0">
                <a:latin typeface="Courier New" panose="02070309020205020404" pitchFamily="49" charset="0"/>
                <a:cs typeface="Courier New" panose="02070309020205020404" pitchFamily="49" charset="0"/>
              </a:rPr>
              <a:t>&gt;&lt;</a:t>
            </a:r>
            <a:r>
              <a:rPr lang="en-GB" sz="1900" b="1" dirty="0">
                <a:solidFill>
                  <a:srgbClr val="7030A0"/>
                </a:solidFill>
                <a:latin typeface="Courier New" panose="02070309020205020404" pitchFamily="49" charset="0"/>
                <a:cs typeface="Courier New" panose="02070309020205020404" pitchFamily="49" charset="0"/>
              </a:rPr>
              <a:t>b</a:t>
            </a:r>
            <a:r>
              <a:rPr lang="en-GB" sz="1900" dirty="0">
                <a:latin typeface="Courier New" panose="02070309020205020404" pitchFamily="49" charset="0"/>
                <a:cs typeface="Courier New" panose="02070309020205020404" pitchFamily="49" charset="0"/>
              </a:rPr>
              <a:t>&gt;IAMC 1.5°C Scenario Explorer and Data</a:t>
            </a:r>
            <a:br>
              <a:rPr lang="en-GB" sz="1900" dirty="0">
                <a:latin typeface="Courier New" panose="02070309020205020404" pitchFamily="49" charset="0"/>
                <a:cs typeface="Courier New" panose="02070309020205020404" pitchFamily="49" charset="0"/>
              </a:rPr>
            </a:br>
            <a:r>
              <a:rPr lang="en-GB" sz="1900" dirty="0">
                <a:latin typeface="Courier New" panose="02070309020205020404" pitchFamily="49" charset="0"/>
                <a:cs typeface="Courier New" panose="02070309020205020404" pitchFamily="49" charset="0"/>
              </a:rPr>
              <a:t>hosted by IIASA&lt;/</a:t>
            </a:r>
            <a:r>
              <a:rPr lang="en-GB" sz="1900" b="1" dirty="0">
                <a:solidFill>
                  <a:srgbClr val="7030A0"/>
                </a:solidFill>
                <a:latin typeface="Courier New" panose="02070309020205020404" pitchFamily="49" charset="0"/>
                <a:cs typeface="Courier New" panose="02070309020205020404" pitchFamily="49" charset="0"/>
              </a:rPr>
              <a:t>b</a:t>
            </a:r>
            <a:r>
              <a:rPr lang="en-GB" sz="1900" dirty="0">
                <a:latin typeface="Courier New" panose="02070309020205020404" pitchFamily="49" charset="0"/>
                <a:cs typeface="Courier New" panose="02070309020205020404" pitchFamily="49" charset="0"/>
              </a:rPr>
              <a:t>&gt;&lt;/</a:t>
            </a:r>
            <a:r>
              <a:rPr lang="en-GB" sz="1900" b="1" dirty="0" err="1">
                <a:solidFill>
                  <a:srgbClr val="7030A0"/>
                </a:solidFill>
                <a:latin typeface="Courier New" panose="02070309020205020404" pitchFamily="49" charset="0"/>
                <a:cs typeface="Courier New" panose="02070309020205020404" pitchFamily="49" charset="0"/>
              </a:rPr>
              <a:t>CreationName:Title</a:t>
            </a:r>
            <a:r>
              <a:rPr lang="en-GB" sz="1900" dirty="0">
                <a:latin typeface="Courier New" panose="02070309020205020404" pitchFamily="49" charset="0"/>
                <a:cs typeface="Courier New" panose="02070309020205020404" pitchFamily="49" charset="0"/>
              </a:rPr>
              <a:t>&gt;</a:t>
            </a:r>
          </a:p>
          <a:p>
            <a:pPr marL="0" indent="0">
              <a:spcBef>
                <a:spcPts val="0"/>
              </a:spcBef>
              <a:buNone/>
            </a:pPr>
            <a:r>
              <a:rPr lang="en-GB" sz="1900" dirty="0">
                <a:latin typeface="Courier New" panose="02070309020205020404" pitchFamily="49" charset="0"/>
                <a:cs typeface="Courier New" panose="02070309020205020404" pitchFamily="49" charset="0"/>
              </a:rPr>
              <a:t>&lt;</a:t>
            </a:r>
            <a:r>
              <a:rPr lang="en-GB" sz="1900" b="1" dirty="0" err="1">
                <a:solidFill>
                  <a:srgbClr val="7030A0"/>
                </a:solidFill>
                <a:latin typeface="Courier New" panose="02070309020205020404" pitchFamily="49" charset="0"/>
                <a:cs typeface="Courier New" panose="02070309020205020404" pitchFamily="49" charset="0"/>
              </a:rPr>
              <a:t>Agent:Publisher</a:t>
            </a:r>
            <a:r>
              <a:rPr lang="en-GB" sz="1900" dirty="0">
                <a:latin typeface="Courier New" panose="02070309020205020404" pitchFamily="49" charset="0"/>
                <a:cs typeface="Courier New" panose="02070309020205020404" pitchFamily="49" charset="0"/>
              </a:rPr>
              <a:t>&gt;&lt;</a:t>
            </a:r>
            <a:r>
              <a:rPr lang="en-GB" sz="1900" b="1" dirty="0" err="1">
                <a:solidFill>
                  <a:srgbClr val="7030A0"/>
                </a:solidFill>
                <a:latin typeface="Courier New" panose="02070309020205020404" pitchFamily="49" charset="0"/>
                <a:cs typeface="Courier New" panose="02070309020205020404" pitchFamily="49" charset="0"/>
              </a:rPr>
              <a:t>i</a:t>
            </a:r>
            <a:r>
              <a:rPr lang="en-GB" sz="1900" dirty="0">
                <a:latin typeface="Courier New" panose="02070309020205020404" pitchFamily="49" charset="0"/>
                <a:cs typeface="Courier New" panose="02070309020205020404" pitchFamily="49" charset="0"/>
              </a:rPr>
              <a:t>&gt;International Institute for Applied Systems Analysis &amp; Integrated Assessment </a:t>
            </a:r>
            <a:r>
              <a:rPr lang="en-GB" sz="1900" dirty="0" err="1">
                <a:latin typeface="Courier New" panose="02070309020205020404" pitchFamily="49" charset="0"/>
                <a:cs typeface="Courier New" panose="02070309020205020404" pitchFamily="49" charset="0"/>
              </a:rPr>
              <a:t>Modeling</a:t>
            </a:r>
            <a:r>
              <a:rPr lang="en-GB" sz="1900" dirty="0">
                <a:latin typeface="Courier New" panose="02070309020205020404" pitchFamily="49" charset="0"/>
                <a:cs typeface="Courier New" panose="02070309020205020404" pitchFamily="49" charset="0"/>
              </a:rPr>
              <a:t> Consortium&lt;/</a:t>
            </a:r>
            <a:r>
              <a:rPr lang="en-GB" sz="1900" b="1" dirty="0" err="1">
                <a:solidFill>
                  <a:srgbClr val="7030A0"/>
                </a:solidFill>
                <a:latin typeface="Courier New" panose="02070309020205020404" pitchFamily="49" charset="0"/>
                <a:cs typeface="Courier New" panose="02070309020205020404" pitchFamily="49" charset="0"/>
              </a:rPr>
              <a:t>i</a:t>
            </a:r>
            <a:r>
              <a:rPr lang="en-GB" sz="1900" dirty="0">
                <a:latin typeface="Courier New" panose="02070309020205020404" pitchFamily="49" charset="0"/>
                <a:cs typeface="Courier New" panose="02070309020205020404" pitchFamily="49" charset="0"/>
              </a:rPr>
              <a:t>&gt;&lt;/</a:t>
            </a:r>
            <a:r>
              <a:rPr lang="en-GB" sz="1900" b="1" dirty="0" err="1">
                <a:solidFill>
                  <a:srgbClr val="7030A0"/>
                </a:solidFill>
                <a:latin typeface="Courier New" panose="02070309020205020404" pitchFamily="49" charset="0"/>
                <a:cs typeface="Courier New" panose="02070309020205020404" pitchFamily="49" charset="0"/>
              </a:rPr>
              <a:t>Agent:Publisher</a:t>
            </a:r>
            <a:r>
              <a:rPr lang="en-GB" sz="1900" dirty="0">
                <a:latin typeface="Courier New" panose="02070309020205020404" pitchFamily="49" charset="0"/>
                <a:cs typeface="Courier New" panose="02070309020205020404" pitchFamily="49" charset="0"/>
              </a:rPr>
              <a:t>&gt;. &lt;</a:t>
            </a:r>
            <a:r>
              <a:rPr lang="en-GB" sz="1900" b="1" dirty="0" err="1">
                <a:solidFill>
                  <a:srgbClr val="7030A0"/>
                </a:solidFill>
                <a:latin typeface="Courier New" panose="02070309020205020404" pitchFamily="49" charset="0"/>
                <a:cs typeface="Courier New" panose="02070309020205020404" pitchFamily="49" charset="0"/>
              </a:rPr>
              <a:t>DateOfPublishing</a:t>
            </a:r>
            <a:r>
              <a:rPr lang="en-GB" sz="1900" dirty="0">
                <a:latin typeface="Courier New" panose="02070309020205020404" pitchFamily="49" charset="0"/>
                <a:cs typeface="Courier New" panose="02070309020205020404" pitchFamily="49" charset="0"/>
              </a:rPr>
              <a:t>&gt;(2018)&lt;/</a:t>
            </a:r>
            <a:r>
              <a:rPr lang="en-GB" sz="1900" b="1" dirty="0" err="1">
                <a:solidFill>
                  <a:srgbClr val="7030A0"/>
                </a:solidFill>
                <a:latin typeface="Courier New" panose="02070309020205020404" pitchFamily="49" charset="0"/>
                <a:cs typeface="Courier New" panose="02070309020205020404" pitchFamily="49" charset="0"/>
              </a:rPr>
              <a:t>DateOfPublishing</a:t>
            </a:r>
            <a:r>
              <a:rPr lang="en-GB" sz="1900" dirty="0">
                <a:latin typeface="Courier New" panose="02070309020205020404" pitchFamily="49" charset="0"/>
                <a:cs typeface="Courier New" panose="02070309020205020404" pitchFamily="49" charset="0"/>
              </a:rPr>
              <a:t>&gt;</a:t>
            </a:r>
          </a:p>
          <a:p>
            <a:pPr marL="0" indent="0">
              <a:spcBef>
                <a:spcPts val="0"/>
              </a:spcBef>
              <a:buNone/>
            </a:pPr>
            <a:r>
              <a:rPr lang="en-GB" sz="1900" dirty="0">
                <a:latin typeface="Courier New" panose="02070309020205020404" pitchFamily="49" charset="0"/>
                <a:cs typeface="Courier New" panose="02070309020205020404" pitchFamily="49" charset="0"/>
              </a:rPr>
              <a:t>&lt;</a:t>
            </a:r>
            <a:r>
              <a:rPr lang="en-GB" sz="1900" b="1" dirty="0" err="1">
                <a:solidFill>
                  <a:srgbClr val="7030A0"/>
                </a:solidFill>
                <a:latin typeface="Courier New" panose="02070309020205020404" pitchFamily="49" charset="0"/>
                <a:cs typeface="Courier New" panose="02070309020205020404" pitchFamily="49" charset="0"/>
              </a:rPr>
              <a:t>Name:Identifier:DoiName</a:t>
            </a:r>
            <a:r>
              <a:rPr lang="en-GB" sz="1900" dirty="0">
                <a:latin typeface="Courier New" panose="02070309020205020404" pitchFamily="49" charset="0"/>
                <a:cs typeface="Courier New" panose="02070309020205020404" pitchFamily="49" charset="0"/>
              </a:rPr>
              <a:t>&gt;</a:t>
            </a:r>
            <a:br>
              <a:rPr lang="en-GB" sz="1900" dirty="0">
                <a:latin typeface="Courier New" panose="02070309020205020404" pitchFamily="49" charset="0"/>
                <a:cs typeface="Courier New" panose="02070309020205020404" pitchFamily="49" charset="0"/>
              </a:rPr>
            </a:br>
            <a:r>
              <a:rPr lang="en-GB" sz="1900" dirty="0">
                <a:latin typeface="Courier New" panose="02070309020205020404" pitchFamily="49" charset="0"/>
                <a:cs typeface="Courier New" panose="02070309020205020404" pitchFamily="49" charset="0"/>
              </a:rPr>
              <a:t>&lt;</a:t>
            </a:r>
            <a:r>
              <a:rPr lang="en-GB" sz="1900" b="1" dirty="0">
                <a:solidFill>
                  <a:srgbClr val="7030A0"/>
                </a:solidFill>
                <a:latin typeface="Courier New" panose="02070309020205020404" pitchFamily="49" charset="0"/>
                <a:cs typeface="Courier New" panose="02070309020205020404" pitchFamily="49" charset="0"/>
              </a:rPr>
              <a:t>a</a:t>
            </a:r>
            <a:r>
              <a:rPr lang="en-GB" sz="1900" dirty="0">
                <a:latin typeface="Courier New" panose="02070309020205020404" pitchFamily="49" charset="0"/>
                <a:cs typeface="Courier New" panose="02070309020205020404" pitchFamily="49" charset="0"/>
              </a:rPr>
              <a:t> </a:t>
            </a:r>
            <a:r>
              <a:rPr lang="en-GB" sz="1900" b="1" dirty="0">
                <a:latin typeface="Courier New" panose="02070309020205020404" pitchFamily="49" charset="0"/>
                <a:cs typeface="Courier New" panose="02070309020205020404" pitchFamily="49" charset="0"/>
              </a:rPr>
              <a:t>target</a:t>
            </a:r>
            <a:r>
              <a:rPr lang="en-GB" sz="1900" dirty="0">
                <a:latin typeface="Courier New" panose="02070309020205020404" pitchFamily="49" charset="0"/>
                <a:cs typeface="Courier New" panose="02070309020205020404" pitchFamily="49" charset="0"/>
              </a:rPr>
              <a:t>="</a:t>
            </a:r>
            <a:r>
              <a:rPr lang="en-GB" sz="1900" dirty="0">
                <a:solidFill>
                  <a:srgbClr val="0070C0"/>
                </a:solidFill>
                <a:latin typeface="Courier New" panose="02070309020205020404" pitchFamily="49" charset="0"/>
                <a:cs typeface="Courier New" panose="02070309020205020404" pitchFamily="49" charset="0"/>
              </a:rPr>
              <a:t>_blank</a:t>
            </a:r>
            <a:r>
              <a:rPr lang="en-GB" sz="1900" dirty="0">
                <a:latin typeface="Courier New" panose="02070309020205020404" pitchFamily="49" charset="0"/>
                <a:cs typeface="Courier New" panose="02070309020205020404" pitchFamily="49" charset="0"/>
              </a:rPr>
              <a:t>" </a:t>
            </a:r>
            <a:r>
              <a:rPr lang="en-GB" sz="1900" b="1" dirty="0" err="1">
                <a:latin typeface="Courier New" panose="02070309020205020404" pitchFamily="49" charset="0"/>
                <a:cs typeface="Courier New" panose="02070309020205020404" pitchFamily="49" charset="0"/>
              </a:rPr>
              <a:t>href</a:t>
            </a:r>
            <a:r>
              <a:rPr lang="en-GB" sz="1900" dirty="0">
                <a:latin typeface="Courier New" panose="02070309020205020404" pitchFamily="49" charset="0"/>
                <a:cs typeface="Courier New" panose="02070309020205020404" pitchFamily="49" charset="0"/>
              </a:rPr>
              <a:t>="</a:t>
            </a:r>
            <a:r>
              <a:rPr lang="en-GB" sz="1900" dirty="0">
                <a:solidFill>
                  <a:srgbClr val="0070C0"/>
                </a:solidFill>
                <a:latin typeface="Courier New" panose="02070309020205020404" pitchFamily="49" charset="0"/>
                <a:cs typeface="Courier New" panose="02070309020205020404" pitchFamily="49" charset="0"/>
              </a:rPr>
              <a:t>https://</a:t>
            </a:r>
            <a:r>
              <a:rPr lang="en-GB" sz="1900" dirty="0" err="1">
                <a:solidFill>
                  <a:srgbClr val="0070C0"/>
                </a:solidFill>
                <a:latin typeface="Courier New" panose="02070309020205020404" pitchFamily="49" charset="0"/>
                <a:cs typeface="Courier New" panose="02070309020205020404" pitchFamily="49" charset="0"/>
              </a:rPr>
              <a:t>doi.org</a:t>
            </a:r>
            <a:r>
              <a:rPr lang="en-GB" sz="1900" dirty="0">
                <a:solidFill>
                  <a:srgbClr val="0070C0"/>
                </a:solidFill>
                <a:latin typeface="Courier New" panose="02070309020205020404" pitchFamily="49" charset="0"/>
                <a:cs typeface="Courier New" panose="02070309020205020404" pitchFamily="49" charset="0"/>
              </a:rPr>
              <a:t>/10.22022/SR15/08-2018.15429</a:t>
            </a:r>
            <a:r>
              <a:rPr lang="en-GB" sz="1900" dirty="0">
                <a:latin typeface="Courier New" panose="02070309020205020404" pitchFamily="49" charset="0"/>
                <a:cs typeface="Courier New" panose="02070309020205020404" pitchFamily="49" charset="0"/>
              </a:rPr>
              <a:t>"&gt; 10.22022/SR15/08-2018.15429&lt;/</a:t>
            </a:r>
            <a:r>
              <a:rPr lang="en-GB" sz="1900" b="1" dirty="0">
                <a:solidFill>
                  <a:srgbClr val="7030A0"/>
                </a:solidFill>
                <a:latin typeface="Courier New" panose="02070309020205020404" pitchFamily="49" charset="0"/>
                <a:cs typeface="Courier New" panose="02070309020205020404" pitchFamily="49" charset="0"/>
              </a:rPr>
              <a:t>a</a:t>
            </a:r>
            <a:r>
              <a:rPr lang="en-GB" sz="1900" dirty="0">
                <a:latin typeface="Courier New" panose="02070309020205020404" pitchFamily="49" charset="0"/>
                <a:cs typeface="Courier New" panose="02070309020205020404" pitchFamily="49" charset="0"/>
              </a:rPr>
              <a:t>&gt;&lt;/</a:t>
            </a:r>
            <a:r>
              <a:rPr lang="en-GB" sz="1900" b="1" dirty="0" err="1">
                <a:solidFill>
                  <a:srgbClr val="7030A0"/>
                </a:solidFill>
                <a:latin typeface="Courier New" panose="02070309020205020404" pitchFamily="49" charset="0"/>
                <a:cs typeface="Courier New" panose="02070309020205020404" pitchFamily="49" charset="0"/>
              </a:rPr>
              <a:t>Name:Identifier:DoiName</a:t>
            </a:r>
            <a:r>
              <a:rPr lang="en-GB" sz="1900" dirty="0">
                <a:latin typeface="Courier New" panose="02070309020205020404" pitchFamily="49" charset="0"/>
                <a:cs typeface="Courier New" panose="02070309020205020404" pitchFamily="49" charset="0"/>
              </a:rPr>
              <a:t>&gt;</a:t>
            </a:r>
          </a:p>
          <a:p>
            <a:pPr marL="0" indent="0">
              <a:spcBef>
                <a:spcPts val="0"/>
              </a:spcBef>
              <a:buNone/>
            </a:pPr>
            <a:r>
              <a:rPr lang="en-GB" sz="1900" dirty="0">
                <a:latin typeface="Courier New" panose="02070309020205020404" pitchFamily="49" charset="0"/>
                <a:cs typeface="Courier New" panose="02070309020205020404" pitchFamily="49" charset="0"/>
              </a:rPr>
              <a:t>Item Type: &lt;</a:t>
            </a:r>
            <a:r>
              <a:rPr lang="en-GB" sz="1900" b="1" dirty="0">
                <a:solidFill>
                  <a:srgbClr val="7030A0"/>
                </a:solidFill>
                <a:latin typeface="Courier New" panose="02070309020205020404" pitchFamily="49" charset="0"/>
                <a:cs typeface="Courier New" panose="02070309020205020404" pitchFamily="49" charset="0"/>
              </a:rPr>
              <a:t>Type</a:t>
            </a:r>
            <a:r>
              <a:rPr lang="en-GB" sz="1900" dirty="0">
                <a:latin typeface="Courier New" panose="02070309020205020404" pitchFamily="49" charset="0"/>
                <a:cs typeface="Courier New" panose="02070309020205020404" pitchFamily="49" charset="0"/>
              </a:rPr>
              <a:t>&gt;Dataset&lt;/</a:t>
            </a:r>
            <a:r>
              <a:rPr lang="en-GB" sz="1900" b="1" dirty="0">
                <a:solidFill>
                  <a:srgbClr val="7030A0"/>
                </a:solidFill>
                <a:latin typeface="Courier New" panose="02070309020205020404" pitchFamily="49" charset="0"/>
                <a:cs typeface="Courier New" panose="02070309020205020404" pitchFamily="49" charset="0"/>
              </a:rPr>
              <a:t>Type</a:t>
            </a:r>
            <a:r>
              <a:rPr lang="en-GB" sz="1900" dirty="0">
                <a:latin typeface="Courier New" panose="02070309020205020404" pitchFamily="49" charset="0"/>
                <a:cs typeface="Courier New" panose="02070309020205020404" pitchFamily="49" charset="0"/>
              </a:rPr>
              <a:t>&gt;</a:t>
            </a:r>
            <a:br>
              <a:rPr lang="en-GB" sz="1900" dirty="0">
                <a:latin typeface="Courier New" panose="02070309020205020404" pitchFamily="49" charset="0"/>
                <a:cs typeface="Courier New" panose="02070309020205020404" pitchFamily="49" charset="0"/>
              </a:rPr>
            </a:br>
            <a:r>
              <a:rPr lang="en-GB" sz="1900" dirty="0">
                <a:latin typeface="Courier New" panose="02070309020205020404" pitchFamily="49" charset="0"/>
                <a:cs typeface="Courier New" panose="02070309020205020404" pitchFamily="49" charset="0"/>
              </a:rPr>
              <a:t>Please access this resource from the &lt;</a:t>
            </a:r>
            <a:r>
              <a:rPr lang="en-GB" sz="1900" b="1" dirty="0" err="1">
                <a:solidFill>
                  <a:srgbClr val="7030A0"/>
                </a:solidFill>
                <a:latin typeface="Courier New" panose="02070309020205020404" pitchFamily="49" charset="0"/>
                <a:cs typeface="Courier New" panose="02070309020205020404" pitchFamily="49" charset="0"/>
              </a:rPr>
              <a:t>Digital:Website</a:t>
            </a:r>
            <a:r>
              <a:rPr lang="en-GB" sz="1900" dirty="0">
                <a:latin typeface="Courier New" panose="02070309020205020404" pitchFamily="49" charset="0"/>
                <a:cs typeface="Courier New" panose="02070309020205020404" pitchFamily="49" charset="0"/>
              </a:rPr>
              <a:t>&gt;&lt;</a:t>
            </a:r>
            <a:r>
              <a:rPr lang="en-GB" sz="1900" b="1" dirty="0">
                <a:solidFill>
                  <a:srgbClr val="7030A0"/>
                </a:solidFill>
                <a:latin typeface="Courier New" panose="02070309020205020404" pitchFamily="49" charset="0"/>
                <a:cs typeface="Courier New" panose="02070309020205020404" pitchFamily="49" charset="0"/>
              </a:rPr>
              <a:t>a</a:t>
            </a:r>
            <a:r>
              <a:rPr lang="en-GB" sz="1900" dirty="0">
                <a:latin typeface="Courier New" panose="02070309020205020404" pitchFamily="49" charset="0"/>
                <a:cs typeface="Courier New" panose="02070309020205020404" pitchFamily="49" charset="0"/>
              </a:rPr>
              <a:t> </a:t>
            </a:r>
            <a:r>
              <a:rPr lang="en-GB" sz="1900" b="1" dirty="0">
                <a:latin typeface="Courier New" panose="02070309020205020404" pitchFamily="49" charset="0"/>
                <a:cs typeface="Courier New" panose="02070309020205020404" pitchFamily="49" charset="0"/>
              </a:rPr>
              <a:t>target</a:t>
            </a:r>
            <a:r>
              <a:rPr lang="en-GB" sz="1900" dirty="0">
                <a:latin typeface="Courier New" panose="02070309020205020404" pitchFamily="49" charset="0"/>
                <a:cs typeface="Courier New" panose="02070309020205020404" pitchFamily="49" charset="0"/>
              </a:rPr>
              <a:t>="_blank” </a:t>
            </a:r>
            <a:r>
              <a:rPr lang="en-GB" sz="1900" b="1" dirty="0" err="1">
                <a:latin typeface="Courier New" panose="02070309020205020404" pitchFamily="49" charset="0"/>
                <a:cs typeface="Courier New" panose="02070309020205020404" pitchFamily="49" charset="0"/>
              </a:rPr>
              <a:t>href</a:t>
            </a:r>
            <a:r>
              <a:rPr lang="en-GB" sz="1900" dirty="0">
                <a:latin typeface="Courier New" panose="02070309020205020404" pitchFamily="49" charset="0"/>
                <a:cs typeface="Courier New" panose="02070309020205020404" pitchFamily="49" charset="0"/>
              </a:rPr>
              <a:t>=</a:t>
            </a:r>
            <a:r>
              <a:rPr lang="en-GB" sz="1900" b="1" dirty="0">
                <a:latin typeface="Courier New" panose="02070309020205020404" pitchFamily="49" charset="0"/>
                <a:cs typeface="Courier New" panose="02070309020205020404" pitchFamily="49" charset="0"/>
              </a:rPr>
              <a:t>"</a:t>
            </a:r>
            <a:r>
              <a:rPr lang="en-GB" sz="1900" dirty="0">
                <a:solidFill>
                  <a:srgbClr val="0070C0"/>
                </a:solidFill>
                <a:latin typeface="Courier New" panose="02070309020205020404" pitchFamily="49" charset="0"/>
                <a:cs typeface="Courier New" panose="02070309020205020404" pitchFamily="49" charset="0"/>
              </a:rPr>
              <a:t>https://</a:t>
            </a:r>
            <a:r>
              <a:rPr lang="en-GB" sz="1900" dirty="0" err="1">
                <a:solidFill>
                  <a:srgbClr val="0070C0"/>
                </a:solidFill>
                <a:latin typeface="Courier New" panose="02070309020205020404" pitchFamily="49" charset="0"/>
                <a:cs typeface="Courier New" panose="02070309020205020404" pitchFamily="49" charset="0"/>
              </a:rPr>
              <a:t>data.ene.iiasa.ac.at</a:t>
            </a:r>
            <a:r>
              <a:rPr lang="en-GB" sz="1900" dirty="0">
                <a:solidFill>
                  <a:srgbClr val="0070C0"/>
                </a:solidFill>
                <a:latin typeface="Courier New" panose="02070309020205020404" pitchFamily="49" charset="0"/>
                <a:cs typeface="Courier New" panose="02070309020205020404" pitchFamily="49" charset="0"/>
              </a:rPr>
              <a:t>/ iamc-1.5c-explorer</a:t>
            </a:r>
            <a:r>
              <a:rPr lang="en-GB" sz="1900" dirty="0">
                <a:latin typeface="Courier New" panose="02070309020205020404" pitchFamily="49" charset="0"/>
                <a:cs typeface="Courier New" panose="02070309020205020404" pitchFamily="49" charset="0"/>
              </a:rPr>
              <a:t>"&gt;</a:t>
            </a:r>
          </a:p>
          <a:p>
            <a:pPr marL="0" indent="0">
              <a:spcBef>
                <a:spcPts val="0"/>
              </a:spcBef>
              <a:buNone/>
            </a:pPr>
            <a:r>
              <a:rPr lang="en-GB" sz="1900" dirty="0">
                <a:latin typeface="Courier New" panose="02070309020205020404" pitchFamily="49" charset="0"/>
                <a:cs typeface="Courier New" panose="02070309020205020404" pitchFamily="49" charset="0"/>
              </a:rPr>
              <a:t>&lt;</a:t>
            </a:r>
            <a:r>
              <a:rPr lang="en-GB" sz="1900" b="1" dirty="0">
                <a:solidFill>
                  <a:srgbClr val="7030A0"/>
                </a:solidFill>
                <a:latin typeface="Courier New" panose="02070309020205020404" pitchFamily="49" charset="0"/>
                <a:cs typeface="Courier New" panose="02070309020205020404" pitchFamily="49" charset="0"/>
              </a:rPr>
              <a:t>b</a:t>
            </a:r>
            <a:r>
              <a:rPr lang="en-GB" sz="1900" dirty="0">
                <a:latin typeface="Courier New" panose="02070309020205020404" pitchFamily="49" charset="0"/>
                <a:cs typeface="Courier New" panose="02070309020205020404" pitchFamily="49" charset="0"/>
              </a:rPr>
              <a:t>&gt;Scenario Explorer Website&lt;/</a:t>
            </a:r>
            <a:r>
              <a:rPr lang="en-GB" sz="1900" b="1" dirty="0">
                <a:solidFill>
                  <a:srgbClr val="7030A0"/>
                </a:solidFill>
                <a:latin typeface="Courier New" panose="02070309020205020404" pitchFamily="49" charset="0"/>
                <a:cs typeface="Courier New" panose="02070309020205020404" pitchFamily="49" charset="0"/>
              </a:rPr>
              <a:t>b</a:t>
            </a:r>
            <a:r>
              <a:rPr lang="en-GB" sz="1900" dirty="0">
                <a:latin typeface="Courier New" panose="02070309020205020404" pitchFamily="49" charset="0"/>
                <a:cs typeface="Courier New" panose="02070309020205020404" pitchFamily="49" charset="0"/>
              </a:rPr>
              <a:t>&gt;&lt;/</a:t>
            </a:r>
            <a:r>
              <a:rPr lang="en-GB" sz="1900" b="1" dirty="0">
                <a:solidFill>
                  <a:srgbClr val="7030A0"/>
                </a:solidFill>
                <a:latin typeface="Courier New" panose="02070309020205020404" pitchFamily="49" charset="0"/>
                <a:cs typeface="Courier New" panose="02070309020205020404" pitchFamily="49" charset="0"/>
              </a:rPr>
              <a:t>a</a:t>
            </a:r>
            <a:r>
              <a:rPr lang="en-GB" sz="1900" dirty="0">
                <a:latin typeface="Courier New" panose="02070309020205020404" pitchFamily="49" charset="0"/>
                <a:cs typeface="Courier New" panose="02070309020205020404" pitchFamily="49" charset="0"/>
              </a:rPr>
              <a:t>&gt;&lt;/</a:t>
            </a:r>
            <a:r>
              <a:rPr lang="en-GB" sz="1900" b="1" dirty="0" err="1">
                <a:solidFill>
                  <a:srgbClr val="7030A0"/>
                </a:solidFill>
                <a:latin typeface="Courier New" panose="02070309020205020404" pitchFamily="49" charset="0"/>
                <a:cs typeface="Courier New" panose="02070309020205020404" pitchFamily="49" charset="0"/>
              </a:rPr>
              <a:t>Digital:Website</a:t>
            </a:r>
            <a:r>
              <a:rPr lang="en-GB" sz="1900" dirty="0">
                <a:latin typeface="Courier New" panose="02070309020205020404" pitchFamily="49" charset="0"/>
                <a:cs typeface="Courier New" panose="02070309020205020404" pitchFamily="49" charset="0"/>
              </a:rPr>
              <a:t>&gt;.</a:t>
            </a:r>
          </a:p>
        </p:txBody>
      </p:sp>
    </p:spTree>
    <p:extLst>
      <p:ext uri="{BB962C8B-B14F-4D97-AF65-F5344CB8AC3E}">
        <p14:creationId xmlns:p14="http://schemas.microsoft.com/office/powerpoint/2010/main" val="1374529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43BA8894-2294-5145-A483-B75ACF09A24F}"/>
              </a:ext>
            </a:extLst>
          </p:cNvPr>
          <p:cNvSpPr/>
          <p:nvPr/>
        </p:nvSpPr>
        <p:spPr>
          <a:xfrm>
            <a:off x="8832304" y="3140968"/>
            <a:ext cx="1872208" cy="288000"/>
          </a:xfrm>
          <a:prstGeom prst="rect">
            <a:avLst/>
          </a:prstGeom>
          <a:solidFill>
            <a:schemeClr val="accent2">
              <a:lumMod val="40000"/>
              <a:lumOff val="60000"/>
            </a:schemeClr>
          </a:solidFill>
        </p:spPr>
        <p:txBody>
          <a:bodyPr wrap="square" rtlCol="0" anchor="ctr">
            <a:spAutoFit/>
          </a:bodyPr>
          <a:lstStyle/>
          <a:p>
            <a:pPr algn="ctr"/>
            <a:endParaRPr lang="en-GB" dirty="0">
              <a:latin typeface="Calibri"/>
              <a:cs typeface="Calibri"/>
            </a:endParaRPr>
          </a:p>
        </p:txBody>
      </p:sp>
      <p:sp>
        <p:nvSpPr>
          <p:cNvPr id="24" name="Rechteck 23">
            <a:extLst>
              <a:ext uri="{FF2B5EF4-FFF2-40B4-BE49-F238E27FC236}">
                <a16:creationId xmlns:a16="http://schemas.microsoft.com/office/drawing/2014/main" id="{E59343E4-96CB-D541-B0F8-C8ACD282868A}"/>
              </a:ext>
            </a:extLst>
          </p:cNvPr>
          <p:cNvSpPr/>
          <p:nvPr/>
        </p:nvSpPr>
        <p:spPr>
          <a:xfrm>
            <a:off x="3719736" y="5628880"/>
            <a:ext cx="6948000" cy="320400"/>
          </a:xfrm>
          <a:prstGeom prst="rect">
            <a:avLst/>
          </a:prstGeom>
          <a:solidFill>
            <a:schemeClr val="accent2">
              <a:lumMod val="40000"/>
              <a:lumOff val="60000"/>
            </a:schemeClr>
          </a:solidFill>
        </p:spPr>
        <p:txBody>
          <a:bodyPr wrap="square" rtlCol="0" anchor="ctr">
            <a:spAutoFit/>
          </a:bodyPr>
          <a:lstStyle/>
          <a:p>
            <a:pPr algn="ctr"/>
            <a:endParaRPr lang="en-GB" dirty="0">
              <a:latin typeface="Calibri"/>
              <a:cs typeface="Calibri"/>
            </a:endParaRPr>
          </a:p>
        </p:txBody>
      </p:sp>
      <p:sp>
        <p:nvSpPr>
          <p:cNvPr id="18" name="Rechteck 17">
            <a:extLst>
              <a:ext uri="{FF2B5EF4-FFF2-40B4-BE49-F238E27FC236}">
                <a16:creationId xmlns:a16="http://schemas.microsoft.com/office/drawing/2014/main" id="{B6469A30-D8C5-A249-A9AF-531660A53593}"/>
              </a:ext>
            </a:extLst>
          </p:cNvPr>
          <p:cNvSpPr/>
          <p:nvPr/>
        </p:nvSpPr>
        <p:spPr>
          <a:xfrm>
            <a:off x="8436600" y="2026611"/>
            <a:ext cx="3060000" cy="320400"/>
          </a:xfrm>
          <a:prstGeom prst="rect">
            <a:avLst/>
          </a:prstGeom>
          <a:solidFill>
            <a:schemeClr val="accent2">
              <a:lumMod val="40000"/>
              <a:lumOff val="60000"/>
            </a:schemeClr>
          </a:solidFill>
        </p:spPr>
        <p:txBody>
          <a:bodyPr wrap="square" rtlCol="0" anchor="ctr">
            <a:spAutoFit/>
          </a:bodyPr>
          <a:lstStyle/>
          <a:p>
            <a:pPr algn="ctr"/>
            <a:endParaRPr lang="en-GB" dirty="0">
              <a:latin typeface="Calibri"/>
              <a:cs typeface="Calibri"/>
            </a:endParaRPr>
          </a:p>
        </p:txBody>
      </p:sp>
      <p:sp>
        <p:nvSpPr>
          <p:cNvPr id="3" name="Titel 2">
            <a:extLst>
              <a:ext uri="{FF2B5EF4-FFF2-40B4-BE49-F238E27FC236}">
                <a16:creationId xmlns:a16="http://schemas.microsoft.com/office/drawing/2014/main" id="{80519D20-7DA5-B042-8A25-D6AEA233B163}"/>
              </a:ext>
            </a:extLst>
          </p:cNvPr>
          <p:cNvSpPr>
            <a:spLocks noGrp="1"/>
          </p:cNvSpPr>
          <p:nvPr>
            <p:ph type="title"/>
          </p:nvPr>
        </p:nvSpPr>
        <p:spPr/>
        <p:txBody>
          <a:bodyPr/>
          <a:lstStyle/>
          <a:p>
            <a:r>
              <a:rPr lang="en-GB" dirty="0"/>
              <a:t>The FAIR Guiding Principles (II)</a:t>
            </a:r>
          </a:p>
        </p:txBody>
      </p:sp>
      <p:sp>
        <p:nvSpPr>
          <p:cNvPr id="16" name="Inhaltsplatzhalter 15">
            <a:extLst>
              <a:ext uri="{FF2B5EF4-FFF2-40B4-BE49-F238E27FC236}">
                <a16:creationId xmlns:a16="http://schemas.microsoft.com/office/drawing/2014/main" id="{BE4F7709-845D-9442-8E2B-9524FF346759}"/>
              </a:ext>
            </a:extLst>
          </p:cNvPr>
          <p:cNvSpPr>
            <a:spLocks noGrp="1"/>
          </p:cNvSpPr>
          <p:nvPr>
            <p:ph sz="quarter" idx="24"/>
          </p:nvPr>
        </p:nvSpPr>
        <p:spPr>
          <a:xfrm>
            <a:off x="926647" y="1586086"/>
            <a:ext cx="10657184" cy="4392464"/>
          </a:xfrm>
        </p:spPr>
        <p:txBody>
          <a:bodyPr/>
          <a:lstStyle/>
          <a:p>
            <a:pPr marL="0" indent="0">
              <a:buNone/>
            </a:pPr>
            <a:r>
              <a:rPr lang="en-GB" sz="2000" dirty="0"/>
              <a:t>Data and/or metadata...</a:t>
            </a:r>
          </a:p>
        </p:txBody>
      </p:sp>
      <p:sp>
        <p:nvSpPr>
          <p:cNvPr id="2" name="Textplatzhalter 1">
            <a:extLst>
              <a:ext uri="{FF2B5EF4-FFF2-40B4-BE49-F238E27FC236}">
                <a16:creationId xmlns:a16="http://schemas.microsoft.com/office/drawing/2014/main" id="{D9C411E5-12E1-1E42-A83D-6E4617EADC83}"/>
              </a:ext>
            </a:extLst>
          </p:cNvPr>
          <p:cNvSpPr>
            <a:spLocks noGrp="1"/>
          </p:cNvSpPr>
          <p:nvPr>
            <p:ph type="body" sz="quarter" idx="23"/>
          </p:nvPr>
        </p:nvSpPr>
        <p:spPr>
          <a:xfrm>
            <a:off x="911426" y="6093296"/>
            <a:ext cx="10692000" cy="288008"/>
          </a:xfrm>
        </p:spPr>
        <p:txBody>
          <a:bodyPr/>
          <a:lstStyle/>
          <a:p>
            <a:r>
              <a:rPr lang="en-GB" dirty="0"/>
              <a:t>Adapted from Box 2: The FAIR Guiding Principles, Mark Wilkinson et al. </a:t>
            </a:r>
            <a:r>
              <a:rPr lang="en-GB" i="1" dirty="0"/>
              <a:t>Scientific Data</a:t>
            </a:r>
            <a:r>
              <a:rPr lang="en-GB" dirty="0"/>
              <a:t> 3:160018 (2016) doi: </a:t>
            </a:r>
            <a:r>
              <a:rPr lang="en-GB" dirty="0">
                <a:hlinkClick r:id="rId3"/>
              </a:rPr>
              <a:t>10.1038/sdata.2016.18</a:t>
            </a:r>
            <a:endParaRPr lang="en-GB" dirty="0"/>
          </a:p>
        </p:txBody>
      </p:sp>
      <p:sp>
        <p:nvSpPr>
          <p:cNvPr id="6" name="Textplatzhalter 5">
            <a:extLst>
              <a:ext uri="{FF2B5EF4-FFF2-40B4-BE49-F238E27FC236}">
                <a16:creationId xmlns:a16="http://schemas.microsoft.com/office/drawing/2014/main" id="{D6308668-0423-CC4B-ADD5-65D780A00A80}"/>
              </a:ext>
            </a:extLst>
          </p:cNvPr>
          <p:cNvSpPr>
            <a:spLocks noGrp="1"/>
          </p:cNvSpPr>
          <p:nvPr>
            <p:ph type="body" sz="quarter" idx="12"/>
          </p:nvPr>
        </p:nvSpPr>
        <p:spPr/>
        <p:txBody>
          <a:bodyPr/>
          <a:lstStyle/>
          <a:p>
            <a:r>
              <a:rPr lang="en-GB" dirty="0"/>
              <a:t>Scientific work should be Findable, Accessible, Interoperable and Reusable</a:t>
            </a:r>
          </a:p>
        </p:txBody>
      </p:sp>
      <p:sp>
        <p:nvSpPr>
          <p:cNvPr id="12" name="Rechteck 11">
            <a:extLst>
              <a:ext uri="{FF2B5EF4-FFF2-40B4-BE49-F238E27FC236}">
                <a16:creationId xmlns:a16="http://schemas.microsoft.com/office/drawing/2014/main" id="{2899B93C-A0FF-C34E-B080-FDBD658F034C}"/>
              </a:ext>
            </a:extLst>
          </p:cNvPr>
          <p:cNvSpPr/>
          <p:nvPr/>
        </p:nvSpPr>
        <p:spPr>
          <a:xfrm>
            <a:off x="911424" y="2524834"/>
            <a:ext cx="1061509" cy="400110"/>
          </a:xfrm>
          <a:prstGeom prst="rect">
            <a:avLst/>
          </a:prstGeom>
        </p:spPr>
        <p:txBody>
          <a:bodyPr wrap="none">
            <a:spAutoFit/>
          </a:bodyPr>
          <a:lstStyle/>
          <a:p>
            <a:r>
              <a:rPr lang="en-GB" sz="2000" dirty="0">
                <a:latin typeface="+mn-lt"/>
                <a:cs typeface="Calibri"/>
              </a:rPr>
              <a:t>Findable</a:t>
            </a:r>
          </a:p>
        </p:txBody>
      </p:sp>
      <p:sp>
        <p:nvSpPr>
          <p:cNvPr id="13" name="Rechteck 12">
            <a:extLst>
              <a:ext uri="{FF2B5EF4-FFF2-40B4-BE49-F238E27FC236}">
                <a16:creationId xmlns:a16="http://schemas.microsoft.com/office/drawing/2014/main" id="{26B36919-FC3E-9D48-8031-06C6BD588FAF}"/>
              </a:ext>
            </a:extLst>
          </p:cNvPr>
          <p:cNvSpPr/>
          <p:nvPr/>
        </p:nvSpPr>
        <p:spPr>
          <a:xfrm>
            <a:off x="911424" y="3604954"/>
            <a:ext cx="1244251" cy="400110"/>
          </a:xfrm>
          <a:prstGeom prst="rect">
            <a:avLst/>
          </a:prstGeom>
        </p:spPr>
        <p:txBody>
          <a:bodyPr wrap="none">
            <a:spAutoFit/>
          </a:bodyPr>
          <a:lstStyle/>
          <a:p>
            <a:r>
              <a:rPr lang="en-GB" sz="2000" dirty="0">
                <a:latin typeface="+mn-lt"/>
                <a:cs typeface="Calibri"/>
              </a:rPr>
              <a:t>Accessible</a:t>
            </a:r>
          </a:p>
        </p:txBody>
      </p:sp>
      <p:sp>
        <p:nvSpPr>
          <p:cNvPr id="14" name="Rechteck 13">
            <a:extLst>
              <a:ext uri="{FF2B5EF4-FFF2-40B4-BE49-F238E27FC236}">
                <a16:creationId xmlns:a16="http://schemas.microsoft.com/office/drawing/2014/main" id="{8BD57E79-1289-4B4F-8800-3722F5C162EB}"/>
              </a:ext>
            </a:extLst>
          </p:cNvPr>
          <p:cNvSpPr/>
          <p:nvPr/>
        </p:nvSpPr>
        <p:spPr>
          <a:xfrm>
            <a:off x="911424" y="4541058"/>
            <a:ext cx="1575496" cy="400110"/>
          </a:xfrm>
          <a:prstGeom prst="rect">
            <a:avLst/>
          </a:prstGeom>
        </p:spPr>
        <p:txBody>
          <a:bodyPr wrap="none">
            <a:spAutoFit/>
          </a:bodyPr>
          <a:lstStyle/>
          <a:p>
            <a:r>
              <a:rPr lang="en-GB" sz="2000" dirty="0">
                <a:latin typeface="+mn-lt"/>
                <a:cs typeface="Calibri"/>
              </a:rPr>
              <a:t>Interoperable</a:t>
            </a:r>
          </a:p>
        </p:txBody>
      </p:sp>
      <p:sp>
        <p:nvSpPr>
          <p:cNvPr id="15" name="Rechteck 14">
            <a:extLst>
              <a:ext uri="{FF2B5EF4-FFF2-40B4-BE49-F238E27FC236}">
                <a16:creationId xmlns:a16="http://schemas.microsoft.com/office/drawing/2014/main" id="{F873E4BE-BF18-6D49-AC83-B322EB5A3B44}"/>
              </a:ext>
            </a:extLst>
          </p:cNvPr>
          <p:cNvSpPr/>
          <p:nvPr/>
        </p:nvSpPr>
        <p:spPr>
          <a:xfrm>
            <a:off x="911424" y="5405154"/>
            <a:ext cx="1111010" cy="400110"/>
          </a:xfrm>
          <a:prstGeom prst="rect">
            <a:avLst/>
          </a:prstGeom>
        </p:spPr>
        <p:txBody>
          <a:bodyPr wrap="none">
            <a:spAutoFit/>
          </a:bodyPr>
          <a:lstStyle/>
          <a:p>
            <a:r>
              <a:rPr lang="en-GB" sz="2000" dirty="0">
                <a:latin typeface="+mn-lt"/>
                <a:cs typeface="Calibri"/>
              </a:rPr>
              <a:t>Reusable</a:t>
            </a:r>
          </a:p>
        </p:txBody>
      </p:sp>
      <p:sp>
        <p:nvSpPr>
          <p:cNvPr id="17" name="Inhaltsplatzhalter 6">
            <a:extLst>
              <a:ext uri="{FF2B5EF4-FFF2-40B4-BE49-F238E27FC236}">
                <a16:creationId xmlns:a16="http://schemas.microsoft.com/office/drawing/2014/main" id="{2A3BDF60-166A-F745-8B56-815135C183F8}"/>
              </a:ext>
            </a:extLst>
          </p:cNvPr>
          <p:cNvSpPr txBox="1">
            <a:spLocks/>
          </p:cNvSpPr>
          <p:nvPr/>
        </p:nvSpPr>
        <p:spPr bwMode="auto">
          <a:xfrm>
            <a:off x="2639616" y="2031286"/>
            <a:ext cx="8928993" cy="39900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71463" indent="-271463" algn="l" rtl="0" eaLnBrk="1" fontAlgn="base" hangingPunct="1">
              <a:spcBef>
                <a:spcPct val="20000"/>
              </a:spcBef>
              <a:spcAft>
                <a:spcPct val="0"/>
              </a:spcAft>
              <a:buSzPct val="80000"/>
              <a:buChar char="•"/>
              <a:defRPr lang="de-DE" sz="2200" dirty="0" smtClean="0">
                <a:solidFill>
                  <a:schemeClr val="tx1"/>
                </a:solidFill>
                <a:latin typeface="+mn-lt"/>
                <a:ea typeface="+mn-ea"/>
                <a:cs typeface="Calibri"/>
              </a:defRPr>
            </a:lvl1pPr>
            <a:lvl2pPr marL="534988" indent="-344488" algn="l" rtl="0" eaLnBrk="1" fontAlgn="base" hangingPunct="1">
              <a:spcBef>
                <a:spcPct val="20000"/>
              </a:spcBef>
              <a:spcAft>
                <a:spcPct val="0"/>
              </a:spcAft>
              <a:buSzPct val="100000"/>
              <a:buFontTx/>
              <a:buBlip>
                <a:blip r:embed="rId4"/>
              </a:buBlip>
              <a:defRPr lang="de-DE" sz="2200" dirty="0" smtClean="0">
                <a:solidFill>
                  <a:schemeClr val="tx1"/>
                </a:solidFill>
                <a:latin typeface="+mn-lt"/>
                <a:cs typeface="Calibri"/>
              </a:defRPr>
            </a:lvl2pPr>
            <a:lvl3pPr marL="446088" indent="-179388" algn="l" defTabSz="895350" rtl="0" eaLnBrk="1" fontAlgn="base" hangingPunct="1">
              <a:spcBef>
                <a:spcPct val="20000"/>
              </a:spcBef>
              <a:spcAft>
                <a:spcPct val="0"/>
              </a:spcAft>
              <a:buSzPct val="80000"/>
              <a:buFont typeface="Arial"/>
              <a:buChar char="•"/>
              <a:defRPr lang="de-DE" sz="2000" dirty="0" smtClean="0">
                <a:solidFill>
                  <a:schemeClr val="tx1"/>
                </a:solidFill>
                <a:latin typeface="+mn-lt"/>
                <a:cs typeface="Calibri"/>
              </a:defRPr>
            </a:lvl3pPr>
            <a:lvl4pPr marL="714375" indent="-357188" algn="l" defTabSz="714375" rtl="0" eaLnBrk="1" fontAlgn="base" hangingPunct="1">
              <a:spcBef>
                <a:spcPct val="20000"/>
              </a:spcBef>
              <a:spcAft>
                <a:spcPct val="0"/>
              </a:spcAft>
              <a:buSzPct val="100000"/>
              <a:buFontTx/>
              <a:buBlip>
                <a:blip r:embed="rId4"/>
              </a:buBlip>
              <a:defRPr lang="de-DE" sz="2000" dirty="0" smtClean="0">
                <a:solidFill>
                  <a:schemeClr val="tx1"/>
                </a:solidFill>
                <a:latin typeface="+mn-lt"/>
                <a:cs typeface="Calibri"/>
              </a:defRPr>
            </a:lvl4pPr>
            <a:lvl5pPr marL="1082675" indent="-228600" algn="l" rtl="0" eaLnBrk="1" fontAlgn="base" hangingPunct="1">
              <a:spcBef>
                <a:spcPct val="20000"/>
              </a:spcBef>
              <a:spcAft>
                <a:spcPct val="0"/>
              </a:spcAft>
              <a:buChar char="»"/>
              <a:defRPr lang="de-DE" sz="1000" dirty="0">
                <a:solidFill>
                  <a:schemeClr val="tx1"/>
                </a:solidFill>
                <a:latin typeface="+mn-lt"/>
                <a:cs typeface="Calibri"/>
              </a:defRPr>
            </a:lvl5pPr>
            <a:lvl6pPr marL="2514600" indent="-228600" algn="l" rtl="0" eaLnBrk="1" fontAlgn="base" hangingPunct="1">
              <a:spcBef>
                <a:spcPct val="20000"/>
              </a:spcBef>
              <a:spcAft>
                <a:spcPct val="0"/>
              </a:spcAft>
              <a:buChar char="»"/>
              <a:defRPr sz="3200">
                <a:solidFill>
                  <a:srgbClr val="003399"/>
                </a:solidFill>
                <a:latin typeface="+mn-lt"/>
              </a:defRPr>
            </a:lvl6pPr>
            <a:lvl7pPr marL="2971800" indent="-228600" algn="l" rtl="0" eaLnBrk="1" fontAlgn="base" hangingPunct="1">
              <a:spcBef>
                <a:spcPct val="20000"/>
              </a:spcBef>
              <a:spcAft>
                <a:spcPct val="0"/>
              </a:spcAft>
              <a:buChar char="»"/>
              <a:defRPr sz="3200">
                <a:solidFill>
                  <a:srgbClr val="003399"/>
                </a:solidFill>
                <a:latin typeface="+mn-lt"/>
              </a:defRPr>
            </a:lvl7pPr>
            <a:lvl8pPr marL="3429000" indent="-228600" algn="l" rtl="0" eaLnBrk="1" fontAlgn="base" hangingPunct="1">
              <a:spcBef>
                <a:spcPct val="20000"/>
              </a:spcBef>
              <a:spcAft>
                <a:spcPct val="0"/>
              </a:spcAft>
              <a:buChar char="»"/>
              <a:defRPr sz="3200">
                <a:solidFill>
                  <a:srgbClr val="003399"/>
                </a:solidFill>
                <a:latin typeface="+mn-lt"/>
              </a:defRPr>
            </a:lvl8pPr>
            <a:lvl9pPr marL="3886200" indent="-228600" algn="l" rtl="0" eaLnBrk="1" fontAlgn="base" hangingPunct="1">
              <a:spcBef>
                <a:spcPct val="20000"/>
              </a:spcBef>
              <a:spcAft>
                <a:spcPct val="0"/>
              </a:spcAft>
              <a:buChar char="»"/>
              <a:defRPr sz="3200">
                <a:solidFill>
                  <a:srgbClr val="003399"/>
                </a:solidFill>
                <a:latin typeface="+mn-lt"/>
              </a:defRPr>
            </a:lvl9pPr>
          </a:lstStyle>
          <a:p>
            <a:pPr lvl="2"/>
            <a:r>
              <a:rPr lang="en-GB" kern="0" dirty="0"/>
              <a:t>F1. ... are assigned a unique and persistent identifier (Digital Object Identifier, DOI)</a:t>
            </a:r>
          </a:p>
          <a:p>
            <a:pPr lvl="2"/>
            <a:r>
              <a:rPr lang="en-GB" kern="0" dirty="0"/>
              <a:t>F2. ... are described with rich metadata (defined by R1 below)</a:t>
            </a:r>
          </a:p>
          <a:p>
            <a:pPr lvl="2"/>
            <a:r>
              <a:rPr lang="en-GB" kern="0" dirty="0"/>
              <a:t>F3. ... clearly and explicitly include the identifier of the data it describes</a:t>
            </a:r>
          </a:p>
          <a:p>
            <a:pPr lvl="2"/>
            <a:r>
              <a:rPr lang="en-GB" kern="0" dirty="0"/>
              <a:t>F4. ... are registered or indexed in a searchable resource (including Google)</a:t>
            </a:r>
          </a:p>
          <a:p>
            <a:pPr lvl="2"/>
            <a:r>
              <a:rPr lang="en-GB" kern="0" dirty="0"/>
              <a:t>A1. ... are retrievable by their identifier using a standardized protocol</a:t>
            </a:r>
          </a:p>
          <a:p>
            <a:pPr lvl="2"/>
            <a:r>
              <a:rPr lang="en-GB" kern="0" dirty="0"/>
              <a:t>A2. ... are accessible, even when the data are no longer available</a:t>
            </a:r>
          </a:p>
          <a:p>
            <a:pPr lvl="2"/>
            <a:r>
              <a:rPr lang="en-GB" kern="0" dirty="0"/>
              <a:t>I1. ... use a formal, shared, applicable language for knowledge representation</a:t>
            </a:r>
          </a:p>
          <a:p>
            <a:pPr lvl="2"/>
            <a:r>
              <a:rPr lang="en-GB" kern="0" dirty="0"/>
              <a:t>I2. ... use vocabularies that follow FAIR principles</a:t>
            </a:r>
          </a:p>
          <a:p>
            <a:pPr lvl="2"/>
            <a:r>
              <a:rPr lang="en-GB" kern="0" dirty="0"/>
              <a:t>I3. ... include qualified references to other (meta)data</a:t>
            </a:r>
          </a:p>
          <a:p>
            <a:pPr lvl="2">
              <a:tabLst>
                <a:tab pos="1100138" algn="l"/>
              </a:tabLst>
            </a:pPr>
            <a:r>
              <a:rPr lang="en-GB" kern="0" dirty="0"/>
              <a:t>R1.  ... are richly described with a plurality of accurate and relevant attributes:</a:t>
            </a:r>
            <a:br>
              <a:rPr lang="en-GB" kern="0" dirty="0"/>
            </a:br>
            <a:r>
              <a:rPr lang="en-GB" kern="0" dirty="0"/>
              <a:t>	clear data license, detailed provenance, meet community standards</a:t>
            </a:r>
          </a:p>
        </p:txBody>
      </p:sp>
      <p:cxnSp>
        <p:nvCxnSpPr>
          <p:cNvPr id="19" name="Gerade Verbindung 18">
            <a:extLst>
              <a:ext uri="{FF2B5EF4-FFF2-40B4-BE49-F238E27FC236}">
                <a16:creationId xmlns:a16="http://schemas.microsoft.com/office/drawing/2014/main" id="{31003626-F5D3-C741-A3FD-311140155227}"/>
              </a:ext>
            </a:extLst>
          </p:cNvPr>
          <p:cNvCxnSpPr/>
          <p:nvPr/>
        </p:nvCxnSpPr>
        <p:spPr>
          <a:xfrm flipH="1">
            <a:off x="911424" y="3429000"/>
            <a:ext cx="10657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Gerade Verbindung 19">
            <a:extLst>
              <a:ext uri="{FF2B5EF4-FFF2-40B4-BE49-F238E27FC236}">
                <a16:creationId xmlns:a16="http://schemas.microsoft.com/office/drawing/2014/main" id="{647332EF-50A2-204F-A27A-98BB6D1EE357}"/>
              </a:ext>
            </a:extLst>
          </p:cNvPr>
          <p:cNvCxnSpPr/>
          <p:nvPr/>
        </p:nvCxnSpPr>
        <p:spPr>
          <a:xfrm flipH="1">
            <a:off x="911424" y="4221088"/>
            <a:ext cx="10657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1EAF4DDD-188A-444D-83F8-C8B4806AF61C}"/>
              </a:ext>
            </a:extLst>
          </p:cNvPr>
          <p:cNvCxnSpPr/>
          <p:nvPr/>
        </p:nvCxnSpPr>
        <p:spPr>
          <a:xfrm flipH="1">
            <a:off x="911424" y="5301208"/>
            <a:ext cx="106571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Gerade Verbindung 21">
            <a:extLst>
              <a:ext uri="{FF2B5EF4-FFF2-40B4-BE49-F238E27FC236}">
                <a16:creationId xmlns:a16="http://schemas.microsoft.com/office/drawing/2014/main" id="{77630427-4336-004A-9D9D-2A63DBAE07A7}"/>
              </a:ext>
            </a:extLst>
          </p:cNvPr>
          <p:cNvCxnSpPr/>
          <p:nvPr/>
        </p:nvCxnSpPr>
        <p:spPr>
          <a:xfrm flipH="1">
            <a:off x="911424" y="1988840"/>
            <a:ext cx="10657183"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Foliennummernplatzhalter 8">
            <a:extLst>
              <a:ext uri="{FF2B5EF4-FFF2-40B4-BE49-F238E27FC236}">
                <a16:creationId xmlns:a16="http://schemas.microsoft.com/office/drawing/2014/main" id="{8455FE4C-DE8F-AF48-B3E8-2032A099C01C}"/>
              </a:ext>
            </a:extLst>
          </p:cNvPr>
          <p:cNvSpPr>
            <a:spLocks noGrp="1"/>
          </p:cNvSpPr>
          <p:nvPr>
            <p:ph type="sldNum" sz="quarter" idx="27"/>
          </p:nvPr>
        </p:nvSpPr>
        <p:spPr/>
        <p:txBody>
          <a:bodyPr/>
          <a:lstStyle/>
          <a:p>
            <a:fld id="{7F5633C8-4A1E-AE41-9551-4706842F4652}" type="slidenum">
              <a:rPr lang="uk-UA" smtClean="0"/>
              <a:pPr/>
              <a:t>17</a:t>
            </a:fld>
            <a:endParaRPr lang="uk-UA" dirty="0"/>
          </a:p>
        </p:txBody>
      </p:sp>
      <p:sp>
        <p:nvSpPr>
          <p:cNvPr id="4" name="Datumsplatzhalter 3">
            <a:extLst>
              <a:ext uri="{FF2B5EF4-FFF2-40B4-BE49-F238E27FC236}">
                <a16:creationId xmlns:a16="http://schemas.microsoft.com/office/drawing/2014/main" id="{BAE06169-4559-6744-BF43-251409A95FAC}"/>
              </a:ext>
            </a:extLst>
          </p:cNvPr>
          <p:cNvSpPr>
            <a:spLocks noGrp="1"/>
          </p:cNvSpPr>
          <p:nvPr>
            <p:ph type="dt" sz="half" idx="25"/>
          </p:nvPr>
        </p:nvSpPr>
        <p:spPr/>
        <p:txBody>
          <a:bodyPr/>
          <a:lstStyle/>
          <a:p>
            <a:r>
              <a:rPr lang="de-AT"/>
              <a:t>Daniel Huppmann</a:t>
            </a:r>
            <a:endParaRPr lang="hr-HR" dirty="0"/>
          </a:p>
        </p:txBody>
      </p:sp>
      <p:sp>
        <p:nvSpPr>
          <p:cNvPr id="5" name="Fußzeilenplatzhalter 4">
            <a:extLst>
              <a:ext uri="{FF2B5EF4-FFF2-40B4-BE49-F238E27FC236}">
                <a16:creationId xmlns:a16="http://schemas.microsoft.com/office/drawing/2014/main" id="{6F159316-EC76-954B-8542-1D52BF0ED515}"/>
              </a:ext>
            </a:extLst>
          </p:cNvPr>
          <p:cNvSpPr>
            <a:spLocks noGrp="1"/>
          </p:cNvSpPr>
          <p:nvPr>
            <p:ph type="ftr" sz="quarter" idx="26"/>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286319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4"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4FC47993-6B06-2C41-9421-21F13D0C1546}"/>
              </a:ext>
            </a:extLst>
          </p:cNvPr>
          <p:cNvSpPr>
            <a:spLocks noGrp="1"/>
          </p:cNvSpPr>
          <p:nvPr>
            <p:ph type="title"/>
          </p:nvPr>
        </p:nvSpPr>
        <p:spPr/>
        <p:txBody>
          <a:bodyPr/>
          <a:lstStyle/>
          <a:p>
            <a:r>
              <a:rPr lang="en-GB" dirty="0"/>
              <a:t>A one-page guide to open &amp; FAIR practices</a:t>
            </a:r>
          </a:p>
        </p:txBody>
      </p:sp>
      <p:pic>
        <p:nvPicPr>
          <p:cNvPr id="15" name="Inhaltsplatzhalter 14">
            <a:extLst>
              <a:ext uri="{FF2B5EF4-FFF2-40B4-BE49-F238E27FC236}">
                <a16:creationId xmlns:a16="http://schemas.microsoft.com/office/drawing/2014/main" id="{54A90F9A-1453-5442-9363-A504D82E3C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332" y="1052513"/>
            <a:ext cx="9474199" cy="5329237"/>
          </a:xfrm>
          <a:ln>
            <a:solidFill>
              <a:schemeClr val="tx1">
                <a:lumMod val="50000"/>
                <a:lumOff val="50000"/>
              </a:schemeClr>
            </a:solidFill>
          </a:ln>
          <a:effectLst>
            <a:outerShdw blurRad="50800" dist="38100" dir="2700000" algn="tl" rotWithShape="0">
              <a:prstClr val="black">
                <a:alpha val="40000"/>
              </a:prstClr>
            </a:outerShdw>
          </a:effectLst>
        </p:spPr>
      </p:pic>
      <p:sp>
        <p:nvSpPr>
          <p:cNvPr id="6" name="Datumsplatzhalter 5">
            <a:extLst>
              <a:ext uri="{FF2B5EF4-FFF2-40B4-BE49-F238E27FC236}">
                <a16:creationId xmlns:a16="http://schemas.microsoft.com/office/drawing/2014/main" id="{5185931B-2EB6-044C-B58B-44E90FDC316B}"/>
              </a:ext>
            </a:extLst>
          </p:cNvPr>
          <p:cNvSpPr>
            <a:spLocks noGrp="1"/>
          </p:cNvSpPr>
          <p:nvPr>
            <p:ph type="dt" sz="half" idx="10"/>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AC096EC7-1F11-9E4F-A2B4-DB1EBA5D0B34}"/>
              </a:ext>
            </a:extLst>
          </p:cNvPr>
          <p:cNvSpPr>
            <a:spLocks noGrp="1"/>
          </p:cNvSpPr>
          <p:nvPr>
            <p:ph type="ftr" sz="quarter" idx="11"/>
          </p:nvPr>
        </p:nvSpPr>
        <p:spPr/>
        <p:txBody>
          <a:bodyPr/>
          <a:lstStyle/>
          <a:p>
            <a:pPr>
              <a:defRPr/>
            </a:pPr>
            <a:r>
              <a:rPr lang="en-US"/>
              <a:t>Open-Source Energy System Modeling, Lecture 1</a:t>
            </a:r>
            <a:endParaRPr lang="en-US" dirty="0"/>
          </a:p>
        </p:txBody>
      </p:sp>
      <p:sp>
        <p:nvSpPr>
          <p:cNvPr id="8" name="Foliennummernplatzhalter 7">
            <a:extLst>
              <a:ext uri="{FF2B5EF4-FFF2-40B4-BE49-F238E27FC236}">
                <a16:creationId xmlns:a16="http://schemas.microsoft.com/office/drawing/2014/main" id="{6D2FAC92-BC22-3548-BA5D-04744046AEF0}"/>
              </a:ext>
            </a:extLst>
          </p:cNvPr>
          <p:cNvSpPr>
            <a:spLocks noGrp="1"/>
          </p:cNvSpPr>
          <p:nvPr>
            <p:ph type="sldNum" sz="quarter" idx="12"/>
          </p:nvPr>
        </p:nvSpPr>
        <p:spPr/>
        <p:txBody>
          <a:bodyPr/>
          <a:lstStyle/>
          <a:p>
            <a:fld id="{7F5633C8-4A1E-AE41-9551-4706842F4652}" type="slidenum">
              <a:rPr lang="uk-UA" smtClean="0"/>
              <a:pPr/>
              <a:t>18</a:t>
            </a:fld>
            <a:endParaRPr lang="uk-UA" dirty="0"/>
          </a:p>
        </p:txBody>
      </p:sp>
    </p:spTree>
    <p:extLst>
      <p:ext uri="{BB962C8B-B14F-4D97-AF65-F5344CB8AC3E}">
        <p14:creationId xmlns:p14="http://schemas.microsoft.com/office/powerpoint/2010/main" val="1139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5DC8A-7AA3-814F-A1AC-777420788714}"/>
              </a:ext>
            </a:extLst>
          </p:cNvPr>
          <p:cNvSpPr>
            <a:spLocks noGrp="1"/>
          </p:cNvSpPr>
          <p:nvPr>
            <p:ph type="title"/>
          </p:nvPr>
        </p:nvSpPr>
        <p:spPr/>
        <p:txBody>
          <a:bodyPr/>
          <a:lstStyle/>
          <a:p>
            <a:r>
              <a:rPr lang="en-GB" dirty="0"/>
              <a:t>Common misconceptions about open &amp; collaborative scientific software</a:t>
            </a:r>
          </a:p>
        </p:txBody>
      </p:sp>
      <p:sp>
        <p:nvSpPr>
          <p:cNvPr id="3" name="Inhaltsplatzhalter 2">
            <a:extLst>
              <a:ext uri="{FF2B5EF4-FFF2-40B4-BE49-F238E27FC236}">
                <a16:creationId xmlns:a16="http://schemas.microsoft.com/office/drawing/2014/main" id="{56C82CF7-6001-214D-8800-9B45CC90B7D0}"/>
              </a:ext>
            </a:extLst>
          </p:cNvPr>
          <p:cNvSpPr>
            <a:spLocks noGrp="1"/>
          </p:cNvSpPr>
          <p:nvPr>
            <p:ph idx="1"/>
          </p:nvPr>
        </p:nvSpPr>
        <p:spPr/>
        <p:txBody>
          <a:bodyPr/>
          <a:lstStyle/>
          <a:p>
            <a:r>
              <a:rPr lang="en-GB" dirty="0"/>
              <a:t>“I put all my source code/data on my website, so it is open!”</a:t>
            </a:r>
          </a:p>
          <a:p>
            <a:pPr lvl="1"/>
            <a:r>
              <a:rPr lang="en-GB" dirty="0"/>
              <a:t>This is only true if you added an approved open-source license</a:t>
            </a:r>
          </a:p>
          <a:p>
            <a:pPr lvl="1"/>
            <a:r>
              <a:rPr lang="en-GB" dirty="0"/>
              <a:t>Otherwise, don’t use the term </a:t>
            </a:r>
            <a:r>
              <a:rPr lang="en-GB" i="1" dirty="0"/>
              <a:t>open</a:t>
            </a:r>
            <a:r>
              <a:rPr lang="en-GB" dirty="0"/>
              <a:t>, because it can be (mis)understood as </a:t>
            </a:r>
            <a:r>
              <a:rPr lang="en-GB" i="1" dirty="0"/>
              <a:t>open-source</a:t>
            </a:r>
          </a:p>
          <a:p>
            <a:r>
              <a:rPr lang="en-GB" dirty="0"/>
              <a:t>“My code/data is open because I’ll just send a copy to anyone who asks”</a:t>
            </a:r>
          </a:p>
          <a:p>
            <a:pPr lvl="1"/>
            <a:r>
              <a:rPr lang="en-GB" dirty="0"/>
              <a:t>This is not </a:t>
            </a:r>
            <a:r>
              <a:rPr lang="en-GB" i="1" dirty="0"/>
              <a:t>open</a:t>
            </a:r>
            <a:r>
              <a:rPr lang="en-GB" dirty="0"/>
              <a:t> or </a:t>
            </a:r>
            <a:r>
              <a:rPr lang="en-GB" i="1" dirty="0"/>
              <a:t>free</a:t>
            </a:r>
            <a:r>
              <a:rPr lang="en-GB" dirty="0"/>
              <a:t> according to the common understanding in the community</a:t>
            </a:r>
          </a:p>
          <a:p>
            <a:r>
              <a:rPr lang="en-GB" dirty="0"/>
              <a:t>“If I make release my code/data under an open-source license, some people may misuse it!”</a:t>
            </a:r>
          </a:p>
          <a:p>
            <a:pPr lvl="1"/>
            <a:r>
              <a:rPr lang="en-GB" dirty="0"/>
              <a:t>If you don’t make it openly available, nobody is going to use it at all</a:t>
            </a:r>
          </a:p>
          <a:p>
            <a:r>
              <a:rPr lang="en-GB" dirty="0"/>
              <a:t>“My code/data can’t have a DOI because there are proprietary data included...”</a:t>
            </a:r>
          </a:p>
          <a:p>
            <a:pPr lvl="1"/>
            <a:r>
              <a:rPr lang="en-GB" dirty="0"/>
              <a:t>The DOI is only attached to the metadata of the object, so there is no problem</a:t>
            </a:r>
          </a:p>
          <a:p>
            <a:r>
              <a:rPr lang="en-GB" dirty="0"/>
              <a:t>“I can’t release my code/data now because I have to clean it first and write documentation”</a:t>
            </a:r>
          </a:p>
          <a:p>
            <a:pPr lvl="1"/>
            <a:r>
              <a:rPr lang="en-GB" dirty="0"/>
              <a:t>If that is your approach to scientific programming, you’re doing it wrong...</a:t>
            </a:r>
          </a:p>
        </p:txBody>
      </p:sp>
      <p:sp>
        <p:nvSpPr>
          <p:cNvPr id="5" name="Textplatzhalter 4">
            <a:extLst>
              <a:ext uri="{FF2B5EF4-FFF2-40B4-BE49-F238E27FC236}">
                <a16:creationId xmlns:a16="http://schemas.microsoft.com/office/drawing/2014/main" id="{89C2782F-77B7-8744-B00D-E0E6AF7CE795}"/>
              </a:ext>
            </a:extLst>
          </p:cNvPr>
          <p:cNvSpPr>
            <a:spLocks noGrp="1"/>
          </p:cNvSpPr>
          <p:nvPr>
            <p:ph type="body" sz="quarter" idx="12"/>
          </p:nvPr>
        </p:nvSpPr>
        <p:spPr/>
        <p:txBody>
          <a:bodyPr/>
          <a:lstStyle/>
          <a:p>
            <a:r>
              <a:rPr lang="en-GB" dirty="0"/>
              <a:t>There are many arguments against open-source – almost none are valid</a:t>
            </a:r>
          </a:p>
        </p:txBody>
      </p:sp>
      <p:sp>
        <p:nvSpPr>
          <p:cNvPr id="12" name="Foliennummernplatzhalter 11">
            <a:extLst>
              <a:ext uri="{FF2B5EF4-FFF2-40B4-BE49-F238E27FC236}">
                <a16:creationId xmlns:a16="http://schemas.microsoft.com/office/drawing/2014/main" id="{3FAC4604-96BD-194F-8F0B-977EE46BD5A3}"/>
              </a:ext>
            </a:extLst>
          </p:cNvPr>
          <p:cNvSpPr>
            <a:spLocks noGrp="1"/>
          </p:cNvSpPr>
          <p:nvPr>
            <p:ph type="sldNum" sz="quarter" idx="15"/>
          </p:nvPr>
        </p:nvSpPr>
        <p:spPr/>
        <p:txBody>
          <a:bodyPr/>
          <a:lstStyle/>
          <a:p>
            <a:fld id="{7F5633C8-4A1E-AE41-9551-4706842F4652}" type="slidenum">
              <a:rPr lang="uk-UA" smtClean="0"/>
              <a:pPr/>
              <a:t>19</a:t>
            </a:fld>
            <a:endParaRPr lang="uk-UA" dirty="0"/>
          </a:p>
        </p:txBody>
      </p:sp>
      <p:sp>
        <p:nvSpPr>
          <p:cNvPr id="4" name="Datumsplatzhalter 3">
            <a:extLst>
              <a:ext uri="{FF2B5EF4-FFF2-40B4-BE49-F238E27FC236}">
                <a16:creationId xmlns:a16="http://schemas.microsoft.com/office/drawing/2014/main" id="{EB45053C-1339-8D41-9F04-E05F4DE37C70}"/>
              </a:ext>
            </a:extLst>
          </p:cNvPr>
          <p:cNvSpPr>
            <a:spLocks noGrp="1"/>
          </p:cNvSpPr>
          <p:nvPr>
            <p:ph type="dt" sz="half" idx="13"/>
          </p:nvPr>
        </p:nvSpPr>
        <p:spPr/>
        <p:txBody>
          <a:bodyPr/>
          <a:lstStyle/>
          <a:p>
            <a:r>
              <a:rPr lang="de-AT"/>
              <a:t>Daniel Huppmann</a:t>
            </a:r>
            <a:endParaRPr lang="hr-HR" dirty="0"/>
          </a:p>
        </p:txBody>
      </p:sp>
      <p:sp>
        <p:nvSpPr>
          <p:cNvPr id="6" name="Fußzeilenplatzhalter 5">
            <a:extLst>
              <a:ext uri="{FF2B5EF4-FFF2-40B4-BE49-F238E27FC236}">
                <a16:creationId xmlns:a16="http://schemas.microsoft.com/office/drawing/2014/main" id="{BBE9A7BE-51AB-A84D-A9AF-BB4C78BECA2D}"/>
              </a:ext>
            </a:extLst>
          </p:cNvPr>
          <p:cNvSpPr>
            <a:spLocks noGrp="1"/>
          </p:cNvSpPr>
          <p:nvPr>
            <p:ph type="ftr" sz="quarter" idx="14"/>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194981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01790D25-14E6-C94E-A29F-C45D4813E854}"/>
              </a:ext>
            </a:extLst>
          </p:cNvPr>
          <p:cNvSpPr/>
          <p:nvPr/>
        </p:nvSpPr>
        <p:spPr>
          <a:xfrm>
            <a:off x="4799856" y="3709534"/>
            <a:ext cx="4248000" cy="320400"/>
          </a:xfrm>
          <a:prstGeom prst="rect">
            <a:avLst/>
          </a:prstGeom>
          <a:solidFill>
            <a:schemeClr val="accent2">
              <a:lumMod val="40000"/>
              <a:lumOff val="60000"/>
            </a:schemeClr>
          </a:solidFill>
        </p:spPr>
        <p:txBody>
          <a:bodyPr wrap="square" rtlCol="0" anchor="ctr">
            <a:spAutoFit/>
          </a:bodyPr>
          <a:lstStyle/>
          <a:p>
            <a:pPr algn="ctr"/>
            <a:endParaRPr lang="en-GB" dirty="0">
              <a:latin typeface="Calibri"/>
              <a:cs typeface="Calibri"/>
            </a:endParaRPr>
          </a:p>
        </p:txBody>
      </p:sp>
      <p:sp>
        <p:nvSpPr>
          <p:cNvPr id="18" name="Rechteck 17">
            <a:extLst>
              <a:ext uri="{FF2B5EF4-FFF2-40B4-BE49-F238E27FC236}">
                <a16:creationId xmlns:a16="http://schemas.microsoft.com/office/drawing/2014/main" id="{6159577E-9A6C-544C-B760-078BEBDF1919}"/>
              </a:ext>
            </a:extLst>
          </p:cNvPr>
          <p:cNvSpPr/>
          <p:nvPr/>
        </p:nvSpPr>
        <p:spPr>
          <a:xfrm>
            <a:off x="6096000" y="3473602"/>
            <a:ext cx="1980000" cy="320400"/>
          </a:xfrm>
          <a:prstGeom prst="rect">
            <a:avLst/>
          </a:prstGeom>
          <a:solidFill>
            <a:schemeClr val="accent2">
              <a:lumMod val="40000"/>
              <a:lumOff val="60000"/>
            </a:schemeClr>
          </a:solidFill>
        </p:spPr>
        <p:txBody>
          <a:bodyPr wrap="square" rtlCol="0" anchor="ctr">
            <a:spAutoFit/>
          </a:bodyPr>
          <a:lstStyle/>
          <a:p>
            <a:pPr algn="ctr"/>
            <a:endParaRPr lang="en-GB" dirty="0">
              <a:latin typeface="Calibri"/>
              <a:cs typeface="Calibri"/>
            </a:endParaRPr>
          </a:p>
        </p:txBody>
      </p:sp>
      <p:sp>
        <p:nvSpPr>
          <p:cNvPr id="11" name="Titel 10">
            <a:extLst>
              <a:ext uri="{FF2B5EF4-FFF2-40B4-BE49-F238E27FC236}">
                <a16:creationId xmlns:a16="http://schemas.microsoft.com/office/drawing/2014/main" id="{CB01D0D7-3C7D-4546-95C5-C83AE2B77F3D}"/>
              </a:ext>
            </a:extLst>
          </p:cNvPr>
          <p:cNvSpPr>
            <a:spLocks noGrp="1"/>
          </p:cNvSpPr>
          <p:nvPr>
            <p:ph type="title"/>
          </p:nvPr>
        </p:nvSpPr>
        <p:spPr/>
        <p:txBody>
          <a:bodyPr/>
          <a:lstStyle/>
          <a:p>
            <a:r>
              <a:rPr lang="en-GB" dirty="0"/>
              <a:t>Background: Climate change mitigation and energy system transformation</a:t>
            </a:r>
          </a:p>
        </p:txBody>
      </p:sp>
      <p:sp>
        <p:nvSpPr>
          <p:cNvPr id="13" name="Textplatzhalter 12">
            <a:extLst>
              <a:ext uri="{FF2B5EF4-FFF2-40B4-BE49-F238E27FC236}">
                <a16:creationId xmlns:a16="http://schemas.microsoft.com/office/drawing/2014/main" id="{2D93FAD6-E12E-F540-9BFE-0701B3999EE4}"/>
              </a:ext>
            </a:extLst>
          </p:cNvPr>
          <p:cNvSpPr>
            <a:spLocks noGrp="1"/>
          </p:cNvSpPr>
          <p:nvPr>
            <p:ph type="body" sz="quarter" idx="12"/>
          </p:nvPr>
        </p:nvSpPr>
        <p:spPr/>
        <p:txBody>
          <a:bodyPr/>
          <a:lstStyle/>
          <a:p>
            <a:r>
              <a:rPr lang="en-GB" sz="2550" dirty="0"/>
              <a:t>Following the approval of the IPCC Special Report on Global Warming of 1.5°C, media &amp; newspapers widely quoted required system transformations</a:t>
            </a:r>
          </a:p>
        </p:txBody>
      </p:sp>
      <p:sp>
        <p:nvSpPr>
          <p:cNvPr id="5" name="Rechteck 4">
            <a:extLst>
              <a:ext uri="{FF2B5EF4-FFF2-40B4-BE49-F238E27FC236}">
                <a16:creationId xmlns:a16="http://schemas.microsoft.com/office/drawing/2014/main" id="{C9B586BA-C49D-F94F-85BB-5D3699D5DA11}"/>
              </a:ext>
            </a:extLst>
          </p:cNvPr>
          <p:cNvSpPr/>
          <p:nvPr/>
        </p:nvSpPr>
        <p:spPr>
          <a:xfrm>
            <a:off x="4799856" y="5805264"/>
            <a:ext cx="3538669" cy="584775"/>
          </a:xfrm>
          <a:prstGeom prst="rect">
            <a:avLst/>
          </a:prstGeom>
        </p:spPr>
        <p:txBody>
          <a:bodyPr wrap="square">
            <a:spAutoFit/>
          </a:bodyPr>
          <a:lstStyle/>
          <a:p>
            <a:r>
              <a:rPr lang="en-GB" sz="1600" dirty="0">
                <a:latin typeface="Calibri" panose="020F0502020204030204" pitchFamily="34" charset="0"/>
                <a:cs typeface="Calibri" panose="020F0502020204030204" pitchFamily="34" charset="0"/>
                <a:hlinkClick r:id="rId2"/>
              </a:rPr>
              <a:t>www.nytimes.com/2018/10/07/climate/</a:t>
            </a:r>
            <a:br>
              <a:rPr lang="en-GB" sz="1600" dirty="0">
                <a:latin typeface="Calibri" panose="020F0502020204030204" pitchFamily="34" charset="0"/>
                <a:cs typeface="Calibri" panose="020F0502020204030204" pitchFamily="34" charset="0"/>
                <a:hlinkClick r:id="rId2"/>
              </a:rPr>
            </a:br>
            <a:r>
              <a:rPr lang="en-GB" sz="1600" dirty="0">
                <a:latin typeface="Calibri" panose="020F0502020204030204" pitchFamily="34" charset="0"/>
                <a:cs typeface="Calibri" panose="020F0502020204030204" pitchFamily="34" charset="0"/>
                <a:hlinkClick r:id="rId2"/>
              </a:rPr>
              <a:t>ipcc-climate-report-2040.html</a:t>
            </a:r>
            <a:endParaRPr lang="en-GB" sz="1600" dirty="0">
              <a:latin typeface="Calibri" panose="020F0502020204030204" pitchFamily="34" charset="0"/>
              <a:cs typeface="Calibri" panose="020F0502020204030204" pitchFamily="34" charset="0"/>
            </a:endParaRPr>
          </a:p>
        </p:txBody>
      </p:sp>
      <p:pic>
        <p:nvPicPr>
          <p:cNvPr id="6" name="Grafik 5">
            <a:extLst>
              <a:ext uri="{FF2B5EF4-FFF2-40B4-BE49-F238E27FC236}">
                <a16:creationId xmlns:a16="http://schemas.microsoft.com/office/drawing/2014/main" id="{4C46DCCC-F4F3-B441-B8B6-C0D926D69F60}"/>
              </a:ext>
            </a:extLst>
          </p:cNvPr>
          <p:cNvPicPr>
            <a:picLocks noChangeAspect="1"/>
          </p:cNvPicPr>
          <p:nvPr/>
        </p:nvPicPr>
        <p:blipFill>
          <a:blip r:embed="rId3"/>
          <a:stretch>
            <a:fillRect/>
          </a:stretch>
        </p:blipFill>
        <p:spPr>
          <a:xfrm>
            <a:off x="5893408" y="1905492"/>
            <a:ext cx="2118410" cy="403899"/>
          </a:xfrm>
          <a:prstGeom prst="rect">
            <a:avLst/>
          </a:prstGeom>
        </p:spPr>
      </p:pic>
      <p:pic>
        <p:nvPicPr>
          <p:cNvPr id="8" name="Grafik 7">
            <a:extLst>
              <a:ext uri="{FF2B5EF4-FFF2-40B4-BE49-F238E27FC236}">
                <a16:creationId xmlns:a16="http://schemas.microsoft.com/office/drawing/2014/main" id="{80BF8E2F-A6F9-2D44-9129-348AAADEA580}"/>
              </a:ext>
            </a:extLst>
          </p:cNvPr>
          <p:cNvPicPr>
            <a:picLocks noChangeAspect="1"/>
          </p:cNvPicPr>
          <p:nvPr/>
        </p:nvPicPr>
        <p:blipFill>
          <a:blip r:embed="rId4"/>
          <a:stretch>
            <a:fillRect/>
          </a:stretch>
        </p:blipFill>
        <p:spPr>
          <a:xfrm>
            <a:off x="4799856" y="2297957"/>
            <a:ext cx="4289699" cy="823817"/>
          </a:xfrm>
          <a:prstGeom prst="rect">
            <a:avLst/>
          </a:prstGeom>
        </p:spPr>
      </p:pic>
      <p:sp>
        <p:nvSpPr>
          <p:cNvPr id="9" name="Rechteck 8">
            <a:extLst>
              <a:ext uri="{FF2B5EF4-FFF2-40B4-BE49-F238E27FC236}">
                <a16:creationId xmlns:a16="http://schemas.microsoft.com/office/drawing/2014/main" id="{CF5592A2-AB39-B749-BBBA-7227705EA4E4}"/>
              </a:ext>
            </a:extLst>
          </p:cNvPr>
          <p:cNvSpPr/>
          <p:nvPr/>
        </p:nvSpPr>
        <p:spPr>
          <a:xfrm>
            <a:off x="4799857" y="3199988"/>
            <a:ext cx="4289698" cy="2616101"/>
          </a:xfrm>
          <a:prstGeom prst="rect">
            <a:avLst/>
          </a:prstGeom>
          <a:noFill/>
        </p:spPr>
        <p:txBody>
          <a:bodyPr wrap="square">
            <a:spAutoFit/>
          </a:bodyPr>
          <a:lstStyle/>
          <a:p>
            <a:pPr algn="just"/>
            <a:r>
              <a:rPr lang="en-GB" sz="1640" dirty="0">
                <a:solidFill>
                  <a:srgbClr val="333333"/>
                </a:solidFill>
                <a:latin typeface="Times" pitchFamily="2" charset="0"/>
                <a:cs typeface="Times New Roman" panose="02020603050405020304" pitchFamily="18" charset="0"/>
              </a:rPr>
              <a:t>[…] To prevent 2.7 degrees of warming, the report said, greenhouse pollution must be reduced by 45 percent from 2010 levels by 2030, and 100 percent by 2050. It also found that, by 2050, use of coal as an electricity source would have to drop from nearly 40 percent today to between 1 and 7 percent. Renewable energy such as wind and solar, which make up about 20 percent of the electricity mix today, would have to increase to as much as 67 percent. […]</a:t>
            </a:r>
            <a:endParaRPr lang="en-GB" sz="1640" dirty="0">
              <a:latin typeface="Times" pitchFamily="2" charset="0"/>
              <a:cs typeface="Times New Roman" panose="02020603050405020304" pitchFamily="18" charset="0"/>
            </a:endParaRPr>
          </a:p>
        </p:txBody>
      </p:sp>
      <p:sp>
        <p:nvSpPr>
          <p:cNvPr id="10" name="Rechteck 9">
            <a:extLst>
              <a:ext uri="{FF2B5EF4-FFF2-40B4-BE49-F238E27FC236}">
                <a16:creationId xmlns:a16="http://schemas.microsoft.com/office/drawing/2014/main" id="{8ACA2E27-3404-8A45-B766-C26FCAEF0E58}"/>
              </a:ext>
            </a:extLst>
          </p:cNvPr>
          <p:cNvSpPr/>
          <p:nvPr/>
        </p:nvSpPr>
        <p:spPr>
          <a:xfrm>
            <a:off x="699195" y="4823242"/>
            <a:ext cx="3992236" cy="615553"/>
          </a:xfrm>
          <a:prstGeom prst="rect">
            <a:avLst/>
          </a:prstGeom>
          <a:solidFill>
            <a:schemeClr val="bg1"/>
          </a:solidFill>
        </p:spPr>
        <p:txBody>
          <a:bodyPr wrap="square" lIns="0" rIns="0">
            <a:spAutoFit/>
          </a:bodyPr>
          <a:lstStyle/>
          <a:p>
            <a:pPr algn="r"/>
            <a:r>
              <a:rPr lang="de-AT" sz="1200" dirty="0">
                <a:solidFill>
                  <a:srgbClr val="333333"/>
                </a:solidFill>
                <a:latin typeface="Times" pitchFamily="2" charset="0"/>
                <a:cs typeface="Times New Roman" panose="02020603050405020304" pitchFamily="18" charset="0"/>
              </a:rPr>
              <a:t>Harry Taylor, 6, </a:t>
            </a:r>
            <a:r>
              <a:rPr lang="de-AT" sz="1200" dirty="0" err="1">
                <a:solidFill>
                  <a:srgbClr val="333333"/>
                </a:solidFill>
                <a:latin typeface="Times" pitchFamily="2" charset="0"/>
                <a:cs typeface="Times New Roman" panose="02020603050405020304" pitchFamily="18" charset="0"/>
              </a:rPr>
              <a:t>played</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with</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the</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bones</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of</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dead</a:t>
            </a:r>
            <a:r>
              <a:rPr lang="de-AT" sz="1200" dirty="0">
                <a:solidFill>
                  <a:srgbClr val="333333"/>
                </a:solidFill>
                <a:latin typeface="Times" pitchFamily="2" charset="0"/>
                <a:cs typeface="Times New Roman" panose="02020603050405020304" pitchFamily="18" charset="0"/>
              </a:rPr>
              <a:t> livestock</a:t>
            </a:r>
            <a:br>
              <a:rPr lang="de-AT" sz="1200" dirty="0">
                <a:solidFill>
                  <a:srgbClr val="333333"/>
                </a:solidFill>
                <a:latin typeface="Times" pitchFamily="2" charset="0"/>
                <a:cs typeface="Times New Roman" panose="02020603050405020304" pitchFamily="18" charset="0"/>
              </a:rPr>
            </a:br>
            <a:r>
              <a:rPr lang="de-AT" sz="1200" dirty="0">
                <a:solidFill>
                  <a:srgbClr val="333333"/>
                </a:solidFill>
                <a:latin typeface="Times" pitchFamily="2" charset="0"/>
                <a:cs typeface="Times New Roman" panose="02020603050405020304" pitchFamily="18" charset="0"/>
              </a:rPr>
              <a:t>in </a:t>
            </a:r>
            <a:r>
              <a:rPr lang="de-AT" sz="1200" dirty="0" err="1">
                <a:solidFill>
                  <a:srgbClr val="333333"/>
                </a:solidFill>
                <a:latin typeface="Times" pitchFamily="2" charset="0"/>
                <a:cs typeface="Times New Roman" panose="02020603050405020304" pitchFamily="18" charset="0"/>
              </a:rPr>
              <a:t>Australia</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which</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has</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faced</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severe</a:t>
            </a:r>
            <a:r>
              <a:rPr lang="de-AT" sz="1200" dirty="0">
                <a:solidFill>
                  <a:srgbClr val="333333"/>
                </a:solidFill>
                <a:latin typeface="Times" pitchFamily="2" charset="0"/>
                <a:cs typeface="Times New Roman" panose="02020603050405020304" pitchFamily="18" charset="0"/>
              </a:rPr>
              <a:t> </a:t>
            </a:r>
            <a:r>
              <a:rPr lang="de-AT" sz="1200" dirty="0" err="1">
                <a:solidFill>
                  <a:srgbClr val="333333"/>
                </a:solidFill>
                <a:latin typeface="Times" pitchFamily="2" charset="0"/>
                <a:cs typeface="Times New Roman" panose="02020603050405020304" pitchFamily="18" charset="0"/>
              </a:rPr>
              <a:t>drought</a:t>
            </a:r>
            <a:r>
              <a:rPr lang="de-AT" sz="1200" dirty="0">
                <a:solidFill>
                  <a:srgbClr val="333333"/>
                </a:solidFill>
                <a:latin typeface="Times" pitchFamily="2" charset="0"/>
                <a:cs typeface="Times New Roman" panose="02020603050405020304" pitchFamily="18" charset="0"/>
              </a:rPr>
              <a:t>.</a:t>
            </a:r>
            <a:br>
              <a:rPr lang="de-AT" sz="1200" dirty="0">
                <a:solidFill>
                  <a:srgbClr val="333333"/>
                </a:solidFill>
                <a:latin typeface="Times" pitchFamily="2" charset="0"/>
                <a:cs typeface="Times New Roman" panose="02020603050405020304" pitchFamily="18" charset="0"/>
              </a:rPr>
            </a:br>
            <a:r>
              <a:rPr lang="de-AT" sz="1000" dirty="0">
                <a:solidFill>
                  <a:schemeClr val="bg2">
                    <a:lumMod val="50000"/>
                  </a:schemeClr>
                </a:solidFill>
                <a:latin typeface="Times" pitchFamily="2" charset="0"/>
                <a:cs typeface="Times New Roman" panose="02020603050405020304" pitchFamily="18" charset="0"/>
              </a:rPr>
              <a:t>Brook Mitchell/Getty Images</a:t>
            </a:r>
            <a:endParaRPr lang="en-GB" sz="1000" dirty="0">
              <a:solidFill>
                <a:schemeClr val="bg2">
                  <a:lumMod val="50000"/>
                </a:schemeClr>
              </a:solidFill>
              <a:latin typeface="Times" pitchFamily="2" charset="0"/>
              <a:cs typeface="Times New Roman" panose="02020603050405020304" pitchFamily="18" charset="0"/>
            </a:endParaRPr>
          </a:p>
        </p:txBody>
      </p:sp>
      <p:cxnSp>
        <p:nvCxnSpPr>
          <p:cNvPr id="14" name="Gerade Verbindung 13">
            <a:extLst>
              <a:ext uri="{FF2B5EF4-FFF2-40B4-BE49-F238E27FC236}">
                <a16:creationId xmlns:a16="http://schemas.microsoft.com/office/drawing/2014/main" id="{B0F94FFC-6056-134C-B08F-DB8C1B66666C}"/>
              </a:ext>
            </a:extLst>
          </p:cNvPr>
          <p:cNvCxnSpPr>
            <a:cxnSpLocks/>
          </p:cNvCxnSpPr>
          <p:nvPr/>
        </p:nvCxnSpPr>
        <p:spPr>
          <a:xfrm>
            <a:off x="4799856" y="2298339"/>
            <a:ext cx="4176000" cy="0"/>
          </a:xfrm>
          <a:prstGeom prst="line">
            <a:avLst/>
          </a:prstGeom>
        </p:spPr>
        <p:style>
          <a:lnRef idx="1">
            <a:schemeClr val="dk1"/>
          </a:lnRef>
          <a:fillRef idx="0">
            <a:schemeClr val="dk1"/>
          </a:fillRef>
          <a:effectRef idx="0">
            <a:schemeClr val="dk1"/>
          </a:effectRef>
          <a:fontRef idx="minor">
            <a:schemeClr val="tx1"/>
          </a:fontRef>
        </p:style>
      </p:cxnSp>
      <p:sp>
        <p:nvSpPr>
          <p:cNvPr id="15" name="Rechteck 14">
            <a:extLst>
              <a:ext uri="{FF2B5EF4-FFF2-40B4-BE49-F238E27FC236}">
                <a16:creationId xmlns:a16="http://schemas.microsoft.com/office/drawing/2014/main" id="{ABFC5717-D84C-DD46-999B-B80212EA4132}"/>
              </a:ext>
            </a:extLst>
          </p:cNvPr>
          <p:cNvSpPr/>
          <p:nvPr/>
        </p:nvSpPr>
        <p:spPr>
          <a:xfrm>
            <a:off x="9120336" y="2228838"/>
            <a:ext cx="2774347" cy="1056146"/>
          </a:xfrm>
          <a:prstGeom prst="rect">
            <a:avLst/>
          </a:prstGeom>
        </p:spPr>
        <p:txBody>
          <a:bodyPr vert="horz" lIns="91440" tIns="45720" rIns="91440" bIns="45720" rtlCol="0" anchor="b"/>
          <a:lstStyle/>
          <a:p>
            <a:pPr algn="r"/>
            <a:r>
              <a:rPr lang="en-GB" sz="1600" dirty="0">
                <a:solidFill>
                  <a:schemeClr val="bg2">
                    <a:lumMod val="50000"/>
                  </a:schemeClr>
                </a:solidFill>
                <a:latin typeface="Calibri Light" panose="020F0302020204030204" pitchFamily="34" charset="0"/>
                <a:cs typeface="Calibri Light" panose="020F0302020204030204" pitchFamily="34" charset="0"/>
              </a:rPr>
              <a:t>The IPCC </a:t>
            </a:r>
            <a:r>
              <a:rPr lang="en-GB" sz="1600" i="1" dirty="0">
                <a:solidFill>
                  <a:schemeClr val="bg2">
                    <a:lumMod val="50000"/>
                  </a:schemeClr>
                </a:solidFill>
                <a:latin typeface="Calibri Light" panose="020F0302020204030204" pitchFamily="34" charset="0"/>
                <a:cs typeface="Calibri Light" panose="020F0302020204030204" pitchFamily="34" charset="0"/>
              </a:rPr>
              <a:t>Special Report on Global Warming of 1.5°C </a:t>
            </a:r>
            <a:r>
              <a:rPr lang="en-GB" sz="1600" dirty="0">
                <a:solidFill>
                  <a:schemeClr val="bg2">
                    <a:lumMod val="50000"/>
                  </a:schemeClr>
                </a:solidFill>
                <a:latin typeface="Calibri Light" panose="020F0302020204030204" pitchFamily="34" charset="0"/>
                <a:cs typeface="Calibri Light" panose="020F0302020204030204" pitchFamily="34" charset="0"/>
              </a:rPr>
              <a:t>(SR15)</a:t>
            </a:r>
            <a:br>
              <a:rPr lang="en-GB" sz="1600" dirty="0">
                <a:solidFill>
                  <a:schemeClr val="bg2">
                    <a:lumMod val="50000"/>
                  </a:schemeClr>
                </a:solidFill>
                <a:latin typeface="Calibri Light" panose="020F0302020204030204" pitchFamily="34" charset="0"/>
                <a:cs typeface="Calibri Light" panose="020F0302020204030204" pitchFamily="34" charset="0"/>
              </a:rPr>
            </a:br>
            <a:r>
              <a:rPr lang="en-GB" sz="1600" dirty="0">
                <a:solidFill>
                  <a:schemeClr val="bg2">
                    <a:lumMod val="50000"/>
                  </a:schemeClr>
                </a:solidFill>
                <a:latin typeface="Calibri Light" panose="020F0302020204030204" pitchFamily="34" charset="0"/>
                <a:cs typeface="Calibri Light" panose="020F0302020204030204" pitchFamily="34" charset="0"/>
              </a:rPr>
              <a:t>was published in the fall 2018.</a:t>
            </a:r>
          </a:p>
          <a:p>
            <a:pPr algn="r"/>
            <a:r>
              <a:rPr lang="en-GB" sz="1600" dirty="0">
                <a:solidFill>
                  <a:schemeClr val="bg2">
                    <a:lumMod val="50000"/>
                  </a:schemeClr>
                </a:solidFill>
                <a:latin typeface="Calibri Light" panose="020F0302020204030204" pitchFamily="34" charset="0"/>
                <a:ea typeface="+mj-ea"/>
                <a:cs typeface="Calibri Light" panose="020F0302020204030204" pitchFamily="34" charset="0"/>
                <a:hlinkClick r:id="rId5"/>
              </a:rPr>
              <a:t>www.ipcc.ch/sr15</a:t>
            </a:r>
            <a:endParaRPr lang="en-GB" sz="1600" i="1" dirty="0">
              <a:solidFill>
                <a:schemeClr val="bg2">
                  <a:lumMod val="50000"/>
                </a:schemeClr>
              </a:solidFill>
              <a:latin typeface="Calibri Light" panose="020F0302020204030204" pitchFamily="34" charset="0"/>
              <a:ea typeface="+mj-ea"/>
              <a:cs typeface="Calibri Light" panose="020F0302020204030204" pitchFamily="34" charset="0"/>
            </a:endParaRPr>
          </a:p>
        </p:txBody>
      </p:sp>
      <p:sp>
        <p:nvSpPr>
          <p:cNvPr id="26" name="Foliennummernplatzhalter 25">
            <a:extLst>
              <a:ext uri="{FF2B5EF4-FFF2-40B4-BE49-F238E27FC236}">
                <a16:creationId xmlns:a16="http://schemas.microsoft.com/office/drawing/2014/main" id="{2D134900-37AD-5B45-AB9C-EE83CC87AE5C}"/>
              </a:ext>
            </a:extLst>
          </p:cNvPr>
          <p:cNvSpPr>
            <a:spLocks noGrp="1"/>
          </p:cNvSpPr>
          <p:nvPr>
            <p:ph type="sldNum" sz="quarter" idx="15"/>
          </p:nvPr>
        </p:nvSpPr>
        <p:spPr/>
        <p:txBody>
          <a:bodyPr/>
          <a:lstStyle/>
          <a:p>
            <a:fld id="{7F5633C8-4A1E-AE41-9551-4706842F4652}" type="slidenum">
              <a:rPr lang="uk-UA" smtClean="0"/>
              <a:pPr/>
              <a:t>2</a:t>
            </a:fld>
            <a:endParaRPr lang="uk-UA" dirty="0"/>
          </a:p>
        </p:txBody>
      </p:sp>
      <p:sp>
        <p:nvSpPr>
          <p:cNvPr id="16" name="Textfeld 15">
            <a:extLst>
              <a:ext uri="{FF2B5EF4-FFF2-40B4-BE49-F238E27FC236}">
                <a16:creationId xmlns:a16="http://schemas.microsoft.com/office/drawing/2014/main" id="{DA9DB81C-3F65-B34D-88AA-DA694CAD8384}"/>
              </a:ext>
            </a:extLst>
          </p:cNvPr>
          <p:cNvSpPr txBox="1"/>
          <p:nvPr/>
        </p:nvSpPr>
        <p:spPr>
          <a:xfrm>
            <a:off x="821979" y="5794107"/>
            <a:ext cx="2803203" cy="707886"/>
          </a:xfrm>
          <a:prstGeom prst="rect">
            <a:avLst/>
          </a:prstGeom>
          <a:noFill/>
        </p:spPr>
        <p:txBody>
          <a:bodyPr wrap="none" rtlCol="0">
            <a:spAutoFit/>
          </a:bodyPr>
          <a:lstStyle/>
          <a:p>
            <a:pPr algn="ctr"/>
            <a:r>
              <a:rPr lang="en-GB" sz="2000" dirty="0">
                <a:latin typeface="+mj-lt"/>
              </a:rPr>
              <a:t>Where do these numbers</a:t>
            </a:r>
          </a:p>
          <a:p>
            <a:pPr algn="ctr"/>
            <a:r>
              <a:rPr lang="en-GB" sz="2000" dirty="0">
                <a:latin typeface="+mj-lt"/>
              </a:rPr>
              <a:t>come from?</a:t>
            </a:r>
          </a:p>
        </p:txBody>
      </p:sp>
      <p:cxnSp>
        <p:nvCxnSpPr>
          <p:cNvPr id="17" name="Gerade Verbindung mit Pfeil 16">
            <a:extLst>
              <a:ext uri="{FF2B5EF4-FFF2-40B4-BE49-F238E27FC236}">
                <a16:creationId xmlns:a16="http://schemas.microsoft.com/office/drawing/2014/main" id="{7683FDA5-FA19-EA46-A932-795A6C7ADE62}"/>
              </a:ext>
            </a:extLst>
          </p:cNvPr>
          <p:cNvCxnSpPr>
            <a:cxnSpLocks/>
          </p:cNvCxnSpPr>
          <p:nvPr/>
        </p:nvCxnSpPr>
        <p:spPr>
          <a:xfrm flipV="1">
            <a:off x="3733608" y="5540528"/>
            <a:ext cx="957823" cy="408752"/>
          </a:xfrm>
          <a:prstGeom prst="straightConnector1">
            <a:avLst/>
          </a:prstGeom>
          <a:ln w="50800" cap="rnd">
            <a:tailEnd type="stealth" w="lg" len="lg"/>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0AA32A6B-55B4-C04D-970F-0A52C125CC51}"/>
              </a:ext>
            </a:extLst>
          </p:cNvPr>
          <p:cNvSpPr>
            <a:spLocks noGrp="1"/>
          </p:cNvSpPr>
          <p:nvPr>
            <p:ph type="dt" sz="half" idx="13"/>
          </p:nvPr>
        </p:nvSpPr>
        <p:spPr/>
        <p:txBody>
          <a:bodyPr/>
          <a:lstStyle/>
          <a:p>
            <a:r>
              <a:rPr lang="de-AT"/>
              <a:t>Daniel Huppmann</a:t>
            </a:r>
            <a:endParaRPr lang="hr-HR" dirty="0"/>
          </a:p>
        </p:txBody>
      </p:sp>
      <p:sp>
        <p:nvSpPr>
          <p:cNvPr id="3" name="Fußzeilenplatzhalter 2">
            <a:extLst>
              <a:ext uri="{FF2B5EF4-FFF2-40B4-BE49-F238E27FC236}">
                <a16:creationId xmlns:a16="http://schemas.microsoft.com/office/drawing/2014/main" id="{5E3A0FA5-C827-194C-9103-394641C998E0}"/>
              </a:ext>
            </a:extLst>
          </p:cNvPr>
          <p:cNvSpPr>
            <a:spLocks noGrp="1"/>
          </p:cNvSpPr>
          <p:nvPr>
            <p:ph type="ftr" sz="quarter" idx="14"/>
          </p:nvPr>
        </p:nvSpPr>
        <p:spPr/>
        <p:txBody>
          <a:bodyPr/>
          <a:lstStyle/>
          <a:p>
            <a:pPr>
              <a:defRPr/>
            </a:pPr>
            <a:r>
              <a:rPr lang="en-US"/>
              <a:t>Open-Source Energy System Modeling, Lecture 1</a:t>
            </a:r>
            <a:endParaRPr lang="en-US" dirty="0"/>
          </a:p>
        </p:txBody>
      </p:sp>
      <p:pic>
        <p:nvPicPr>
          <p:cNvPr id="22" name="Picture 1">
            <a:extLst>
              <a:ext uri="{FF2B5EF4-FFF2-40B4-BE49-F238E27FC236}">
                <a16:creationId xmlns:a16="http://schemas.microsoft.com/office/drawing/2014/main" id="{C9DCDAC6-C17A-6947-B611-8869E4D4DA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8985" y="3325833"/>
            <a:ext cx="2607181" cy="3127503"/>
          </a:xfrm>
          <a:prstGeom prst="rect">
            <a:avLst/>
          </a:prstGeom>
        </p:spPr>
      </p:pic>
      <p:pic>
        <p:nvPicPr>
          <p:cNvPr id="24" name="Grafik 23">
            <a:extLst>
              <a:ext uri="{FF2B5EF4-FFF2-40B4-BE49-F238E27FC236}">
                <a16:creationId xmlns:a16="http://schemas.microsoft.com/office/drawing/2014/main" id="{B290EC6E-62B8-A348-8E31-E4B0220F1A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5948" y="2282552"/>
            <a:ext cx="3771900" cy="2514600"/>
          </a:xfrm>
          <a:prstGeom prst="rect">
            <a:avLst/>
          </a:prstGeom>
        </p:spPr>
      </p:pic>
    </p:spTree>
    <p:extLst>
      <p:ext uri="{BB962C8B-B14F-4D97-AF65-F5344CB8AC3E}">
        <p14:creationId xmlns:p14="http://schemas.microsoft.com/office/powerpoint/2010/main" val="3074546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0F359-493F-5140-A509-B7398FDCE77C}"/>
              </a:ext>
            </a:extLst>
          </p:cNvPr>
          <p:cNvSpPr>
            <a:spLocks noGrp="1"/>
          </p:cNvSpPr>
          <p:nvPr>
            <p:ph type="title"/>
          </p:nvPr>
        </p:nvSpPr>
        <p:spPr/>
        <p:txBody>
          <a:bodyPr/>
          <a:lstStyle/>
          <a:p>
            <a:r>
              <a:rPr lang="en-GB" dirty="0"/>
              <a:t>Reproducibility is key to good scientific research (and your own sanity)</a:t>
            </a:r>
          </a:p>
        </p:txBody>
      </p:sp>
      <p:sp>
        <p:nvSpPr>
          <p:cNvPr id="3" name="Inhaltsplatzhalter 2">
            <a:extLst>
              <a:ext uri="{FF2B5EF4-FFF2-40B4-BE49-F238E27FC236}">
                <a16:creationId xmlns:a16="http://schemas.microsoft.com/office/drawing/2014/main" id="{677062F4-8DCF-4E43-A58B-28B8FEA208FA}"/>
              </a:ext>
            </a:extLst>
          </p:cNvPr>
          <p:cNvSpPr>
            <a:spLocks noGrp="1"/>
          </p:cNvSpPr>
          <p:nvPr>
            <p:ph idx="1"/>
          </p:nvPr>
        </p:nvSpPr>
        <p:spPr>
          <a:xfrm>
            <a:off x="912284" y="1628800"/>
            <a:ext cx="10800340" cy="4752529"/>
          </a:xfrm>
        </p:spPr>
        <p:txBody>
          <a:bodyPr/>
          <a:lstStyle/>
          <a:p>
            <a:pPr marL="0" indent="0">
              <a:buNone/>
            </a:pPr>
            <a:r>
              <a:rPr lang="en-GB" sz="2000" dirty="0"/>
              <a:t>Archiving</a:t>
            </a:r>
          </a:p>
          <a:p>
            <a:pPr marL="190500" lvl="1" indent="0">
              <a:buNone/>
            </a:pPr>
            <a:r>
              <a:rPr lang="en-GB" sz="2000" dirty="0"/>
              <a:t>Definition: Permanent, incorruptible (as far as possible) storage of code, data or results</a:t>
            </a:r>
          </a:p>
          <a:p>
            <a:pPr lvl="1"/>
            <a:r>
              <a:rPr lang="en-GB" sz="2000" dirty="0"/>
              <a:t>Data or results can be preserved, yet may be impossible to recreate (or just understand).</a:t>
            </a:r>
          </a:p>
          <a:p>
            <a:pPr marL="0" indent="0">
              <a:buNone/>
            </a:pPr>
            <a:r>
              <a:rPr lang="en-GB" sz="2000" dirty="0"/>
              <a:t>Version control</a:t>
            </a:r>
          </a:p>
          <a:p>
            <a:pPr marL="190500" lvl="1" indent="0">
              <a:buNone/>
            </a:pPr>
            <a:r>
              <a:rPr lang="en-GB" sz="2000" dirty="0"/>
              <a:t>Definition: VC tracks changes to software source code or data over time.</a:t>
            </a:r>
          </a:p>
          <a:p>
            <a:pPr lvl="1"/>
            <a:r>
              <a:rPr lang="en-GB" sz="2000" dirty="0"/>
              <a:t>VC can be used by one person and yet be unintelligible (i.e., not reproducible) to another.</a:t>
            </a:r>
          </a:p>
          <a:p>
            <a:pPr marL="0" indent="0">
              <a:buNone/>
            </a:pPr>
            <a:r>
              <a:rPr lang="en-GB" sz="2000" dirty="0"/>
              <a:t>Testing &amp; quality control</a:t>
            </a:r>
          </a:p>
          <a:p>
            <a:pPr marL="190500" lvl="1" indent="0">
              <a:buNone/>
            </a:pPr>
            <a:r>
              <a:rPr lang="en-GB" sz="2000" dirty="0"/>
              <a:t>Definition: Implementation of checks to verify that software and data behave as expected.</a:t>
            </a:r>
          </a:p>
          <a:p>
            <a:pPr lvl="1"/>
            <a:r>
              <a:rPr lang="en-GB" sz="2000" dirty="0"/>
              <a:t>Reproducibility of the analysis for one research project doesn’t prevent the next researcher from ‘breaking’ (de-calibrating, misusing) a model or piece of software. </a:t>
            </a:r>
          </a:p>
          <a:p>
            <a:pPr marL="0" indent="0">
              <a:buNone/>
            </a:pPr>
            <a:r>
              <a:rPr lang="en-GB" sz="1800" i="1" dirty="0"/>
              <a:t>Recommended further reading:</a:t>
            </a:r>
          </a:p>
          <a:p>
            <a:pPr marL="266700" lvl="2" indent="0">
              <a:buNone/>
            </a:pPr>
            <a:r>
              <a:rPr lang="en-GB" sz="1800" dirty="0"/>
              <a:t>Barnes (2010). Publish your computer code: it is good enough. </a:t>
            </a:r>
            <a:r>
              <a:rPr lang="en-GB" sz="1800" i="1" dirty="0"/>
              <a:t>Nature</a:t>
            </a:r>
            <a:r>
              <a:rPr lang="en-GB" sz="1800" dirty="0"/>
              <a:t> 467(753):775. doi: </a:t>
            </a:r>
            <a:r>
              <a:rPr lang="en-GB" sz="1800" dirty="0">
                <a:hlinkClick r:id="rId2"/>
              </a:rPr>
              <a:t>10.1038/467753a</a:t>
            </a:r>
            <a:br>
              <a:rPr lang="en-GB" sz="1800" dirty="0">
                <a:hlinkClick r:id="rId2"/>
              </a:rPr>
            </a:br>
            <a:r>
              <a:rPr lang="en-GB" sz="1800" dirty="0"/>
              <a:t>Barba (2016). The hard road to reproducibility. </a:t>
            </a:r>
            <a:r>
              <a:rPr lang="en-GB" sz="1800" i="1" dirty="0"/>
              <a:t>Science </a:t>
            </a:r>
            <a:r>
              <a:rPr lang="en-GB" sz="1800" dirty="0"/>
              <a:t>354(6308):142. doi: </a:t>
            </a:r>
            <a:r>
              <a:rPr lang="en-GB" sz="1800" dirty="0">
                <a:hlinkClick r:id="rId3"/>
              </a:rPr>
              <a:t>10.1126/science.354.6308.142</a:t>
            </a:r>
          </a:p>
          <a:p>
            <a:pPr marL="266700" lvl="2" indent="0">
              <a:buNone/>
            </a:pPr>
            <a:endParaRPr lang="en-GB" sz="1800" dirty="0">
              <a:hlinkClick r:id="rId2"/>
            </a:endParaRPr>
          </a:p>
        </p:txBody>
      </p:sp>
      <p:sp>
        <p:nvSpPr>
          <p:cNvPr id="4" name="Textplatzhalter 3">
            <a:extLst>
              <a:ext uri="{FF2B5EF4-FFF2-40B4-BE49-F238E27FC236}">
                <a16:creationId xmlns:a16="http://schemas.microsoft.com/office/drawing/2014/main" id="{94898FF5-377C-6B47-ABD6-562450C01B9A}"/>
              </a:ext>
            </a:extLst>
          </p:cNvPr>
          <p:cNvSpPr>
            <a:spLocks noGrp="1"/>
          </p:cNvSpPr>
          <p:nvPr>
            <p:ph type="body" sz="quarter" idx="12"/>
          </p:nvPr>
        </p:nvSpPr>
        <p:spPr/>
        <p:txBody>
          <a:bodyPr/>
          <a:lstStyle/>
          <a:p>
            <a:r>
              <a:rPr lang="en-GB" dirty="0"/>
              <a:t>Some examples of what’s reproducible... not!</a:t>
            </a:r>
          </a:p>
        </p:txBody>
      </p:sp>
      <p:sp>
        <p:nvSpPr>
          <p:cNvPr id="5" name="Foliennummernplatzhalter 4">
            <a:extLst>
              <a:ext uri="{FF2B5EF4-FFF2-40B4-BE49-F238E27FC236}">
                <a16:creationId xmlns:a16="http://schemas.microsoft.com/office/drawing/2014/main" id="{B112CA87-7EC4-C640-B351-B95CF14CFAEB}"/>
              </a:ext>
            </a:extLst>
          </p:cNvPr>
          <p:cNvSpPr>
            <a:spLocks noGrp="1"/>
          </p:cNvSpPr>
          <p:nvPr>
            <p:ph type="sldNum" sz="quarter" idx="15"/>
          </p:nvPr>
        </p:nvSpPr>
        <p:spPr/>
        <p:txBody>
          <a:bodyPr/>
          <a:lstStyle/>
          <a:p>
            <a:fld id="{7F5633C8-4A1E-AE41-9551-4706842F4652}" type="slidenum">
              <a:rPr lang="uk-UA" smtClean="0"/>
              <a:pPr/>
              <a:t>20</a:t>
            </a:fld>
            <a:endParaRPr lang="uk-UA" dirty="0"/>
          </a:p>
        </p:txBody>
      </p:sp>
      <p:sp>
        <p:nvSpPr>
          <p:cNvPr id="6" name="Datumsplatzhalter 5">
            <a:extLst>
              <a:ext uri="{FF2B5EF4-FFF2-40B4-BE49-F238E27FC236}">
                <a16:creationId xmlns:a16="http://schemas.microsoft.com/office/drawing/2014/main" id="{5B23F142-7CA0-684F-8EB9-08C082A02618}"/>
              </a:ext>
            </a:extLst>
          </p:cNvPr>
          <p:cNvSpPr>
            <a:spLocks noGrp="1"/>
          </p:cNvSpPr>
          <p:nvPr>
            <p:ph type="dt" sz="half" idx="13"/>
          </p:nvPr>
        </p:nvSpPr>
        <p:spPr/>
        <p:txBody>
          <a:bodyPr/>
          <a:lstStyle/>
          <a:p>
            <a:r>
              <a:rPr lang="de-AT"/>
              <a:t>Daniel Huppmann</a:t>
            </a:r>
            <a:endParaRPr lang="hr-HR" dirty="0"/>
          </a:p>
        </p:txBody>
      </p:sp>
      <p:sp>
        <p:nvSpPr>
          <p:cNvPr id="7" name="Fußzeilenplatzhalter 6">
            <a:extLst>
              <a:ext uri="{FF2B5EF4-FFF2-40B4-BE49-F238E27FC236}">
                <a16:creationId xmlns:a16="http://schemas.microsoft.com/office/drawing/2014/main" id="{FB0C1E96-B160-094D-BEB0-98AC4BB617AC}"/>
              </a:ext>
            </a:extLst>
          </p:cNvPr>
          <p:cNvSpPr>
            <a:spLocks noGrp="1"/>
          </p:cNvSpPr>
          <p:nvPr>
            <p:ph type="ftr" sz="quarter" idx="14"/>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173047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329FB4-B37A-CC42-963D-89E8122A44FF}"/>
              </a:ext>
            </a:extLst>
          </p:cNvPr>
          <p:cNvSpPr>
            <a:spLocks noGrp="1"/>
          </p:cNvSpPr>
          <p:nvPr>
            <p:ph type="title"/>
          </p:nvPr>
        </p:nvSpPr>
        <p:spPr/>
        <p:txBody>
          <a:bodyPr/>
          <a:lstStyle/>
          <a:p>
            <a:r>
              <a:rPr lang="en-GB" dirty="0"/>
              <a:t>The rationale for proper version control tools</a:t>
            </a:r>
          </a:p>
        </p:txBody>
      </p:sp>
      <p:pic>
        <p:nvPicPr>
          <p:cNvPr id="29" name="Inhaltsplatzhalter 26">
            <a:extLst>
              <a:ext uri="{FF2B5EF4-FFF2-40B4-BE49-F238E27FC236}">
                <a16:creationId xmlns:a16="http://schemas.microsoft.com/office/drawing/2014/main" id="{BEC06C05-BFDB-FC46-B619-83B44F3B209B}"/>
              </a:ext>
            </a:extLst>
          </p:cNvPr>
          <p:cNvPicPr>
            <a:picLocks noGrp="1" noChangeAspect="1"/>
          </p:cNvPicPr>
          <p:nvPr>
            <p:ph sz="quarter" idx="24"/>
          </p:nvPr>
        </p:nvPicPr>
        <p:blipFill>
          <a:blip r:embed="rId2">
            <a:clrChange>
              <a:clrFrom>
                <a:srgbClr val="000000">
                  <a:alpha val="0"/>
                </a:srgbClr>
              </a:clrFrom>
              <a:clrTo>
                <a:srgbClr val="000000">
                  <a:alpha val="0"/>
                </a:srgbClr>
              </a:clrTo>
            </a:clrChange>
          </a:blip>
          <a:stretch>
            <a:fillRect/>
          </a:stretch>
        </p:blipFill>
        <p:spPr>
          <a:xfrm>
            <a:off x="1631504" y="1583388"/>
            <a:ext cx="9114996" cy="4365867"/>
          </a:xfrm>
        </p:spPr>
      </p:pic>
      <p:sp>
        <p:nvSpPr>
          <p:cNvPr id="25" name="Textplatzhalter 24">
            <a:extLst>
              <a:ext uri="{FF2B5EF4-FFF2-40B4-BE49-F238E27FC236}">
                <a16:creationId xmlns:a16="http://schemas.microsoft.com/office/drawing/2014/main" id="{2FB1CC27-8FBF-E24E-9122-5A4F62AAA8FC}"/>
              </a:ext>
            </a:extLst>
          </p:cNvPr>
          <p:cNvSpPr>
            <a:spLocks noGrp="1"/>
          </p:cNvSpPr>
          <p:nvPr>
            <p:ph type="body" sz="quarter" idx="23"/>
          </p:nvPr>
        </p:nvSpPr>
        <p:spPr/>
        <p:txBody>
          <a:bodyPr/>
          <a:lstStyle/>
          <a:p>
            <a:r>
              <a:rPr lang="en-GB" dirty="0"/>
              <a:t>Adapted from “</a:t>
            </a:r>
            <a:r>
              <a:rPr lang="en-GB" dirty="0" err="1"/>
              <a:t>notFinal.doc</a:t>
            </a:r>
            <a:r>
              <a:rPr lang="en-GB" dirty="0"/>
              <a:t>” at </a:t>
            </a:r>
            <a:r>
              <a:rPr lang="de-AT" dirty="0"/>
              <a:t>“</a:t>
            </a:r>
            <a:r>
              <a:rPr lang="de-AT" dirty="0" err="1"/>
              <a:t>Piled</a:t>
            </a:r>
            <a:r>
              <a:rPr lang="de-AT" dirty="0"/>
              <a:t> Higher </a:t>
            </a:r>
            <a:r>
              <a:rPr lang="de-AT" dirty="0" err="1"/>
              <a:t>and</a:t>
            </a:r>
            <a:r>
              <a:rPr lang="de-AT" dirty="0"/>
              <a:t> </a:t>
            </a:r>
            <a:r>
              <a:rPr lang="de-AT" dirty="0" err="1"/>
              <a:t>Deeper</a:t>
            </a:r>
            <a:r>
              <a:rPr lang="de-AT" dirty="0"/>
              <a:t>” </a:t>
            </a:r>
            <a:r>
              <a:rPr lang="de-AT" dirty="0" err="1"/>
              <a:t>by</a:t>
            </a:r>
            <a:r>
              <a:rPr lang="de-AT" dirty="0"/>
              <a:t> Jorge Cham, </a:t>
            </a:r>
            <a:r>
              <a:rPr lang="de-AT" dirty="0">
                <a:hlinkClick r:id="rId3"/>
              </a:rPr>
              <a:t>http://phdcomics.com</a:t>
            </a:r>
            <a:endParaRPr lang="en-GB" dirty="0"/>
          </a:p>
        </p:txBody>
      </p:sp>
      <p:sp>
        <p:nvSpPr>
          <p:cNvPr id="24" name="Textplatzhalter 23">
            <a:extLst>
              <a:ext uri="{FF2B5EF4-FFF2-40B4-BE49-F238E27FC236}">
                <a16:creationId xmlns:a16="http://schemas.microsoft.com/office/drawing/2014/main" id="{F8EEAB93-3792-6548-ADF9-2294B4AA2185}"/>
              </a:ext>
            </a:extLst>
          </p:cNvPr>
          <p:cNvSpPr>
            <a:spLocks noGrp="1"/>
          </p:cNvSpPr>
          <p:nvPr>
            <p:ph type="body" sz="quarter" idx="12"/>
          </p:nvPr>
        </p:nvSpPr>
        <p:spPr/>
        <p:txBody>
          <a:bodyPr/>
          <a:lstStyle/>
          <a:p>
            <a:r>
              <a:rPr lang="en-GB" dirty="0"/>
              <a:t>In love and in scientific research, there is no such thing as “final”...</a:t>
            </a:r>
          </a:p>
        </p:txBody>
      </p:sp>
      <p:sp>
        <p:nvSpPr>
          <p:cNvPr id="8" name="Foliennummernplatzhalter 7">
            <a:extLst>
              <a:ext uri="{FF2B5EF4-FFF2-40B4-BE49-F238E27FC236}">
                <a16:creationId xmlns:a16="http://schemas.microsoft.com/office/drawing/2014/main" id="{D6C38AFD-96A4-F043-B75B-1810A1FE287D}"/>
              </a:ext>
            </a:extLst>
          </p:cNvPr>
          <p:cNvSpPr>
            <a:spLocks noGrp="1"/>
          </p:cNvSpPr>
          <p:nvPr>
            <p:ph type="sldNum" sz="quarter" idx="27"/>
          </p:nvPr>
        </p:nvSpPr>
        <p:spPr/>
        <p:txBody>
          <a:bodyPr/>
          <a:lstStyle/>
          <a:p>
            <a:fld id="{7F5633C8-4A1E-AE41-9551-4706842F4652}" type="slidenum">
              <a:rPr lang="uk-UA" smtClean="0"/>
              <a:pPr/>
              <a:t>21</a:t>
            </a:fld>
            <a:endParaRPr lang="uk-UA" dirty="0"/>
          </a:p>
        </p:txBody>
      </p:sp>
      <p:sp>
        <p:nvSpPr>
          <p:cNvPr id="3" name="Datumsplatzhalter 2">
            <a:extLst>
              <a:ext uri="{FF2B5EF4-FFF2-40B4-BE49-F238E27FC236}">
                <a16:creationId xmlns:a16="http://schemas.microsoft.com/office/drawing/2014/main" id="{6D055668-C19B-F048-A302-FA30404F0517}"/>
              </a:ext>
            </a:extLst>
          </p:cNvPr>
          <p:cNvSpPr>
            <a:spLocks noGrp="1"/>
          </p:cNvSpPr>
          <p:nvPr>
            <p:ph type="dt" sz="half" idx="25"/>
          </p:nvPr>
        </p:nvSpPr>
        <p:spPr/>
        <p:txBody>
          <a:bodyPr/>
          <a:lstStyle/>
          <a:p>
            <a:r>
              <a:rPr lang="de-AT"/>
              <a:t>Daniel Huppmann</a:t>
            </a:r>
            <a:endParaRPr lang="hr-HR" dirty="0"/>
          </a:p>
        </p:txBody>
      </p:sp>
      <p:sp>
        <p:nvSpPr>
          <p:cNvPr id="4" name="Fußzeilenplatzhalter 3">
            <a:extLst>
              <a:ext uri="{FF2B5EF4-FFF2-40B4-BE49-F238E27FC236}">
                <a16:creationId xmlns:a16="http://schemas.microsoft.com/office/drawing/2014/main" id="{1CCEAF4B-9EAA-6B49-AA07-3BBD328FB93B}"/>
              </a:ext>
            </a:extLst>
          </p:cNvPr>
          <p:cNvSpPr>
            <a:spLocks noGrp="1"/>
          </p:cNvSpPr>
          <p:nvPr>
            <p:ph type="ftr" sz="quarter" idx="26"/>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281852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1ABE286-EB8C-174C-822C-255448ABEA56}"/>
              </a:ext>
            </a:extLst>
          </p:cNvPr>
          <p:cNvSpPr>
            <a:spLocks noGrp="1"/>
          </p:cNvSpPr>
          <p:nvPr>
            <p:ph type="title"/>
          </p:nvPr>
        </p:nvSpPr>
        <p:spPr/>
        <p:txBody>
          <a:bodyPr/>
          <a:lstStyle/>
          <a:p>
            <a:r>
              <a:rPr lang="en-GB" dirty="0"/>
              <a:t>Required reading and preparation</a:t>
            </a:r>
          </a:p>
        </p:txBody>
      </p:sp>
      <p:sp>
        <p:nvSpPr>
          <p:cNvPr id="6" name="Inhaltsplatzhalter 5">
            <a:extLst>
              <a:ext uri="{FF2B5EF4-FFF2-40B4-BE49-F238E27FC236}">
                <a16:creationId xmlns:a16="http://schemas.microsoft.com/office/drawing/2014/main" id="{D86E2836-CE1C-6F41-BC2A-855150533C5D}"/>
              </a:ext>
            </a:extLst>
          </p:cNvPr>
          <p:cNvSpPr>
            <a:spLocks noGrp="1"/>
          </p:cNvSpPr>
          <p:nvPr>
            <p:ph idx="1"/>
          </p:nvPr>
        </p:nvSpPr>
        <p:spPr/>
        <p:txBody>
          <a:bodyPr/>
          <a:lstStyle/>
          <a:p>
            <a:r>
              <a:rPr lang="en-GB" dirty="0"/>
              <a:t>Preparation for scientific programming exercises in this lecture:</a:t>
            </a:r>
          </a:p>
          <a:p>
            <a:pPr lvl="1"/>
            <a:r>
              <a:rPr lang="en-GB" dirty="0"/>
              <a:t>create a </a:t>
            </a:r>
            <a:r>
              <a:rPr lang="en-GB" dirty="0">
                <a:hlinkClick r:id="rId2"/>
              </a:rPr>
              <a:t>GitHub</a:t>
            </a:r>
            <a:r>
              <a:rPr lang="en-GB" dirty="0"/>
              <a:t> account</a:t>
            </a:r>
          </a:p>
          <a:p>
            <a:pPr lvl="1"/>
            <a:r>
              <a:rPr lang="en-GB" dirty="0"/>
              <a:t>know what it means to 'clone' a repository, make a 'commit' and 'push'</a:t>
            </a:r>
          </a:p>
          <a:p>
            <a:pPr lvl="1"/>
            <a:r>
              <a:rPr lang="en-GB" dirty="0"/>
              <a:t>either get familiar with 'git' using the command line</a:t>
            </a:r>
          </a:p>
          <a:p>
            <a:pPr lvl="1"/>
            <a:r>
              <a:rPr lang="en-GB" dirty="0"/>
              <a:t>or get familiar with a program for working with git repos (for novice users, try </a:t>
            </a:r>
            <a:r>
              <a:rPr lang="en-GB" dirty="0">
                <a:hlinkClick r:id="rId3"/>
              </a:rPr>
              <a:t>Gitkraken</a:t>
            </a:r>
            <a:r>
              <a:rPr lang="en-GB" dirty="0"/>
              <a:t>)</a:t>
            </a:r>
          </a:p>
          <a:p>
            <a:pPr lvl="1"/>
            <a:r>
              <a:rPr lang="en-GB" dirty="0"/>
              <a:t>install Python (for novice users, I recommend that you use </a:t>
            </a:r>
            <a:r>
              <a:rPr lang="en-GB" dirty="0">
                <a:hlinkClick r:id="rId4"/>
              </a:rPr>
              <a:t>Anaconda</a:t>
            </a:r>
            <a:r>
              <a:rPr lang="en-GB" dirty="0"/>
              <a:t>)</a:t>
            </a:r>
          </a:p>
          <a:p>
            <a:pPr lvl="1"/>
            <a:r>
              <a:rPr lang="en-GB" dirty="0"/>
              <a:t>get familiar with the basic Python syntax</a:t>
            </a:r>
          </a:p>
          <a:p>
            <a:pPr lvl="3"/>
            <a:endParaRPr lang="en-GB" dirty="0"/>
          </a:p>
          <a:p>
            <a:r>
              <a:rPr lang="en-GB" dirty="0"/>
              <a:t>Required reading:</a:t>
            </a:r>
          </a:p>
          <a:p>
            <a:pPr lvl="1"/>
            <a:r>
              <a:rPr lang="en-GB" dirty="0"/>
              <a:t>The FAIR Guiding Principles, Mark Wilkinson et al. </a:t>
            </a:r>
            <a:r>
              <a:rPr lang="en-GB" i="1" dirty="0"/>
              <a:t>Scientific Data</a:t>
            </a:r>
            <a:r>
              <a:rPr lang="en-GB" dirty="0"/>
              <a:t> 3:160018 (2016)</a:t>
            </a:r>
            <a:br>
              <a:rPr lang="en-GB" dirty="0"/>
            </a:br>
            <a:r>
              <a:rPr lang="en-GB" dirty="0"/>
              <a:t>doi: </a:t>
            </a:r>
            <a:r>
              <a:rPr lang="en-GB" dirty="0">
                <a:hlinkClick r:id="rId5"/>
              </a:rPr>
              <a:t>10.1038/sdata.2016.18</a:t>
            </a:r>
            <a:endParaRPr lang="en-GB" dirty="0"/>
          </a:p>
          <a:p>
            <a:pPr lvl="1"/>
            <a:r>
              <a:rPr lang="de-AT" dirty="0"/>
              <a:t>Greg Wilson et al. </a:t>
            </a:r>
            <a:r>
              <a:rPr lang="de-AT" dirty="0" err="1"/>
              <a:t>Good</a:t>
            </a:r>
            <a:r>
              <a:rPr lang="de-AT" dirty="0"/>
              <a:t> </a:t>
            </a:r>
            <a:r>
              <a:rPr lang="de-AT" dirty="0" err="1"/>
              <a:t>enough</a:t>
            </a:r>
            <a:r>
              <a:rPr lang="de-AT" dirty="0"/>
              <a:t> </a:t>
            </a:r>
            <a:r>
              <a:rPr lang="de-AT" dirty="0" err="1"/>
              <a:t>practices</a:t>
            </a:r>
            <a:r>
              <a:rPr lang="de-AT" dirty="0"/>
              <a:t> in </a:t>
            </a:r>
            <a:r>
              <a:rPr lang="de-AT" dirty="0" err="1"/>
              <a:t>scientific</a:t>
            </a:r>
            <a:r>
              <a:rPr lang="de-AT" dirty="0"/>
              <a:t> </a:t>
            </a:r>
            <a:r>
              <a:rPr lang="de-AT" dirty="0" err="1"/>
              <a:t>computing</a:t>
            </a:r>
            <a:r>
              <a:rPr lang="de-AT" dirty="0"/>
              <a:t>.</a:t>
            </a:r>
            <a:br>
              <a:rPr lang="de-AT" dirty="0"/>
            </a:br>
            <a:r>
              <a:rPr lang="de-AT" i="1" dirty="0"/>
              <a:t>PLOS </a:t>
            </a:r>
            <a:r>
              <a:rPr lang="de-AT" i="1" dirty="0" err="1"/>
              <a:t>Computational</a:t>
            </a:r>
            <a:r>
              <a:rPr lang="de-AT" i="1" dirty="0"/>
              <a:t> </a:t>
            </a:r>
            <a:r>
              <a:rPr lang="de-AT" i="1" dirty="0" err="1"/>
              <a:t>Biology</a:t>
            </a:r>
            <a:r>
              <a:rPr lang="de-AT" dirty="0"/>
              <a:t> 13(6), 2017. </a:t>
            </a:r>
            <a:r>
              <a:rPr lang="de-AT" dirty="0" err="1"/>
              <a:t>doi</a:t>
            </a:r>
            <a:r>
              <a:rPr lang="de-AT" dirty="0"/>
              <a:t>: </a:t>
            </a:r>
            <a:r>
              <a:rPr lang="de-AT" dirty="0">
                <a:hlinkClick r:id="rId6"/>
              </a:rPr>
              <a:t>10.1371/journal.pcbi.1005510</a:t>
            </a:r>
            <a:endParaRPr lang="en-GB" dirty="0"/>
          </a:p>
        </p:txBody>
      </p:sp>
      <p:sp>
        <p:nvSpPr>
          <p:cNvPr id="2" name="Datumsplatzhalter 1">
            <a:extLst>
              <a:ext uri="{FF2B5EF4-FFF2-40B4-BE49-F238E27FC236}">
                <a16:creationId xmlns:a16="http://schemas.microsoft.com/office/drawing/2014/main" id="{36452F4B-0632-E141-A7F9-3E36A0C9A649}"/>
              </a:ext>
            </a:extLst>
          </p:cNvPr>
          <p:cNvSpPr>
            <a:spLocks noGrp="1"/>
          </p:cNvSpPr>
          <p:nvPr>
            <p:ph type="dt" sz="half" idx="10"/>
          </p:nvPr>
        </p:nvSpPr>
        <p:spPr/>
        <p:txBody>
          <a:bodyPr/>
          <a:lstStyle/>
          <a:p>
            <a:r>
              <a:rPr lang="de-AT"/>
              <a:t>Daniel Huppmann</a:t>
            </a:r>
            <a:endParaRPr lang="hr-HR" dirty="0"/>
          </a:p>
        </p:txBody>
      </p:sp>
      <p:sp>
        <p:nvSpPr>
          <p:cNvPr id="3" name="Fußzeilenplatzhalter 2">
            <a:extLst>
              <a:ext uri="{FF2B5EF4-FFF2-40B4-BE49-F238E27FC236}">
                <a16:creationId xmlns:a16="http://schemas.microsoft.com/office/drawing/2014/main" id="{75640F01-4FAC-0E4D-8DA5-B81904AF9D1D}"/>
              </a:ext>
            </a:extLst>
          </p:cNvPr>
          <p:cNvSpPr>
            <a:spLocks noGrp="1"/>
          </p:cNvSpPr>
          <p:nvPr>
            <p:ph type="ftr" sz="quarter" idx="11"/>
          </p:nvPr>
        </p:nvSpPr>
        <p:spPr/>
        <p:txBody>
          <a:bodyPr/>
          <a:lstStyle/>
          <a:p>
            <a:pPr>
              <a:defRPr/>
            </a:pPr>
            <a:r>
              <a:rPr lang="en-US"/>
              <a:t>Open-Source Energy System Modeling, Lecture 1</a:t>
            </a:r>
            <a:endParaRPr lang="en-US" dirty="0"/>
          </a:p>
        </p:txBody>
      </p:sp>
      <p:sp>
        <p:nvSpPr>
          <p:cNvPr id="4" name="Foliennummernplatzhalter 3">
            <a:extLst>
              <a:ext uri="{FF2B5EF4-FFF2-40B4-BE49-F238E27FC236}">
                <a16:creationId xmlns:a16="http://schemas.microsoft.com/office/drawing/2014/main" id="{F77AF765-DFE4-3E44-A80A-F8A3B186F1DD}"/>
              </a:ext>
            </a:extLst>
          </p:cNvPr>
          <p:cNvSpPr>
            <a:spLocks noGrp="1"/>
          </p:cNvSpPr>
          <p:nvPr>
            <p:ph type="sldNum" sz="quarter" idx="12"/>
          </p:nvPr>
        </p:nvSpPr>
        <p:spPr/>
        <p:txBody>
          <a:bodyPr/>
          <a:lstStyle/>
          <a:p>
            <a:fld id="{7F5633C8-4A1E-AE41-9551-4706842F4652}" type="slidenum">
              <a:rPr lang="uk-UA" smtClean="0"/>
              <a:pPr/>
              <a:t>22</a:t>
            </a:fld>
            <a:endParaRPr lang="uk-UA" dirty="0"/>
          </a:p>
        </p:txBody>
      </p:sp>
    </p:spTree>
    <p:extLst>
      <p:ext uri="{BB962C8B-B14F-4D97-AF65-F5344CB8AC3E}">
        <p14:creationId xmlns:p14="http://schemas.microsoft.com/office/powerpoint/2010/main" val="127503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9527D52-86AE-FC47-897F-C0EA3D0DCB46}"/>
              </a:ext>
            </a:extLst>
          </p:cNvPr>
          <p:cNvSpPr>
            <a:spLocks noGrp="1"/>
          </p:cNvSpPr>
          <p:nvPr>
            <p:ph type="ctrTitle"/>
          </p:nvPr>
        </p:nvSpPr>
        <p:spPr/>
        <p:txBody>
          <a:bodyPr/>
          <a:lstStyle/>
          <a:p>
            <a:r>
              <a:rPr lang="en-GB" sz="2000" dirty="0"/>
              <a:t>Many thanks to Matthew Gidden (</a:t>
            </a:r>
            <a:r>
              <a:rPr lang="en-GB" sz="2000" dirty="0">
                <a:hlinkClick r:id="rId2"/>
              </a:rPr>
              <a:t>@gidden</a:t>
            </a:r>
            <a:r>
              <a:rPr lang="en-GB" sz="2000" dirty="0"/>
              <a:t>) and Paul </a:t>
            </a:r>
            <a:r>
              <a:rPr lang="en-GB" sz="2000" dirty="0" err="1"/>
              <a:t>Natsuo</a:t>
            </a:r>
            <a:r>
              <a:rPr lang="en-GB" sz="2000" dirty="0"/>
              <a:t> </a:t>
            </a:r>
            <a:r>
              <a:rPr lang="en-GB" sz="2000" dirty="0" err="1"/>
              <a:t>Kishimoto</a:t>
            </a:r>
            <a:r>
              <a:rPr lang="en-GB" sz="2000" dirty="0"/>
              <a:t> (</a:t>
            </a:r>
            <a:r>
              <a:rPr lang="en-GB" sz="2000" dirty="0">
                <a:hlinkClick r:id="rId3"/>
              </a:rPr>
              <a:t>@khaeru</a:t>
            </a:r>
            <a:r>
              <a:rPr lang="en-GB" sz="2000" dirty="0"/>
              <a:t>)</a:t>
            </a:r>
            <a:br>
              <a:rPr lang="en-GB" sz="2000" dirty="0"/>
            </a:br>
            <a:r>
              <a:rPr lang="en-GB" sz="2000" dirty="0"/>
              <a:t>for sharing their lecture material and experience with collaborative programming</a:t>
            </a:r>
          </a:p>
        </p:txBody>
      </p:sp>
      <p:pic>
        <p:nvPicPr>
          <p:cNvPr id="4" name="Bild 15">
            <a:extLst>
              <a:ext uri="{FF2B5EF4-FFF2-40B4-BE49-F238E27FC236}">
                <a16:creationId xmlns:a16="http://schemas.microsoft.com/office/drawing/2014/main" id="{7583F091-55CF-8742-AF94-5772633DC9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8660" y="260648"/>
            <a:ext cx="917541" cy="900000"/>
          </a:xfrm>
          <a:prstGeom prst="rect">
            <a:avLst/>
          </a:prstGeom>
        </p:spPr>
      </p:pic>
      <p:pic>
        <p:nvPicPr>
          <p:cNvPr id="5" name="Grafik 4">
            <a:extLst>
              <a:ext uri="{FF2B5EF4-FFF2-40B4-BE49-F238E27FC236}">
                <a16:creationId xmlns:a16="http://schemas.microsoft.com/office/drawing/2014/main" id="{2EFD40AC-0FB9-0642-BC40-62E5DA021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5359" y="260648"/>
            <a:ext cx="3013636" cy="900000"/>
          </a:xfrm>
          <a:prstGeom prst="rect">
            <a:avLst/>
          </a:prstGeom>
        </p:spPr>
      </p:pic>
    </p:spTree>
    <p:extLst>
      <p:ext uri="{BB962C8B-B14F-4D97-AF65-F5344CB8AC3E}">
        <p14:creationId xmlns:p14="http://schemas.microsoft.com/office/powerpoint/2010/main" val="394152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978BDC3B-6827-FD41-BFE6-34664CD4BA06}"/>
              </a:ext>
            </a:extLst>
          </p:cNvPr>
          <p:cNvSpPr>
            <a:spLocks noGrp="1"/>
          </p:cNvSpPr>
          <p:nvPr>
            <p:ph type="title"/>
          </p:nvPr>
        </p:nvSpPr>
        <p:spPr/>
        <p:txBody>
          <a:bodyPr/>
          <a:lstStyle/>
          <a:p>
            <a:r>
              <a:rPr lang="en-US" dirty="0"/>
              <a:t>About myself: education and research career</a:t>
            </a:r>
            <a:endParaRPr lang="en-GB" dirty="0"/>
          </a:p>
        </p:txBody>
      </p:sp>
      <p:sp>
        <p:nvSpPr>
          <p:cNvPr id="9" name="Inhaltsplatzhalter 8">
            <a:extLst>
              <a:ext uri="{FF2B5EF4-FFF2-40B4-BE49-F238E27FC236}">
                <a16:creationId xmlns:a16="http://schemas.microsoft.com/office/drawing/2014/main" id="{66BE4F35-73E9-FC4D-9909-F2D0C55B7474}"/>
              </a:ext>
            </a:extLst>
          </p:cNvPr>
          <p:cNvSpPr>
            <a:spLocks noGrp="1"/>
          </p:cNvSpPr>
          <p:nvPr>
            <p:ph idx="1"/>
          </p:nvPr>
        </p:nvSpPr>
        <p:spPr/>
        <p:txBody>
          <a:bodyPr/>
          <a:lstStyle/>
          <a:p>
            <a:pPr>
              <a:spcBef>
                <a:spcPts val="2000"/>
              </a:spcBef>
            </a:pPr>
            <a:r>
              <a:rPr lang="en-GB" dirty="0"/>
              <a:t>Dipl.-</a:t>
            </a:r>
            <a:r>
              <a:rPr lang="en-GB" dirty="0" err="1"/>
              <a:t>Ing</a:t>
            </a:r>
            <a:r>
              <a:rPr lang="en-GB" dirty="0"/>
              <a:t>. (MSc) in Mathematics at TU Wien, specialization </a:t>
            </a:r>
            <a:r>
              <a:rPr lang="en-GB" i="1" dirty="0"/>
              <a:t>Mathematics in Economics</a:t>
            </a:r>
          </a:p>
          <a:p>
            <a:pPr>
              <a:spcBef>
                <a:spcPts val="2000"/>
              </a:spcBef>
            </a:pPr>
            <a:r>
              <a:rPr lang="en-GB" dirty="0"/>
              <a:t>Researcher at the “German Institute  for Economic Research” (DIW Berlin)</a:t>
            </a:r>
          </a:p>
          <a:p>
            <a:pPr>
              <a:spcBef>
                <a:spcPts val="2000"/>
              </a:spcBef>
            </a:pPr>
            <a:r>
              <a:rPr lang="en-GB" dirty="0"/>
              <a:t>Doctorate at TU Berlin in Operations Research, Game Theory and Energy Economics</a:t>
            </a:r>
          </a:p>
          <a:p>
            <a:pPr>
              <a:spcBef>
                <a:spcPts val="2000"/>
              </a:spcBef>
            </a:pPr>
            <a:r>
              <a:rPr lang="en-GB" dirty="0"/>
              <a:t>Postdoctoral Fellowship at Johns Hopkins University, Baltimore</a:t>
            </a:r>
          </a:p>
          <a:p>
            <a:pPr>
              <a:spcBef>
                <a:spcPts val="2000"/>
              </a:spcBef>
            </a:pPr>
            <a:r>
              <a:rPr lang="en-GB" dirty="0"/>
              <a:t>Research Fellow at “Resources for the Future” (think-tank in Washington D.C.)</a:t>
            </a:r>
          </a:p>
          <a:p>
            <a:pPr>
              <a:spcBef>
                <a:spcPts val="2000"/>
              </a:spcBef>
            </a:pPr>
            <a:r>
              <a:rPr lang="en-GB" dirty="0"/>
              <a:t>Research Scholar (since October 2015) at the Energy Program,</a:t>
            </a:r>
            <a:br>
              <a:rPr lang="en-GB" dirty="0"/>
            </a:br>
            <a:r>
              <a:rPr lang="en-GB" dirty="0"/>
              <a:t>International Institute for Applied Systems Analysis, Laxenburg</a:t>
            </a:r>
          </a:p>
          <a:p>
            <a:pPr>
              <a:spcBef>
                <a:spcPts val="2000"/>
              </a:spcBef>
            </a:pPr>
            <a:r>
              <a:rPr lang="en-GB" dirty="0"/>
              <a:t>Contributing Author and Chapter Scientist of the IPCC’s </a:t>
            </a:r>
            <a:r>
              <a:rPr lang="en-GB" i="1" dirty="0"/>
              <a:t>Special Report</a:t>
            </a:r>
            <a:br>
              <a:rPr lang="en-GB" i="1" dirty="0"/>
            </a:br>
            <a:r>
              <a:rPr lang="en-GB" i="1" dirty="0"/>
              <a:t>on Global Warming of 1.5°C </a:t>
            </a:r>
            <a:r>
              <a:rPr lang="en-GB" dirty="0"/>
              <a:t>(SR15) published in October 2018</a:t>
            </a:r>
          </a:p>
        </p:txBody>
      </p:sp>
      <p:sp>
        <p:nvSpPr>
          <p:cNvPr id="4" name="Textplatzhalter 3">
            <a:extLst>
              <a:ext uri="{FF2B5EF4-FFF2-40B4-BE49-F238E27FC236}">
                <a16:creationId xmlns:a16="http://schemas.microsoft.com/office/drawing/2014/main" id="{CE302384-493A-3741-98D6-248C31C64B40}"/>
              </a:ext>
            </a:extLst>
          </p:cNvPr>
          <p:cNvSpPr>
            <a:spLocks noGrp="1"/>
          </p:cNvSpPr>
          <p:nvPr>
            <p:ph type="body" sz="quarter" idx="12"/>
          </p:nvPr>
        </p:nvSpPr>
        <p:spPr/>
        <p:txBody>
          <a:bodyPr/>
          <a:lstStyle/>
          <a:p>
            <a:r>
              <a:rPr lang="en-US" dirty="0"/>
              <a:t>From mathematics to energy economics and climate policy</a:t>
            </a:r>
          </a:p>
        </p:txBody>
      </p:sp>
      <p:sp>
        <p:nvSpPr>
          <p:cNvPr id="5" name="Datumsplatzhalter 4">
            <a:extLst>
              <a:ext uri="{FF2B5EF4-FFF2-40B4-BE49-F238E27FC236}">
                <a16:creationId xmlns:a16="http://schemas.microsoft.com/office/drawing/2014/main" id="{EA784D08-21B0-9841-8BE3-F4432F865F97}"/>
              </a:ext>
            </a:extLst>
          </p:cNvPr>
          <p:cNvSpPr>
            <a:spLocks noGrp="1"/>
          </p:cNvSpPr>
          <p:nvPr>
            <p:ph type="dt" sz="half" idx="13"/>
          </p:nvPr>
        </p:nvSpPr>
        <p:spPr/>
        <p:txBody>
          <a:bodyPr/>
          <a:lstStyle/>
          <a:p>
            <a:r>
              <a:rPr lang="de-AT"/>
              <a:t>Daniel Huppmann</a:t>
            </a:r>
            <a:endParaRPr lang="hr-HR" dirty="0"/>
          </a:p>
        </p:txBody>
      </p:sp>
      <p:sp>
        <p:nvSpPr>
          <p:cNvPr id="6" name="Fußzeilenplatzhalter 5">
            <a:extLst>
              <a:ext uri="{FF2B5EF4-FFF2-40B4-BE49-F238E27FC236}">
                <a16:creationId xmlns:a16="http://schemas.microsoft.com/office/drawing/2014/main" id="{DCE9AF31-60EA-8F45-A177-8AC70F7D4157}"/>
              </a:ext>
            </a:extLst>
          </p:cNvPr>
          <p:cNvSpPr>
            <a:spLocks noGrp="1"/>
          </p:cNvSpPr>
          <p:nvPr>
            <p:ph type="ftr" sz="quarter" idx="14"/>
          </p:nvPr>
        </p:nvSpPr>
        <p:spPr/>
        <p:txBody>
          <a:bodyPr/>
          <a:lstStyle/>
          <a:p>
            <a:pPr>
              <a:defRPr/>
            </a:pPr>
            <a:r>
              <a:rPr lang="en-US"/>
              <a:t>Open-Source Energy System Modeling, Lecture 1</a:t>
            </a:r>
            <a:endParaRPr lang="en-US" dirty="0"/>
          </a:p>
        </p:txBody>
      </p:sp>
      <p:sp>
        <p:nvSpPr>
          <p:cNvPr id="7" name="Foliennummernplatzhalter 6">
            <a:extLst>
              <a:ext uri="{FF2B5EF4-FFF2-40B4-BE49-F238E27FC236}">
                <a16:creationId xmlns:a16="http://schemas.microsoft.com/office/drawing/2014/main" id="{E8A7D348-B3F5-9D4D-BC2E-07B0FCD5E775}"/>
              </a:ext>
            </a:extLst>
          </p:cNvPr>
          <p:cNvSpPr>
            <a:spLocks noGrp="1"/>
          </p:cNvSpPr>
          <p:nvPr>
            <p:ph type="sldNum" sz="quarter" idx="15"/>
          </p:nvPr>
        </p:nvSpPr>
        <p:spPr/>
        <p:txBody>
          <a:bodyPr/>
          <a:lstStyle/>
          <a:p>
            <a:fld id="{7F5633C8-4A1E-AE41-9551-4706842F4652}" type="slidenum">
              <a:rPr lang="uk-UA" smtClean="0"/>
              <a:pPr/>
              <a:t>3</a:t>
            </a:fld>
            <a:endParaRPr lang="uk-UA" dirty="0"/>
          </a:p>
        </p:txBody>
      </p:sp>
      <p:pic>
        <p:nvPicPr>
          <p:cNvPr id="10" name="Bild 15">
            <a:extLst>
              <a:ext uri="{FF2B5EF4-FFF2-40B4-BE49-F238E27FC236}">
                <a16:creationId xmlns:a16="http://schemas.microsoft.com/office/drawing/2014/main" id="{16A70235-0256-7B44-BF79-9A9682CF57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8913" y="1484784"/>
            <a:ext cx="616477" cy="604692"/>
          </a:xfrm>
          <a:prstGeom prst="rect">
            <a:avLst/>
          </a:prstGeom>
        </p:spPr>
      </p:pic>
      <p:pic>
        <p:nvPicPr>
          <p:cNvPr id="11" name="Bild 13">
            <a:extLst>
              <a:ext uri="{FF2B5EF4-FFF2-40B4-BE49-F238E27FC236}">
                <a16:creationId xmlns:a16="http://schemas.microsoft.com/office/drawing/2014/main" id="{016762EB-1F1D-BC4C-BFEA-848A33B28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7846" y="2276872"/>
            <a:ext cx="1757180" cy="240653"/>
          </a:xfrm>
          <a:prstGeom prst="rect">
            <a:avLst/>
          </a:prstGeom>
        </p:spPr>
      </p:pic>
      <p:pic>
        <p:nvPicPr>
          <p:cNvPr id="14" name="Grafik 13">
            <a:extLst>
              <a:ext uri="{FF2B5EF4-FFF2-40B4-BE49-F238E27FC236}">
                <a16:creationId xmlns:a16="http://schemas.microsoft.com/office/drawing/2014/main" id="{F9F9E363-FE2F-3249-812C-986F5A25C5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34876" y="2708920"/>
            <a:ext cx="749756" cy="550706"/>
          </a:xfrm>
          <a:prstGeom prst="rect">
            <a:avLst/>
          </a:prstGeom>
        </p:spPr>
      </p:pic>
      <p:pic>
        <p:nvPicPr>
          <p:cNvPr id="15" name="Bild 19">
            <a:extLst>
              <a:ext uri="{FF2B5EF4-FFF2-40B4-BE49-F238E27FC236}">
                <a16:creationId xmlns:a16="http://schemas.microsoft.com/office/drawing/2014/main" id="{4961EF97-F011-3042-975A-465335EC1EC4}"/>
              </a:ext>
            </a:extLst>
          </p:cNvPr>
          <p:cNvPicPr>
            <a:picLocks noChangeAspect="1"/>
          </p:cNvPicPr>
          <p:nvPr/>
        </p:nvPicPr>
        <p:blipFill rotWithShape="1">
          <a:blip r:embed="rId5"/>
          <a:srcRect l="10959" t="24459" r="10479" b="19880"/>
          <a:stretch/>
        </p:blipFill>
        <p:spPr>
          <a:xfrm>
            <a:off x="9989903" y="3356992"/>
            <a:ext cx="1938745" cy="611257"/>
          </a:xfrm>
          <a:prstGeom prst="rect">
            <a:avLst/>
          </a:prstGeom>
          <a:effectLst>
            <a:glow rad="101600">
              <a:schemeClr val="bg1">
                <a:alpha val="95000"/>
              </a:schemeClr>
            </a:glow>
          </a:effectLst>
        </p:spPr>
      </p:pic>
      <p:pic>
        <p:nvPicPr>
          <p:cNvPr id="16" name="Bild 10">
            <a:extLst>
              <a:ext uri="{FF2B5EF4-FFF2-40B4-BE49-F238E27FC236}">
                <a16:creationId xmlns:a16="http://schemas.microsoft.com/office/drawing/2014/main" id="{FC730AD0-C934-0E4E-85D6-EFD709DAA4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7384" y="3959424"/>
            <a:ext cx="1658039" cy="405680"/>
          </a:xfrm>
          <a:prstGeom prst="rect">
            <a:avLst/>
          </a:prstGeom>
        </p:spPr>
      </p:pic>
      <p:pic>
        <p:nvPicPr>
          <p:cNvPr id="18" name="Grafik 17">
            <a:extLst>
              <a:ext uri="{FF2B5EF4-FFF2-40B4-BE49-F238E27FC236}">
                <a16:creationId xmlns:a16="http://schemas.microsoft.com/office/drawing/2014/main" id="{29FBEFF5-0816-7049-B683-510497CB54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32504" y="5546882"/>
            <a:ext cx="1296144" cy="762438"/>
          </a:xfrm>
          <a:prstGeom prst="rect">
            <a:avLst/>
          </a:prstGeom>
        </p:spPr>
      </p:pic>
      <p:pic>
        <p:nvPicPr>
          <p:cNvPr id="2" name="Grafik 1">
            <a:extLst>
              <a:ext uri="{FF2B5EF4-FFF2-40B4-BE49-F238E27FC236}">
                <a16:creationId xmlns:a16="http://schemas.microsoft.com/office/drawing/2014/main" id="{C442CB9A-59C7-D3E8-0087-13A9951AE60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50131" y="260402"/>
            <a:ext cx="1962143" cy="654047"/>
          </a:xfrm>
          <a:prstGeom prst="rect">
            <a:avLst/>
          </a:prstGeom>
        </p:spPr>
      </p:pic>
      <p:pic>
        <p:nvPicPr>
          <p:cNvPr id="3" name="Grafik 2">
            <a:extLst>
              <a:ext uri="{FF2B5EF4-FFF2-40B4-BE49-F238E27FC236}">
                <a16:creationId xmlns:a16="http://schemas.microsoft.com/office/drawing/2014/main" id="{8FE3C18C-7C16-C38D-6629-430D105DCED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034876" y="116632"/>
            <a:ext cx="938766" cy="938766"/>
          </a:xfrm>
          <a:prstGeom prst="rect">
            <a:avLst/>
          </a:prstGeom>
        </p:spPr>
      </p:pic>
      <p:pic>
        <p:nvPicPr>
          <p:cNvPr id="12" name="Grafik 11">
            <a:extLst>
              <a:ext uri="{FF2B5EF4-FFF2-40B4-BE49-F238E27FC236}">
                <a16:creationId xmlns:a16="http://schemas.microsoft.com/office/drawing/2014/main" id="{D1A2E1F1-77E8-BF03-C63A-CEEE802047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131887" y="4653136"/>
            <a:ext cx="1724753" cy="515085"/>
          </a:xfrm>
          <a:prstGeom prst="rect">
            <a:avLst/>
          </a:prstGeom>
        </p:spPr>
      </p:pic>
    </p:spTree>
    <p:extLst>
      <p:ext uri="{BB962C8B-B14F-4D97-AF65-F5344CB8AC3E}">
        <p14:creationId xmlns:p14="http://schemas.microsoft.com/office/powerpoint/2010/main" val="1575424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531B4-EAC7-D647-9E34-2D346B2E4DF3}"/>
              </a:ext>
            </a:extLst>
          </p:cNvPr>
          <p:cNvSpPr>
            <a:spLocks noGrp="1"/>
          </p:cNvSpPr>
          <p:nvPr>
            <p:ph type="title"/>
          </p:nvPr>
        </p:nvSpPr>
        <p:spPr/>
        <p:txBody>
          <a:bodyPr/>
          <a:lstStyle/>
          <a:p>
            <a:r>
              <a:rPr lang="en-GB" dirty="0"/>
              <a:t>Overview of the lecture</a:t>
            </a:r>
          </a:p>
        </p:txBody>
      </p:sp>
      <p:sp>
        <p:nvSpPr>
          <p:cNvPr id="3" name="Inhaltsplatzhalter 2">
            <a:extLst>
              <a:ext uri="{FF2B5EF4-FFF2-40B4-BE49-F238E27FC236}">
                <a16:creationId xmlns:a16="http://schemas.microsoft.com/office/drawing/2014/main" id="{444F6C52-9F1F-5A47-925C-A2DC08B31B46}"/>
              </a:ext>
            </a:extLst>
          </p:cNvPr>
          <p:cNvSpPr>
            <a:spLocks noGrp="1"/>
          </p:cNvSpPr>
          <p:nvPr>
            <p:ph idx="1"/>
          </p:nvPr>
        </p:nvSpPr>
        <p:spPr/>
        <p:txBody>
          <a:bodyPr>
            <a:normAutofit/>
          </a:bodyPr>
          <a:lstStyle/>
          <a:p>
            <a:pPr marL="0" indent="0">
              <a:buNone/>
            </a:pPr>
            <a:r>
              <a:rPr lang="en-GB" dirty="0"/>
              <a:t>Content and teaching goals:</a:t>
            </a:r>
          </a:p>
          <a:p>
            <a:r>
              <a:rPr lang="en-GB" dirty="0"/>
              <a:t>Introduction to scientific programming and open-source software/data (</a:t>
            </a:r>
            <a:r>
              <a:rPr lang="en-GB" b="1" dirty="0"/>
              <a:t>Lectures 1 &amp;2</a:t>
            </a:r>
            <a:r>
              <a:rPr lang="en-GB" dirty="0"/>
              <a:t>)</a:t>
            </a:r>
          </a:p>
          <a:p>
            <a:pPr lvl="3"/>
            <a:r>
              <a:rPr lang="en-GB" dirty="0"/>
              <a:t>What is it, why do we it, how do we do it?</a:t>
            </a:r>
          </a:p>
          <a:p>
            <a:pPr lvl="4"/>
            <a:endParaRPr lang="en-GB" dirty="0"/>
          </a:p>
          <a:p>
            <a:r>
              <a:rPr lang="en-GB" dirty="0"/>
              <a:t>Integrated assessment of climate change &amp; sustainable development (</a:t>
            </a:r>
            <a:r>
              <a:rPr lang="en-GB" b="1" dirty="0"/>
              <a:t>Lecture 3</a:t>
            </a:r>
            <a:r>
              <a:rPr lang="en-GB" dirty="0"/>
              <a:t>)</a:t>
            </a:r>
          </a:p>
          <a:p>
            <a:pPr lvl="3">
              <a:tabLst>
                <a:tab pos="7286625" algn="l"/>
              </a:tabLst>
            </a:pPr>
            <a:r>
              <a:rPr lang="en-GB" dirty="0"/>
              <a:t>How can scenarios from these models be used in scientific assessment like the IPCC AR6?</a:t>
            </a:r>
            <a:br>
              <a:rPr lang="en-GB" dirty="0"/>
            </a:br>
            <a:r>
              <a:rPr lang="en-GB" dirty="0"/>
              <a:t>Using </a:t>
            </a:r>
            <a:r>
              <a:rPr lang="en-GB" i="1" dirty="0" err="1"/>
              <a:t>Jupyter</a:t>
            </a:r>
            <a:r>
              <a:rPr lang="en-GB" dirty="0"/>
              <a:t> notebooks and the </a:t>
            </a:r>
            <a:r>
              <a:rPr lang="en-GB" i="1" dirty="0" err="1"/>
              <a:t>pyam</a:t>
            </a:r>
            <a:r>
              <a:rPr lang="en-GB" dirty="0"/>
              <a:t> package for scenario analysis</a:t>
            </a:r>
          </a:p>
          <a:p>
            <a:pPr lvl="4">
              <a:tabLst>
                <a:tab pos="7286625" algn="l"/>
              </a:tabLst>
            </a:pPr>
            <a:endParaRPr lang="en-GB" dirty="0"/>
          </a:p>
          <a:p>
            <a:r>
              <a:rPr lang="en-GB" dirty="0"/>
              <a:t>Development of a national energy system model for policy evaluation (</a:t>
            </a:r>
            <a:r>
              <a:rPr lang="en-GB" b="1" dirty="0"/>
              <a:t>Lectures 4 &amp; 5</a:t>
            </a:r>
            <a:r>
              <a:rPr lang="en-GB" dirty="0"/>
              <a:t>)</a:t>
            </a:r>
          </a:p>
          <a:p>
            <a:pPr lvl="3"/>
            <a:r>
              <a:rPr lang="en-GB" dirty="0"/>
              <a:t>How can we develop energy transition scenarios to analyse climate policy measures?</a:t>
            </a:r>
            <a:br>
              <a:rPr lang="en-GB" dirty="0"/>
            </a:br>
            <a:r>
              <a:rPr lang="en-GB" dirty="0"/>
              <a:t>Using an open-source energy modelling framework</a:t>
            </a:r>
          </a:p>
          <a:p>
            <a:pPr marL="0" indent="0">
              <a:buNone/>
            </a:pPr>
            <a:r>
              <a:rPr lang="en-GB" i="1" dirty="0"/>
              <a:t>Course structure and lecture content subject to change depending on feedback and interest!</a:t>
            </a:r>
          </a:p>
        </p:txBody>
      </p:sp>
      <p:sp>
        <p:nvSpPr>
          <p:cNvPr id="4" name="Textplatzhalter 3">
            <a:extLst>
              <a:ext uri="{FF2B5EF4-FFF2-40B4-BE49-F238E27FC236}">
                <a16:creationId xmlns:a16="http://schemas.microsoft.com/office/drawing/2014/main" id="{B64526DA-2BCD-944F-9E73-1D4F932A0ACD}"/>
              </a:ext>
            </a:extLst>
          </p:cNvPr>
          <p:cNvSpPr>
            <a:spLocks noGrp="1"/>
          </p:cNvSpPr>
          <p:nvPr>
            <p:ph type="body" sz="quarter" idx="12"/>
          </p:nvPr>
        </p:nvSpPr>
        <p:spPr/>
        <p:txBody>
          <a:bodyPr/>
          <a:lstStyle/>
          <a:p>
            <a:r>
              <a:rPr lang="en-GB" dirty="0"/>
              <a:t>We will dive into the assessment of energy system transformation pathways</a:t>
            </a:r>
            <a:br>
              <a:rPr lang="en-GB" dirty="0"/>
            </a:br>
            <a:r>
              <a:rPr lang="en-GB" dirty="0"/>
              <a:t>while discussing the key concepts of collaborative scientific programming</a:t>
            </a:r>
          </a:p>
        </p:txBody>
      </p:sp>
      <p:sp>
        <p:nvSpPr>
          <p:cNvPr id="17" name="Foliennummernplatzhalter 16">
            <a:extLst>
              <a:ext uri="{FF2B5EF4-FFF2-40B4-BE49-F238E27FC236}">
                <a16:creationId xmlns:a16="http://schemas.microsoft.com/office/drawing/2014/main" id="{D3CBE381-1D7E-6747-B32C-AA06AC384388}"/>
              </a:ext>
            </a:extLst>
          </p:cNvPr>
          <p:cNvSpPr>
            <a:spLocks noGrp="1"/>
          </p:cNvSpPr>
          <p:nvPr>
            <p:ph type="sldNum" sz="quarter" idx="15"/>
          </p:nvPr>
        </p:nvSpPr>
        <p:spPr/>
        <p:txBody>
          <a:bodyPr/>
          <a:lstStyle/>
          <a:p>
            <a:fld id="{7F5633C8-4A1E-AE41-9551-4706842F4652}" type="slidenum">
              <a:rPr lang="uk-UA" smtClean="0"/>
              <a:pPr/>
              <a:t>4</a:t>
            </a:fld>
            <a:endParaRPr lang="uk-UA" dirty="0"/>
          </a:p>
        </p:txBody>
      </p:sp>
      <p:sp>
        <p:nvSpPr>
          <p:cNvPr id="5" name="Datumsplatzhalter 4">
            <a:extLst>
              <a:ext uri="{FF2B5EF4-FFF2-40B4-BE49-F238E27FC236}">
                <a16:creationId xmlns:a16="http://schemas.microsoft.com/office/drawing/2014/main" id="{A3C33C19-6975-4045-B02A-F84233F45516}"/>
              </a:ext>
            </a:extLst>
          </p:cNvPr>
          <p:cNvSpPr>
            <a:spLocks noGrp="1"/>
          </p:cNvSpPr>
          <p:nvPr>
            <p:ph type="dt" sz="half" idx="13"/>
          </p:nvPr>
        </p:nvSpPr>
        <p:spPr/>
        <p:txBody>
          <a:bodyPr/>
          <a:lstStyle/>
          <a:p>
            <a:r>
              <a:rPr lang="de-AT"/>
              <a:t>Daniel Huppmann</a:t>
            </a:r>
            <a:endParaRPr lang="hr-HR" dirty="0"/>
          </a:p>
        </p:txBody>
      </p:sp>
      <p:sp>
        <p:nvSpPr>
          <p:cNvPr id="11" name="Fußzeilenplatzhalter 10">
            <a:extLst>
              <a:ext uri="{FF2B5EF4-FFF2-40B4-BE49-F238E27FC236}">
                <a16:creationId xmlns:a16="http://schemas.microsoft.com/office/drawing/2014/main" id="{8CEC60D7-63A9-C44F-9FB3-C8272BB79928}"/>
              </a:ext>
            </a:extLst>
          </p:cNvPr>
          <p:cNvSpPr>
            <a:spLocks noGrp="1"/>
          </p:cNvSpPr>
          <p:nvPr>
            <p:ph type="ftr" sz="quarter" idx="14"/>
          </p:nvPr>
        </p:nvSpPr>
        <p:spPr/>
        <p:txBody>
          <a:bodyPr/>
          <a:lstStyle/>
          <a:p>
            <a:pPr>
              <a:defRPr/>
            </a:pPr>
            <a:r>
              <a:rPr lang="en-US"/>
              <a:t>Open-Source Energy System Modeling, Lecture 1</a:t>
            </a:r>
            <a:endParaRPr lang="en-US" dirty="0"/>
          </a:p>
        </p:txBody>
      </p:sp>
      <p:grpSp>
        <p:nvGrpSpPr>
          <p:cNvPr id="7" name="Gruppieren 6">
            <a:extLst>
              <a:ext uri="{FF2B5EF4-FFF2-40B4-BE49-F238E27FC236}">
                <a16:creationId xmlns:a16="http://schemas.microsoft.com/office/drawing/2014/main" id="{82C424F6-3AA2-714E-8EBB-457D2D0A5D42}"/>
              </a:ext>
            </a:extLst>
          </p:cNvPr>
          <p:cNvGrpSpPr/>
          <p:nvPr/>
        </p:nvGrpSpPr>
        <p:grpSpPr>
          <a:xfrm>
            <a:off x="6168008" y="2636912"/>
            <a:ext cx="5760640" cy="928454"/>
            <a:chOff x="6168008" y="2636912"/>
            <a:chExt cx="5760640" cy="928454"/>
          </a:xfrm>
        </p:grpSpPr>
        <p:grpSp>
          <p:nvGrpSpPr>
            <p:cNvPr id="10" name="Gruppieren 9">
              <a:extLst>
                <a:ext uri="{FF2B5EF4-FFF2-40B4-BE49-F238E27FC236}">
                  <a16:creationId xmlns:a16="http://schemas.microsoft.com/office/drawing/2014/main" id="{29D1E4E6-0C08-A74A-A881-29AF125828BC}"/>
                </a:ext>
              </a:extLst>
            </p:cNvPr>
            <p:cNvGrpSpPr/>
            <p:nvPr/>
          </p:nvGrpSpPr>
          <p:grpSpPr>
            <a:xfrm>
              <a:off x="6168008" y="2636912"/>
              <a:ext cx="5184576" cy="928454"/>
              <a:chOff x="5566600" y="2420888"/>
              <a:chExt cx="5559968" cy="1000462"/>
            </a:xfrm>
          </p:grpSpPr>
          <p:pic>
            <p:nvPicPr>
              <p:cNvPr id="6" name="Grafik 5">
                <a:extLst>
                  <a:ext uri="{FF2B5EF4-FFF2-40B4-BE49-F238E27FC236}">
                    <a16:creationId xmlns:a16="http://schemas.microsoft.com/office/drawing/2014/main" id="{E0CF3765-C74F-D34F-997F-623D68574A9D}"/>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566600" y="2420888"/>
                <a:ext cx="1792734" cy="1000462"/>
              </a:xfrm>
              <a:prstGeom prst="rect">
                <a:avLst/>
              </a:prstGeom>
            </p:spPr>
          </p:pic>
          <p:pic>
            <p:nvPicPr>
              <p:cNvPr id="8" name="Grafik 7">
                <a:extLst>
                  <a:ext uri="{FF2B5EF4-FFF2-40B4-BE49-F238E27FC236}">
                    <a16:creationId xmlns:a16="http://schemas.microsoft.com/office/drawing/2014/main" id="{EA7921E0-551A-4944-8B94-1F8F44D314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384" y="2702169"/>
                <a:ext cx="1574184" cy="529897"/>
              </a:xfrm>
              <a:prstGeom prst="rect">
                <a:avLst/>
              </a:prstGeom>
            </p:spPr>
          </p:pic>
          <p:pic>
            <p:nvPicPr>
              <p:cNvPr id="18" name="Grafik 17">
                <a:extLst>
                  <a:ext uri="{FF2B5EF4-FFF2-40B4-BE49-F238E27FC236}">
                    <a16:creationId xmlns:a16="http://schemas.microsoft.com/office/drawing/2014/main" id="{25DE914F-FE40-9743-9D64-E08E5F4FC390}"/>
                  </a:ext>
                </a:extLst>
              </p:cNvPr>
              <p:cNvPicPr>
                <a:picLocks noChangeAspect="1"/>
              </p:cNvPicPr>
              <p:nvPr/>
            </p:nvPicPr>
            <p:blipFill>
              <a:blip r:embed="rId4"/>
              <a:stretch>
                <a:fillRect/>
              </a:stretch>
            </p:blipFill>
            <p:spPr>
              <a:xfrm>
                <a:off x="7426663" y="2671631"/>
                <a:ext cx="2004813" cy="498976"/>
              </a:xfrm>
              <a:prstGeom prst="rect">
                <a:avLst/>
              </a:prstGeom>
            </p:spPr>
          </p:pic>
        </p:grpSp>
        <p:pic>
          <p:nvPicPr>
            <p:cNvPr id="15" name="Grafik 14">
              <a:extLst>
                <a:ext uri="{FF2B5EF4-FFF2-40B4-BE49-F238E27FC236}">
                  <a16:creationId xmlns:a16="http://schemas.microsoft.com/office/drawing/2014/main" id="{AEBF11F5-2BB1-0C44-952F-8BBA165EE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24648" y="2852992"/>
              <a:ext cx="504000" cy="504000"/>
            </a:xfrm>
            <a:prstGeom prst="rect">
              <a:avLst/>
            </a:prstGeom>
          </p:spPr>
        </p:pic>
      </p:grpSp>
    </p:spTree>
    <p:extLst>
      <p:ext uri="{BB962C8B-B14F-4D97-AF65-F5344CB8AC3E}">
        <p14:creationId xmlns:p14="http://schemas.microsoft.com/office/powerpoint/2010/main" val="368042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5B3639-22DC-2E45-AFCD-8206C03FB93E}"/>
              </a:ext>
            </a:extLst>
          </p:cNvPr>
          <p:cNvSpPr>
            <a:spLocks noGrp="1"/>
          </p:cNvSpPr>
          <p:nvPr>
            <p:ph type="title"/>
          </p:nvPr>
        </p:nvSpPr>
        <p:spPr/>
        <p:txBody>
          <a:bodyPr/>
          <a:lstStyle/>
          <a:p>
            <a:r>
              <a:rPr lang="en-GB" dirty="0"/>
              <a:t>Overview of the lecture (II)</a:t>
            </a:r>
          </a:p>
        </p:txBody>
      </p:sp>
      <p:sp>
        <p:nvSpPr>
          <p:cNvPr id="3" name="Inhaltsplatzhalter 2">
            <a:extLst>
              <a:ext uri="{FF2B5EF4-FFF2-40B4-BE49-F238E27FC236}">
                <a16:creationId xmlns:a16="http://schemas.microsoft.com/office/drawing/2014/main" id="{D4CAAC83-85F1-B04C-9433-1C42434C0B46}"/>
              </a:ext>
            </a:extLst>
          </p:cNvPr>
          <p:cNvSpPr>
            <a:spLocks noGrp="1"/>
          </p:cNvSpPr>
          <p:nvPr>
            <p:ph idx="1"/>
          </p:nvPr>
        </p:nvSpPr>
        <p:spPr/>
        <p:txBody>
          <a:bodyPr/>
          <a:lstStyle/>
          <a:p>
            <a:pPr marL="0" indent="0">
              <a:buNone/>
            </a:pPr>
            <a:r>
              <a:rPr lang="en-GB" dirty="0"/>
              <a:t>Requirements:</a:t>
            </a:r>
          </a:p>
          <a:p>
            <a:pPr lvl="1"/>
            <a:r>
              <a:rPr lang="en-GB" dirty="0"/>
              <a:t>A good understanding of energy systems and climate policy</a:t>
            </a:r>
          </a:p>
          <a:p>
            <a:pPr lvl="1"/>
            <a:r>
              <a:rPr lang="en-GB" dirty="0"/>
              <a:t>Experience with at least one scientific programming language</a:t>
            </a:r>
          </a:p>
          <a:p>
            <a:pPr lvl="3"/>
            <a:endParaRPr lang="en-GB" dirty="0"/>
          </a:p>
          <a:p>
            <a:pPr lvl="3"/>
            <a:endParaRPr lang="en-GB" dirty="0"/>
          </a:p>
          <a:p>
            <a:pPr marL="0" indent="0">
              <a:buNone/>
            </a:pPr>
            <a:r>
              <a:rPr lang="en-GB" dirty="0"/>
              <a:t>Mode of exercises:</a:t>
            </a:r>
          </a:p>
          <a:p>
            <a:pPr lvl="1"/>
            <a:r>
              <a:rPr lang="en-GB" dirty="0"/>
              <a:t>Submit assignments via GitHub pull requests and Scenario Explorer workspaces</a:t>
            </a:r>
          </a:p>
          <a:p>
            <a:pPr marL="0" indent="0">
              <a:buNone/>
            </a:pPr>
            <a:r>
              <a:rPr lang="en-GB" dirty="0"/>
              <a:t>Grade:</a:t>
            </a:r>
          </a:p>
          <a:p>
            <a:pPr lvl="1"/>
            <a:r>
              <a:rPr lang="en-GB" dirty="0"/>
              <a:t>Submitted assignments (50%)</a:t>
            </a:r>
          </a:p>
          <a:p>
            <a:pPr lvl="1"/>
            <a:r>
              <a:rPr lang="en-GB" dirty="0"/>
              <a:t>Written questions and oral discussion of submitted exercises and related questions (30%)</a:t>
            </a:r>
          </a:p>
          <a:p>
            <a:pPr lvl="1"/>
            <a:r>
              <a:rPr lang="en-GB" dirty="0"/>
              <a:t>Active participation in class – feel free to ask questions any time (20%)</a:t>
            </a:r>
          </a:p>
        </p:txBody>
      </p:sp>
      <p:sp>
        <p:nvSpPr>
          <p:cNvPr id="4" name="Textplatzhalter 3">
            <a:extLst>
              <a:ext uri="{FF2B5EF4-FFF2-40B4-BE49-F238E27FC236}">
                <a16:creationId xmlns:a16="http://schemas.microsoft.com/office/drawing/2014/main" id="{289F5929-DD2E-4543-B44C-5A90DE8E2B63}"/>
              </a:ext>
            </a:extLst>
          </p:cNvPr>
          <p:cNvSpPr>
            <a:spLocks noGrp="1"/>
          </p:cNvSpPr>
          <p:nvPr>
            <p:ph type="body" sz="quarter" idx="12"/>
          </p:nvPr>
        </p:nvSpPr>
        <p:spPr/>
        <p:txBody>
          <a:bodyPr/>
          <a:lstStyle/>
          <a:p>
            <a:r>
              <a:rPr lang="en-GB" dirty="0"/>
              <a:t>The correct use of collaborative tools and workflows will be as important</a:t>
            </a:r>
            <a:br>
              <a:rPr lang="en-GB" dirty="0"/>
            </a:br>
            <a:r>
              <a:rPr lang="en-GB" dirty="0"/>
              <a:t>as the application to a problem and correct interpretation of the results</a:t>
            </a:r>
          </a:p>
        </p:txBody>
      </p:sp>
      <p:sp>
        <p:nvSpPr>
          <p:cNvPr id="21" name="Foliennummernplatzhalter 20">
            <a:extLst>
              <a:ext uri="{FF2B5EF4-FFF2-40B4-BE49-F238E27FC236}">
                <a16:creationId xmlns:a16="http://schemas.microsoft.com/office/drawing/2014/main" id="{75AB61E1-D0E1-4E40-925E-C10C0B63C405}"/>
              </a:ext>
            </a:extLst>
          </p:cNvPr>
          <p:cNvSpPr>
            <a:spLocks noGrp="1"/>
          </p:cNvSpPr>
          <p:nvPr>
            <p:ph type="sldNum" sz="quarter" idx="15"/>
          </p:nvPr>
        </p:nvSpPr>
        <p:spPr/>
        <p:txBody>
          <a:bodyPr/>
          <a:lstStyle/>
          <a:p>
            <a:fld id="{7F5633C8-4A1E-AE41-9551-4706842F4652}" type="slidenum">
              <a:rPr lang="uk-UA" smtClean="0"/>
              <a:pPr/>
              <a:t>5</a:t>
            </a:fld>
            <a:endParaRPr lang="uk-UA" dirty="0"/>
          </a:p>
        </p:txBody>
      </p:sp>
      <p:sp>
        <p:nvSpPr>
          <p:cNvPr id="5" name="Datumsplatzhalter 4">
            <a:extLst>
              <a:ext uri="{FF2B5EF4-FFF2-40B4-BE49-F238E27FC236}">
                <a16:creationId xmlns:a16="http://schemas.microsoft.com/office/drawing/2014/main" id="{A6F2F7A2-44C4-F541-BC41-1292D3FE93F7}"/>
              </a:ext>
            </a:extLst>
          </p:cNvPr>
          <p:cNvSpPr>
            <a:spLocks noGrp="1"/>
          </p:cNvSpPr>
          <p:nvPr>
            <p:ph type="dt" sz="half" idx="13"/>
          </p:nvPr>
        </p:nvSpPr>
        <p:spPr/>
        <p:txBody>
          <a:bodyPr/>
          <a:lstStyle/>
          <a:p>
            <a:r>
              <a:rPr lang="de-AT"/>
              <a:t>Daniel Huppmann</a:t>
            </a:r>
            <a:endParaRPr lang="hr-HR" dirty="0"/>
          </a:p>
        </p:txBody>
      </p:sp>
      <p:sp>
        <p:nvSpPr>
          <p:cNvPr id="15" name="Fußzeilenplatzhalter 14">
            <a:extLst>
              <a:ext uri="{FF2B5EF4-FFF2-40B4-BE49-F238E27FC236}">
                <a16:creationId xmlns:a16="http://schemas.microsoft.com/office/drawing/2014/main" id="{9E8873E5-54A0-1849-B909-D4756642DDAE}"/>
              </a:ext>
            </a:extLst>
          </p:cNvPr>
          <p:cNvSpPr>
            <a:spLocks noGrp="1"/>
          </p:cNvSpPr>
          <p:nvPr>
            <p:ph type="ftr" sz="quarter" idx="14"/>
          </p:nvPr>
        </p:nvSpPr>
        <p:spPr/>
        <p:txBody>
          <a:bodyPr/>
          <a:lstStyle/>
          <a:p>
            <a:pPr>
              <a:defRPr/>
            </a:pPr>
            <a:r>
              <a:rPr lang="en-US"/>
              <a:t>Open-Source Energy System Modeling, Lecture 1</a:t>
            </a:r>
            <a:endParaRPr lang="en-US" dirty="0"/>
          </a:p>
        </p:txBody>
      </p:sp>
      <p:pic>
        <p:nvPicPr>
          <p:cNvPr id="18" name="Grafik 17">
            <a:extLst>
              <a:ext uri="{FF2B5EF4-FFF2-40B4-BE49-F238E27FC236}">
                <a16:creationId xmlns:a16="http://schemas.microsoft.com/office/drawing/2014/main" id="{5C746FF7-7EEC-D247-AED0-99D8E4BA06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784" y="3295907"/>
            <a:ext cx="653298" cy="505314"/>
          </a:xfrm>
          <a:prstGeom prst="rect">
            <a:avLst/>
          </a:prstGeom>
        </p:spPr>
      </p:pic>
      <p:pic>
        <p:nvPicPr>
          <p:cNvPr id="19" name="Grafik 18">
            <a:extLst>
              <a:ext uri="{FF2B5EF4-FFF2-40B4-BE49-F238E27FC236}">
                <a16:creationId xmlns:a16="http://schemas.microsoft.com/office/drawing/2014/main" id="{71ED8703-B4CA-BB4A-A43C-BC8AA20221ED}"/>
              </a:ext>
            </a:extLst>
          </p:cNvPr>
          <p:cNvPicPr>
            <a:picLocks noChangeAspect="1"/>
          </p:cNvPicPr>
          <p:nvPr/>
        </p:nvPicPr>
        <p:blipFill>
          <a:blip r:embed="rId3"/>
          <a:stretch>
            <a:fillRect/>
          </a:stretch>
        </p:blipFill>
        <p:spPr>
          <a:xfrm>
            <a:off x="3143672" y="3294454"/>
            <a:ext cx="721793" cy="488272"/>
          </a:xfrm>
          <a:prstGeom prst="rect">
            <a:avLst/>
          </a:prstGeom>
        </p:spPr>
      </p:pic>
      <p:pic>
        <p:nvPicPr>
          <p:cNvPr id="20" name="Grafik 19">
            <a:extLst>
              <a:ext uri="{FF2B5EF4-FFF2-40B4-BE49-F238E27FC236}">
                <a16:creationId xmlns:a16="http://schemas.microsoft.com/office/drawing/2014/main" id="{7DB5AE45-6CE7-A046-ABD1-C3E9E6B6F5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472" y="3312349"/>
            <a:ext cx="1787127" cy="601578"/>
          </a:xfrm>
          <a:prstGeom prst="rect">
            <a:avLst/>
          </a:prstGeom>
        </p:spPr>
      </p:pic>
      <p:pic>
        <p:nvPicPr>
          <p:cNvPr id="23" name="Grafik 22">
            <a:extLst>
              <a:ext uri="{FF2B5EF4-FFF2-40B4-BE49-F238E27FC236}">
                <a16:creationId xmlns:a16="http://schemas.microsoft.com/office/drawing/2014/main" id="{EB7B793F-6D7E-824E-BE4C-5F41C2761BA4}"/>
              </a:ext>
            </a:extLst>
          </p:cNvPr>
          <p:cNvPicPr>
            <a:picLocks noChangeAspect="1"/>
          </p:cNvPicPr>
          <p:nvPr/>
        </p:nvPicPr>
        <p:blipFill>
          <a:blip r:embed="rId5"/>
          <a:stretch>
            <a:fillRect/>
          </a:stretch>
        </p:blipFill>
        <p:spPr>
          <a:xfrm>
            <a:off x="6300176" y="3287236"/>
            <a:ext cx="803936" cy="626691"/>
          </a:xfrm>
          <a:prstGeom prst="rect">
            <a:avLst/>
          </a:prstGeom>
        </p:spPr>
      </p:pic>
      <p:pic>
        <p:nvPicPr>
          <p:cNvPr id="24" name="Grafik 23">
            <a:extLst>
              <a:ext uri="{FF2B5EF4-FFF2-40B4-BE49-F238E27FC236}">
                <a16:creationId xmlns:a16="http://schemas.microsoft.com/office/drawing/2014/main" id="{67454E99-2AF1-9445-B2DB-A35B6F694DDB}"/>
              </a:ext>
            </a:extLst>
          </p:cNvPr>
          <p:cNvPicPr>
            <a:picLocks noChangeAspect="1"/>
          </p:cNvPicPr>
          <p:nvPr/>
        </p:nvPicPr>
        <p:blipFill>
          <a:blip r:embed="rId6"/>
          <a:stretch>
            <a:fillRect/>
          </a:stretch>
        </p:blipFill>
        <p:spPr>
          <a:xfrm>
            <a:off x="7399950" y="3407861"/>
            <a:ext cx="1360346" cy="404786"/>
          </a:xfrm>
          <a:prstGeom prst="rect">
            <a:avLst/>
          </a:prstGeom>
        </p:spPr>
      </p:pic>
      <p:pic>
        <p:nvPicPr>
          <p:cNvPr id="26" name="Grafik 25">
            <a:extLst>
              <a:ext uri="{FF2B5EF4-FFF2-40B4-BE49-F238E27FC236}">
                <a16:creationId xmlns:a16="http://schemas.microsoft.com/office/drawing/2014/main" id="{B680A780-FF4F-5E42-A843-B19D999A2954}"/>
              </a:ext>
            </a:extLst>
          </p:cNvPr>
          <p:cNvPicPr>
            <a:picLocks noChangeAspect="1"/>
          </p:cNvPicPr>
          <p:nvPr/>
        </p:nvPicPr>
        <p:blipFill>
          <a:blip r:embed="rId7"/>
          <a:stretch>
            <a:fillRect/>
          </a:stretch>
        </p:blipFill>
        <p:spPr>
          <a:xfrm>
            <a:off x="10524705" y="3146642"/>
            <a:ext cx="827879" cy="927224"/>
          </a:xfrm>
          <a:prstGeom prst="rect">
            <a:avLst/>
          </a:prstGeom>
        </p:spPr>
      </p:pic>
      <p:pic>
        <p:nvPicPr>
          <p:cNvPr id="29" name="Grafik 28">
            <a:extLst>
              <a:ext uri="{FF2B5EF4-FFF2-40B4-BE49-F238E27FC236}">
                <a16:creationId xmlns:a16="http://schemas.microsoft.com/office/drawing/2014/main" id="{C37C0FB7-46B8-964A-BE5B-4604CB3587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09372" y="3162672"/>
            <a:ext cx="1435100" cy="914400"/>
          </a:xfrm>
          <a:prstGeom prst="rect">
            <a:avLst/>
          </a:prstGeom>
        </p:spPr>
      </p:pic>
      <p:pic>
        <p:nvPicPr>
          <p:cNvPr id="31" name="Grafik 30">
            <a:extLst>
              <a:ext uri="{FF2B5EF4-FFF2-40B4-BE49-F238E27FC236}">
                <a16:creationId xmlns:a16="http://schemas.microsoft.com/office/drawing/2014/main" id="{938A18A4-2D8A-BA41-8815-E2D4BF02F4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034438" y="3360110"/>
            <a:ext cx="1062415" cy="493264"/>
          </a:xfrm>
          <a:prstGeom prst="rect">
            <a:avLst/>
          </a:prstGeom>
        </p:spPr>
      </p:pic>
    </p:spTree>
    <p:extLst>
      <p:ext uri="{BB962C8B-B14F-4D97-AF65-F5344CB8AC3E}">
        <p14:creationId xmlns:p14="http://schemas.microsoft.com/office/powerpoint/2010/main" val="2614762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fade">
                                      <p:cBhvr>
                                        <p:cTn id="15" dur="500"/>
                                        <p:tgtEl>
                                          <p:spTgt spid="3">
                                            <p:txEl>
                                              <p:pRg st="7" end="7"/>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500"/>
                                        <p:tgtEl>
                                          <p:spTgt spid="3">
                                            <p:txEl>
                                              <p:pRg st="8" end="8"/>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500"/>
                                        <p:tgtEl>
                                          <p:spTgt spid="3">
                                            <p:txEl>
                                              <p:pRg st="9" end="9"/>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a:extLst>
              <a:ext uri="{FF2B5EF4-FFF2-40B4-BE49-F238E27FC236}">
                <a16:creationId xmlns:a16="http://schemas.microsoft.com/office/drawing/2014/main" id="{899C32D7-1DBF-D64D-B49D-FA9DAD08989D}"/>
              </a:ext>
            </a:extLst>
          </p:cNvPr>
          <p:cNvSpPr>
            <a:spLocks noGrp="1"/>
          </p:cNvSpPr>
          <p:nvPr>
            <p:ph type="title"/>
          </p:nvPr>
        </p:nvSpPr>
        <p:spPr/>
        <p:txBody>
          <a:bodyPr/>
          <a:lstStyle/>
          <a:p>
            <a:r>
              <a:rPr lang="en-GB" dirty="0"/>
              <a:t>About you...</a:t>
            </a:r>
          </a:p>
        </p:txBody>
      </p:sp>
      <p:sp>
        <p:nvSpPr>
          <p:cNvPr id="4" name="Textplatzhalter 3">
            <a:extLst>
              <a:ext uri="{FF2B5EF4-FFF2-40B4-BE49-F238E27FC236}">
                <a16:creationId xmlns:a16="http://schemas.microsoft.com/office/drawing/2014/main" id="{0955F09A-718C-E548-A8F6-CF3A11904BC9}"/>
              </a:ext>
            </a:extLst>
          </p:cNvPr>
          <p:cNvSpPr>
            <a:spLocks noGrp="1"/>
          </p:cNvSpPr>
          <p:nvPr>
            <p:ph type="body" sz="quarter" idx="12"/>
          </p:nvPr>
        </p:nvSpPr>
        <p:spPr/>
        <p:txBody>
          <a:bodyPr/>
          <a:lstStyle/>
          <a:p>
            <a:r>
              <a:rPr lang="en-GB" dirty="0"/>
              <a:t>What is your background and experience level </a:t>
            </a:r>
            <a:r>
              <a:rPr lang="en-GB" sz="2500" dirty="0"/>
              <a:t>with</a:t>
            </a:r>
            <a:r>
              <a:rPr lang="en-GB" dirty="0"/>
              <a:t> (scientific) programming?</a:t>
            </a:r>
          </a:p>
        </p:txBody>
      </p:sp>
      <p:sp>
        <p:nvSpPr>
          <p:cNvPr id="5" name="Datumsplatzhalter 4">
            <a:extLst>
              <a:ext uri="{FF2B5EF4-FFF2-40B4-BE49-F238E27FC236}">
                <a16:creationId xmlns:a16="http://schemas.microsoft.com/office/drawing/2014/main" id="{4EC56C6C-E8D6-B94B-B1DE-3340AB38A768}"/>
              </a:ext>
            </a:extLst>
          </p:cNvPr>
          <p:cNvSpPr>
            <a:spLocks noGrp="1"/>
          </p:cNvSpPr>
          <p:nvPr>
            <p:ph type="dt" sz="half" idx="13"/>
          </p:nvPr>
        </p:nvSpPr>
        <p:spPr/>
        <p:txBody>
          <a:bodyPr/>
          <a:lstStyle/>
          <a:p>
            <a:r>
              <a:rPr lang="de-AT"/>
              <a:t>Daniel Huppmann</a:t>
            </a:r>
            <a:endParaRPr lang="hr-HR" dirty="0"/>
          </a:p>
        </p:txBody>
      </p:sp>
      <p:sp>
        <p:nvSpPr>
          <p:cNvPr id="6" name="Fußzeilenplatzhalter 5">
            <a:extLst>
              <a:ext uri="{FF2B5EF4-FFF2-40B4-BE49-F238E27FC236}">
                <a16:creationId xmlns:a16="http://schemas.microsoft.com/office/drawing/2014/main" id="{A5BD323A-38B1-5F4D-A411-4A8673B7B1D4}"/>
              </a:ext>
            </a:extLst>
          </p:cNvPr>
          <p:cNvSpPr>
            <a:spLocks noGrp="1"/>
          </p:cNvSpPr>
          <p:nvPr>
            <p:ph type="ftr" sz="quarter" idx="14"/>
          </p:nvPr>
        </p:nvSpPr>
        <p:spPr/>
        <p:txBody>
          <a:bodyPr/>
          <a:lstStyle/>
          <a:p>
            <a:r>
              <a:rPr lang="en-US"/>
              <a:t>Open-Source Energy System Modeling, Lecture 1</a:t>
            </a:r>
            <a:endParaRPr lang="en-US" dirty="0"/>
          </a:p>
        </p:txBody>
      </p:sp>
      <p:sp>
        <p:nvSpPr>
          <p:cNvPr id="7" name="Foliennummernplatzhalter 6">
            <a:extLst>
              <a:ext uri="{FF2B5EF4-FFF2-40B4-BE49-F238E27FC236}">
                <a16:creationId xmlns:a16="http://schemas.microsoft.com/office/drawing/2014/main" id="{45243DDC-F8A8-CA45-800B-329A80018816}"/>
              </a:ext>
            </a:extLst>
          </p:cNvPr>
          <p:cNvSpPr>
            <a:spLocks noGrp="1"/>
          </p:cNvSpPr>
          <p:nvPr>
            <p:ph type="sldNum" sz="quarter" idx="15"/>
          </p:nvPr>
        </p:nvSpPr>
        <p:spPr/>
        <p:txBody>
          <a:bodyPr/>
          <a:lstStyle/>
          <a:p>
            <a:fld id="{7F5633C8-4A1E-AE41-9551-4706842F4652}" type="slidenum">
              <a:rPr lang="uk-UA" smtClean="0"/>
              <a:pPr/>
              <a:t>6</a:t>
            </a:fld>
            <a:endParaRPr lang="uk-UA" dirty="0"/>
          </a:p>
        </p:txBody>
      </p:sp>
      <p:pic>
        <p:nvPicPr>
          <p:cNvPr id="15" name="Grafik 14">
            <a:extLst>
              <a:ext uri="{FF2B5EF4-FFF2-40B4-BE49-F238E27FC236}">
                <a16:creationId xmlns:a16="http://schemas.microsoft.com/office/drawing/2014/main" id="{3D0EE290-278C-414D-B6A9-2B9D7019CDE2}"/>
              </a:ext>
            </a:extLst>
          </p:cNvPr>
          <p:cNvPicPr>
            <a:picLocks noChangeAspect="1"/>
          </p:cNvPicPr>
          <p:nvPr/>
        </p:nvPicPr>
        <p:blipFill>
          <a:blip r:embed="rId2"/>
          <a:stretch>
            <a:fillRect/>
          </a:stretch>
        </p:blipFill>
        <p:spPr>
          <a:xfrm>
            <a:off x="911425" y="1826872"/>
            <a:ext cx="1790947" cy="954056"/>
          </a:xfrm>
          <a:prstGeom prst="rect">
            <a:avLst/>
          </a:prstGeom>
        </p:spPr>
      </p:pic>
      <p:pic>
        <p:nvPicPr>
          <p:cNvPr id="16" name="Grafik 15">
            <a:extLst>
              <a:ext uri="{FF2B5EF4-FFF2-40B4-BE49-F238E27FC236}">
                <a16:creationId xmlns:a16="http://schemas.microsoft.com/office/drawing/2014/main" id="{C8760B42-6E10-E745-8A71-D58FE9FF2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0058" y="1979743"/>
            <a:ext cx="2385118" cy="802872"/>
          </a:xfrm>
          <a:prstGeom prst="rect">
            <a:avLst/>
          </a:prstGeom>
        </p:spPr>
      </p:pic>
      <p:pic>
        <p:nvPicPr>
          <p:cNvPr id="17" name="Grafik 16">
            <a:extLst>
              <a:ext uri="{FF2B5EF4-FFF2-40B4-BE49-F238E27FC236}">
                <a16:creationId xmlns:a16="http://schemas.microsoft.com/office/drawing/2014/main" id="{3B712F0B-29EB-F541-945F-7B6FE15B4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7372" y="2009559"/>
            <a:ext cx="916723" cy="709068"/>
          </a:xfrm>
          <a:prstGeom prst="rect">
            <a:avLst/>
          </a:prstGeom>
        </p:spPr>
      </p:pic>
      <p:pic>
        <p:nvPicPr>
          <p:cNvPr id="18" name="Grafik 17">
            <a:extLst>
              <a:ext uri="{FF2B5EF4-FFF2-40B4-BE49-F238E27FC236}">
                <a16:creationId xmlns:a16="http://schemas.microsoft.com/office/drawing/2014/main" id="{B212F122-5050-544E-9B3E-E25DAF8769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6052" y="1922126"/>
            <a:ext cx="723900" cy="812800"/>
          </a:xfrm>
          <a:prstGeom prst="rect">
            <a:avLst/>
          </a:prstGeom>
        </p:spPr>
      </p:pic>
      <p:pic>
        <p:nvPicPr>
          <p:cNvPr id="19" name="Grafik 18">
            <a:extLst>
              <a:ext uri="{FF2B5EF4-FFF2-40B4-BE49-F238E27FC236}">
                <a16:creationId xmlns:a16="http://schemas.microsoft.com/office/drawing/2014/main" id="{0DF16164-E589-A842-B7F3-1DB376B0E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68012" y="1939156"/>
            <a:ext cx="1435100" cy="914400"/>
          </a:xfrm>
          <a:prstGeom prst="rect">
            <a:avLst/>
          </a:prstGeom>
        </p:spPr>
      </p:pic>
      <p:pic>
        <p:nvPicPr>
          <p:cNvPr id="20" name="Grafik 19">
            <a:extLst>
              <a:ext uri="{FF2B5EF4-FFF2-40B4-BE49-F238E27FC236}">
                <a16:creationId xmlns:a16="http://schemas.microsoft.com/office/drawing/2014/main" id="{EE1E73F8-D48B-704D-92FB-9BBAD99C0DAE}"/>
              </a:ext>
            </a:extLst>
          </p:cNvPr>
          <p:cNvPicPr>
            <a:picLocks noChangeAspect="1"/>
          </p:cNvPicPr>
          <p:nvPr/>
        </p:nvPicPr>
        <p:blipFill>
          <a:blip r:embed="rId7"/>
          <a:stretch>
            <a:fillRect/>
          </a:stretch>
        </p:blipFill>
        <p:spPr>
          <a:xfrm>
            <a:off x="2156928" y="3545363"/>
            <a:ext cx="1090887" cy="737953"/>
          </a:xfrm>
          <a:prstGeom prst="rect">
            <a:avLst/>
          </a:prstGeom>
        </p:spPr>
      </p:pic>
      <p:pic>
        <p:nvPicPr>
          <p:cNvPr id="21" name="Grafik 20">
            <a:extLst>
              <a:ext uri="{FF2B5EF4-FFF2-40B4-BE49-F238E27FC236}">
                <a16:creationId xmlns:a16="http://schemas.microsoft.com/office/drawing/2014/main" id="{6723BA09-DDC0-3F43-A3C9-4DB6F1F99165}"/>
              </a:ext>
            </a:extLst>
          </p:cNvPr>
          <p:cNvPicPr>
            <a:picLocks noChangeAspect="1"/>
          </p:cNvPicPr>
          <p:nvPr/>
        </p:nvPicPr>
        <p:blipFill>
          <a:blip r:embed="rId8"/>
          <a:stretch>
            <a:fillRect/>
          </a:stretch>
        </p:blipFill>
        <p:spPr>
          <a:xfrm>
            <a:off x="4457287" y="3331632"/>
            <a:ext cx="1102696" cy="1235019"/>
          </a:xfrm>
          <a:prstGeom prst="rect">
            <a:avLst/>
          </a:prstGeom>
        </p:spPr>
      </p:pic>
      <p:pic>
        <p:nvPicPr>
          <p:cNvPr id="26" name="Grafik 25">
            <a:extLst>
              <a:ext uri="{FF2B5EF4-FFF2-40B4-BE49-F238E27FC236}">
                <a16:creationId xmlns:a16="http://schemas.microsoft.com/office/drawing/2014/main" id="{DD40E7B0-1253-0440-BCB9-F8E5420F366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714729" y="3449035"/>
            <a:ext cx="1066800" cy="1181100"/>
          </a:xfrm>
          <a:prstGeom prst="rect">
            <a:avLst/>
          </a:prstGeom>
        </p:spPr>
      </p:pic>
      <p:pic>
        <p:nvPicPr>
          <p:cNvPr id="27" name="Grafik 26">
            <a:extLst>
              <a:ext uri="{FF2B5EF4-FFF2-40B4-BE49-F238E27FC236}">
                <a16:creationId xmlns:a16="http://schemas.microsoft.com/office/drawing/2014/main" id="{A043333A-13A2-9C45-A04A-AB42A0ED75E2}"/>
              </a:ext>
            </a:extLst>
          </p:cNvPr>
          <p:cNvPicPr>
            <a:picLocks noChangeAspect="1"/>
          </p:cNvPicPr>
          <p:nvPr/>
        </p:nvPicPr>
        <p:blipFill>
          <a:blip r:embed="rId10"/>
          <a:stretch>
            <a:fillRect/>
          </a:stretch>
        </p:blipFill>
        <p:spPr>
          <a:xfrm>
            <a:off x="8560422" y="3244053"/>
            <a:ext cx="2742690" cy="1530598"/>
          </a:xfrm>
          <a:prstGeom prst="rect">
            <a:avLst/>
          </a:prstGeom>
        </p:spPr>
      </p:pic>
      <p:pic>
        <p:nvPicPr>
          <p:cNvPr id="28" name="Grafik 27">
            <a:extLst>
              <a:ext uri="{FF2B5EF4-FFF2-40B4-BE49-F238E27FC236}">
                <a16:creationId xmlns:a16="http://schemas.microsoft.com/office/drawing/2014/main" id="{2AC4B923-63E3-3849-B57C-F46337E38F0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504669" y="5138740"/>
            <a:ext cx="1422400" cy="660400"/>
          </a:xfrm>
          <a:prstGeom prst="rect">
            <a:avLst/>
          </a:prstGeom>
        </p:spPr>
      </p:pic>
      <p:pic>
        <p:nvPicPr>
          <p:cNvPr id="29" name="Grafik 28">
            <a:extLst>
              <a:ext uri="{FF2B5EF4-FFF2-40B4-BE49-F238E27FC236}">
                <a16:creationId xmlns:a16="http://schemas.microsoft.com/office/drawing/2014/main" id="{722741C7-8303-794C-8CD8-F3EE8048925D}"/>
              </a:ext>
            </a:extLst>
          </p:cNvPr>
          <p:cNvPicPr>
            <a:picLocks noChangeAspect="1"/>
          </p:cNvPicPr>
          <p:nvPr/>
        </p:nvPicPr>
        <p:blipFill>
          <a:blip r:embed="rId12"/>
          <a:stretch>
            <a:fillRect/>
          </a:stretch>
        </p:blipFill>
        <p:spPr>
          <a:xfrm>
            <a:off x="5157588" y="5138740"/>
            <a:ext cx="2528252" cy="752309"/>
          </a:xfrm>
          <a:prstGeom prst="rect">
            <a:avLst/>
          </a:prstGeom>
        </p:spPr>
      </p:pic>
      <p:pic>
        <p:nvPicPr>
          <p:cNvPr id="30" name="Grafik 29">
            <a:extLst>
              <a:ext uri="{FF2B5EF4-FFF2-40B4-BE49-F238E27FC236}">
                <a16:creationId xmlns:a16="http://schemas.microsoft.com/office/drawing/2014/main" id="{723A82DA-A4B2-1645-B452-3391A3E4D731}"/>
              </a:ext>
            </a:extLst>
          </p:cNvPr>
          <p:cNvPicPr>
            <a:picLocks noChangeAspect="1"/>
          </p:cNvPicPr>
          <p:nvPr/>
        </p:nvPicPr>
        <p:blipFill>
          <a:blip r:embed="rId13"/>
          <a:stretch>
            <a:fillRect/>
          </a:stretch>
        </p:blipFill>
        <p:spPr>
          <a:xfrm>
            <a:off x="8467487" y="4795616"/>
            <a:ext cx="1440218" cy="1122690"/>
          </a:xfrm>
          <a:prstGeom prst="rect">
            <a:avLst/>
          </a:prstGeom>
        </p:spPr>
      </p:pic>
    </p:spTree>
    <p:extLst>
      <p:ext uri="{BB962C8B-B14F-4D97-AF65-F5344CB8AC3E}">
        <p14:creationId xmlns:p14="http://schemas.microsoft.com/office/powerpoint/2010/main" val="393408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20C1CF-A2F7-CD4F-BCF1-1EAF00057458}"/>
              </a:ext>
            </a:extLst>
          </p:cNvPr>
          <p:cNvSpPr>
            <a:spLocks noGrp="1"/>
          </p:cNvSpPr>
          <p:nvPr>
            <p:ph type="title"/>
          </p:nvPr>
        </p:nvSpPr>
        <p:spPr/>
        <p:txBody>
          <a:bodyPr/>
          <a:lstStyle/>
          <a:p>
            <a:r>
              <a:rPr lang="en-GB" dirty="0"/>
              <a:t>Microsoft Excel as a programming language?</a:t>
            </a:r>
          </a:p>
        </p:txBody>
      </p:sp>
      <p:sp>
        <p:nvSpPr>
          <p:cNvPr id="9" name="Textplatzhalter 8">
            <a:extLst>
              <a:ext uri="{FF2B5EF4-FFF2-40B4-BE49-F238E27FC236}">
                <a16:creationId xmlns:a16="http://schemas.microsoft.com/office/drawing/2014/main" id="{79CA4591-34CE-3940-8C2A-5AA9F7546BF6}"/>
              </a:ext>
            </a:extLst>
          </p:cNvPr>
          <p:cNvSpPr>
            <a:spLocks noGrp="1"/>
          </p:cNvSpPr>
          <p:nvPr>
            <p:ph type="body" sz="quarter" idx="23"/>
          </p:nvPr>
        </p:nvSpPr>
        <p:spPr/>
        <p:txBody>
          <a:bodyPr/>
          <a:lstStyle/>
          <a:p>
            <a:r>
              <a:rPr lang="en-GB" dirty="0"/>
              <a:t>John Oliver, </a:t>
            </a:r>
            <a:r>
              <a:rPr lang="en-GB" i="1" dirty="0"/>
              <a:t>Last Week Tonight, </a:t>
            </a:r>
            <a:r>
              <a:rPr lang="en-GB" dirty="0"/>
              <a:t>June 5, 2016. Meme from </a:t>
            </a:r>
            <a:r>
              <a:rPr lang="en-GB" dirty="0">
                <a:hlinkClick r:id="rId2"/>
              </a:rPr>
              <a:t>memegenerator.net</a:t>
            </a:r>
            <a:r>
              <a:rPr lang="en-GB" dirty="0"/>
              <a:t>, Clip on </a:t>
            </a:r>
            <a:r>
              <a:rPr lang="en-GB" dirty="0" err="1">
                <a:hlinkClick r:id="rId3"/>
              </a:rPr>
              <a:t>youtube.com</a:t>
            </a:r>
            <a:endParaRPr lang="en-GB" dirty="0"/>
          </a:p>
          <a:p>
            <a:endParaRPr lang="en-GB" dirty="0"/>
          </a:p>
        </p:txBody>
      </p:sp>
      <p:sp>
        <p:nvSpPr>
          <p:cNvPr id="8" name="Textplatzhalter 7">
            <a:extLst>
              <a:ext uri="{FF2B5EF4-FFF2-40B4-BE49-F238E27FC236}">
                <a16:creationId xmlns:a16="http://schemas.microsoft.com/office/drawing/2014/main" id="{C12F7A97-4050-ED41-8F4E-C5DB4E62531E}"/>
              </a:ext>
            </a:extLst>
          </p:cNvPr>
          <p:cNvSpPr>
            <a:spLocks noGrp="1"/>
          </p:cNvSpPr>
          <p:nvPr>
            <p:ph type="body" sz="quarter" idx="12"/>
          </p:nvPr>
        </p:nvSpPr>
        <p:spPr/>
        <p:txBody>
          <a:bodyPr/>
          <a:lstStyle/>
          <a:p>
            <a:r>
              <a:rPr lang="en-GB" dirty="0"/>
              <a:t>People tend to have strong feelings about Excel...</a:t>
            </a:r>
          </a:p>
        </p:txBody>
      </p:sp>
      <p:sp>
        <p:nvSpPr>
          <p:cNvPr id="5" name="Datumsplatzhalter 4">
            <a:extLst>
              <a:ext uri="{FF2B5EF4-FFF2-40B4-BE49-F238E27FC236}">
                <a16:creationId xmlns:a16="http://schemas.microsoft.com/office/drawing/2014/main" id="{01D41FFD-AE85-5142-8967-621AC34C7F9D}"/>
              </a:ext>
            </a:extLst>
          </p:cNvPr>
          <p:cNvSpPr>
            <a:spLocks noGrp="1"/>
          </p:cNvSpPr>
          <p:nvPr>
            <p:ph type="dt" sz="half" idx="25"/>
          </p:nvPr>
        </p:nvSpPr>
        <p:spPr/>
        <p:txBody>
          <a:bodyPr/>
          <a:lstStyle/>
          <a:p>
            <a:r>
              <a:rPr lang="de-AT"/>
              <a:t>Daniel Huppmann</a:t>
            </a:r>
            <a:endParaRPr lang="hr-HR" dirty="0"/>
          </a:p>
        </p:txBody>
      </p:sp>
      <p:sp>
        <p:nvSpPr>
          <p:cNvPr id="6" name="Fußzeilenplatzhalter 5">
            <a:extLst>
              <a:ext uri="{FF2B5EF4-FFF2-40B4-BE49-F238E27FC236}">
                <a16:creationId xmlns:a16="http://schemas.microsoft.com/office/drawing/2014/main" id="{1BE4BBB8-4F4B-E346-91CA-215C0B145ED1}"/>
              </a:ext>
            </a:extLst>
          </p:cNvPr>
          <p:cNvSpPr>
            <a:spLocks noGrp="1"/>
          </p:cNvSpPr>
          <p:nvPr>
            <p:ph type="ftr" sz="quarter" idx="26"/>
          </p:nvPr>
        </p:nvSpPr>
        <p:spPr/>
        <p:txBody>
          <a:bodyPr/>
          <a:lstStyle/>
          <a:p>
            <a:pPr>
              <a:defRPr/>
            </a:pPr>
            <a:r>
              <a:rPr lang="en-US"/>
              <a:t>Open-Source Energy System Modeling, Lecture 1</a:t>
            </a:r>
            <a:endParaRPr lang="en-US" dirty="0"/>
          </a:p>
        </p:txBody>
      </p:sp>
      <p:sp>
        <p:nvSpPr>
          <p:cNvPr id="7" name="Foliennummernplatzhalter 6">
            <a:extLst>
              <a:ext uri="{FF2B5EF4-FFF2-40B4-BE49-F238E27FC236}">
                <a16:creationId xmlns:a16="http://schemas.microsoft.com/office/drawing/2014/main" id="{0544139C-8B98-654C-82F5-880924F7958A}"/>
              </a:ext>
            </a:extLst>
          </p:cNvPr>
          <p:cNvSpPr>
            <a:spLocks noGrp="1"/>
          </p:cNvSpPr>
          <p:nvPr>
            <p:ph type="sldNum" sz="quarter" idx="27"/>
          </p:nvPr>
        </p:nvSpPr>
        <p:spPr/>
        <p:txBody>
          <a:bodyPr/>
          <a:lstStyle/>
          <a:p>
            <a:fld id="{7F5633C8-4A1E-AE41-9551-4706842F4652}" type="slidenum">
              <a:rPr lang="uk-UA" smtClean="0"/>
              <a:pPr/>
              <a:t>7</a:t>
            </a:fld>
            <a:endParaRPr lang="uk-UA" dirty="0"/>
          </a:p>
        </p:txBody>
      </p:sp>
      <p:pic>
        <p:nvPicPr>
          <p:cNvPr id="16" name="Inhaltsplatzhalter 15">
            <a:extLst>
              <a:ext uri="{FF2B5EF4-FFF2-40B4-BE49-F238E27FC236}">
                <a16:creationId xmlns:a16="http://schemas.microsoft.com/office/drawing/2014/main" id="{E5219DF2-23A2-8C44-9F37-D79243629897}"/>
              </a:ext>
            </a:extLst>
          </p:cNvPr>
          <p:cNvPicPr>
            <a:picLocks noGrp="1" noChangeAspect="1"/>
          </p:cNvPicPr>
          <p:nvPr>
            <p:ph sz="quarter" idx="24"/>
          </p:nvPr>
        </p:nvPicPr>
        <p:blipFill>
          <a:blip r:embed="rId4">
            <a:extLst>
              <a:ext uri="{28A0092B-C50C-407E-A947-70E740481C1C}">
                <a14:useLocalDpi xmlns:a14="http://schemas.microsoft.com/office/drawing/2010/main" val="0"/>
              </a:ext>
            </a:extLst>
          </a:blip>
          <a:stretch>
            <a:fillRect/>
          </a:stretch>
        </p:blipFill>
        <p:spPr>
          <a:xfrm>
            <a:off x="2056228" y="1628775"/>
            <a:ext cx="8366881" cy="4392613"/>
          </a:xfrm>
        </p:spPr>
      </p:pic>
    </p:spTree>
    <p:extLst>
      <p:ext uri="{BB962C8B-B14F-4D97-AF65-F5344CB8AC3E}">
        <p14:creationId xmlns:p14="http://schemas.microsoft.com/office/powerpoint/2010/main" val="427656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645B58-841D-9048-8015-9D2D8DA82A9D}"/>
              </a:ext>
            </a:extLst>
          </p:cNvPr>
          <p:cNvSpPr>
            <a:spLocks noGrp="1"/>
          </p:cNvSpPr>
          <p:nvPr>
            <p:ph type="title"/>
          </p:nvPr>
        </p:nvSpPr>
        <p:spPr/>
        <p:txBody>
          <a:bodyPr/>
          <a:lstStyle/>
          <a:p>
            <a:r>
              <a:rPr lang="en-GB"/>
              <a:t>An introduction to open, collaborative scientific research</a:t>
            </a:r>
            <a:endParaRPr lang="en-GB" dirty="0"/>
          </a:p>
        </p:txBody>
      </p:sp>
      <p:sp>
        <p:nvSpPr>
          <p:cNvPr id="11" name="Textplatzhalter 10">
            <a:extLst>
              <a:ext uri="{FF2B5EF4-FFF2-40B4-BE49-F238E27FC236}">
                <a16:creationId xmlns:a16="http://schemas.microsoft.com/office/drawing/2014/main" id="{536CF571-EC8E-3342-9CDB-91D0A4636A2B}"/>
              </a:ext>
            </a:extLst>
          </p:cNvPr>
          <p:cNvSpPr>
            <a:spLocks noGrp="1"/>
          </p:cNvSpPr>
          <p:nvPr>
            <p:ph type="body" idx="10"/>
          </p:nvPr>
        </p:nvSpPr>
        <p:spPr/>
        <p:txBody>
          <a:bodyPr/>
          <a:lstStyle/>
          <a:p>
            <a:r>
              <a:rPr lang="en-GB" dirty="0"/>
              <a:t>Based on material by Matthew Gidden (</a:t>
            </a:r>
            <a:r>
              <a:rPr lang="en-GB" dirty="0">
                <a:hlinkClick r:id="rId2"/>
              </a:rPr>
              <a:t>@gidden</a:t>
            </a:r>
            <a:r>
              <a:rPr lang="en-GB" dirty="0"/>
              <a:t>) and Paul </a:t>
            </a:r>
            <a:r>
              <a:rPr lang="en-GB" dirty="0" err="1"/>
              <a:t>Natsuo</a:t>
            </a:r>
            <a:r>
              <a:rPr lang="en-GB" dirty="0"/>
              <a:t> </a:t>
            </a:r>
            <a:r>
              <a:rPr lang="en-GB" dirty="0" err="1"/>
              <a:t>Kishimoto</a:t>
            </a:r>
            <a:r>
              <a:rPr lang="en-GB" dirty="0"/>
              <a:t> (</a:t>
            </a:r>
            <a:r>
              <a:rPr lang="en-GB" dirty="0">
                <a:hlinkClick r:id="rId3"/>
              </a:rPr>
              <a:t>@</a:t>
            </a:r>
            <a:r>
              <a:rPr lang="de-AT" dirty="0">
                <a:hlinkClick r:id="rId3"/>
              </a:rPr>
              <a:t>khaeru</a:t>
            </a:r>
            <a:r>
              <a:rPr lang="de-AT" dirty="0"/>
              <a:t>)</a:t>
            </a:r>
            <a:endParaRPr lang="en-GB" dirty="0"/>
          </a:p>
          <a:p>
            <a:endParaRPr lang="en-GB" dirty="0"/>
          </a:p>
        </p:txBody>
      </p:sp>
      <p:sp>
        <p:nvSpPr>
          <p:cNvPr id="12" name="Textplatzhalter 11">
            <a:extLst>
              <a:ext uri="{FF2B5EF4-FFF2-40B4-BE49-F238E27FC236}">
                <a16:creationId xmlns:a16="http://schemas.microsoft.com/office/drawing/2014/main" id="{4D13798A-64D8-5748-9CD4-F143EC153C53}"/>
              </a:ext>
            </a:extLst>
          </p:cNvPr>
          <p:cNvSpPr>
            <a:spLocks noGrp="1"/>
          </p:cNvSpPr>
          <p:nvPr>
            <p:ph type="body" sz="quarter" idx="15"/>
          </p:nvPr>
        </p:nvSpPr>
        <p:spPr/>
        <p:txBody>
          <a:bodyPr/>
          <a:lstStyle/>
          <a:p>
            <a:r>
              <a:rPr lang="en-GB"/>
              <a:t>Part 1</a:t>
            </a:r>
            <a:endParaRPr lang="en-GB" dirty="0"/>
          </a:p>
        </p:txBody>
      </p:sp>
      <p:sp>
        <p:nvSpPr>
          <p:cNvPr id="38" name="Foliennummernplatzhalter 37">
            <a:extLst>
              <a:ext uri="{FF2B5EF4-FFF2-40B4-BE49-F238E27FC236}">
                <a16:creationId xmlns:a16="http://schemas.microsoft.com/office/drawing/2014/main" id="{12DE4935-4204-C349-A3AA-E3F356F8FBA1}"/>
              </a:ext>
            </a:extLst>
          </p:cNvPr>
          <p:cNvSpPr>
            <a:spLocks noGrp="1"/>
          </p:cNvSpPr>
          <p:nvPr>
            <p:ph type="sldNum" sz="quarter" idx="18"/>
          </p:nvPr>
        </p:nvSpPr>
        <p:spPr/>
        <p:txBody>
          <a:bodyPr/>
          <a:lstStyle/>
          <a:p>
            <a:pPr algn="r"/>
            <a:fld id="{7F5633C8-4A1E-AE41-9551-4706842F4652}" type="slidenum">
              <a:rPr lang="en-GB" noProof="0" smtClean="0"/>
              <a:pPr algn="r"/>
              <a:t>8</a:t>
            </a:fld>
            <a:endParaRPr lang="en-GB" noProof="0"/>
          </a:p>
        </p:txBody>
      </p:sp>
      <p:sp>
        <p:nvSpPr>
          <p:cNvPr id="8" name="Abgerundetes Rechteck 7">
            <a:extLst>
              <a:ext uri="{FF2B5EF4-FFF2-40B4-BE49-F238E27FC236}">
                <a16:creationId xmlns:a16="http://schemas.microsoft.com/office/drawing/2014/main" id="{D00C9904-945B-2D48-A356-0EA4290BDBD4}"/>
              </a:ext>
            </a:extLst>
          </p:cNvPr>
          <p:cNvSpPr/>
          <p:nvPr/>
        </p:nvSpPr>
        <p:spPr>
          <a:xfrm>
            <a:off x="3503712" y="4293296"/>
            <a:ext cx="1800200" cy="1800000"/>
          </a:xfrm>
          <a:prstGeom prst="roundRect">
            <a:avLst>
              <a:gd name="adj" fmla="val 14222"/>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bgerundetes Rechteck 8">
            <a:extLst>
              <a:ext uri="{FF2B5EF4-FFF2-40B4-BE49-F238E27FC236}">
                <a16:creationId xmlns:a16="http://schemas.microsoft.com/office/drawing/2014/main" id="{7E6A9A5A-534B-FF42-B699-E2B0D2102104}"/>
              </a:ext>
            </a:extLst>
          </p:cNvPr>
          <p:cNvSpPr/>
          <p:nvPr/>
        </p:nvSpPr>
        <p:spPr>
          <a:xfrm>
            <a:off x="7527183" y="4293296"/>
            <a:ext cx="1800000" cy="1800000"/>
          </a:xfrm>
          <a:prstGeom prst="roundRect">
            <a:avLst>
              <a:gd name="adj" fmla="val 14222"/>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umsplatzhalter 2">
            <a:extLst>
              <a:ext uri="{FF2B5EF4-FFF2-40B4-BE49-F238E27FC236}">
                <a16:creationId xmlns:a16="http://schemas.microsoft.com/office/drawing/2014/main" id="{6661327F-46F0-4C49-9C8A-BED976861980}"/>
              </a:ext>
            </a:extLst>
          </p:cNvPr>
          <p:cNvSpPr>
            <a:spLocks noGrp="1"/>
          </p:cNvSpPr>
          <p:nvPr>
            <p:ph type="dt" sz="half" idx="16"/>
          </p:nvPr>
        </p:nvSpPr>
        <p:spPr/>
        <p:txBody>
          <a:bodyPr/>
          <a:lstStyle/>
          <a:p>
            <a:pPr algn="r"/>
            <a:r>
              <a:rPr lang="de-AT" noProof="0"/>
              <a:t>Daniel Huppmann</a:t>
            </a:r>
            <a:endParaRPr lang="en-GB" noProof="0"/>
          </a:p>
        </p:txBody>
      </p:sp>
      <p:sp>
        <p:nvSpPr>
          <p:cNvPr id="4" name="Fußzeilenplatzhalter 3">
            <a:extLst>
              <a:ext uri="{FF2B5EF4-FFF2-40B4-BE49-F238E27FC236}">
                <a16:creationId xmlns:a16="http://schemas.microsoft.com/office/drawing/2014/main" id="{EF1203AA-6FF4-534B-917C-1E3DB1C0B0B2}"/>
              </a:ext>
            </a:extLst>
          </p:cNvPr>
          <p:cNvSpPr>
            <a:spLocks noGrp="1"/>
          </p:cNvSpPr>
          <p:nvPr>
            <p:ph type="ftr" sz="quarter" idx="17"/>
          </p:nvPr>
        </p:nvSpPr>
        <p:spPr/>
        <p:txBody>
          <a:bodyPr/>
          <a:lstStyle/>
          <a:p>
            <a:r>
              <a:rPr lang="en-GB" noProof="0"/>
              <a:t>Open-Source Energy System Modeling, Lecture 1</a:t>
            </a:r>
          </a:p>
        </p:txBody>
      </p:sp>
    </p:spTree>
    <p:extLst>
      <p:ext uri="{BB962C8B-B14F-4D97-AF65-F5344CB8AC3E}">
        <p14:creationId xmlns:p14="http://schemas.microsoft.com/office/powerpoint/2010/main" val="138200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6F8A07A3-B91C-B74D-B56E-7383839F25DA}"/>
              </a:ext>
            </a:extLst>
          </p:cNvPr>
          <p:cNvSpPr>
            <a:spLocks noGrp="1"/>
          </p:cNvSpPr>
          <p:nvPr>
            <p:ph type="title"/>
          </p:nvPr>
        </p:nvSpPr>
        <p:spPr/>
        <p:txBody>
          <a:bodyPr/>
          <a:lstStyle/>
          <a:p>
            <a:r>
              <a:rPr lang="en-GB" dirty="0"/>
              <a:t>The intersection between energy economics and mathematics</a:t>
            </a:r>
          </a:p>
        </p:txBody>
      </p:sp>
      <p:sp>
        <p:nvSpPr>
          <p:cNvPr id="9" name="Textplatzhalter 8">
            <a:extLst>
              <a:ext uri="{FF2B5EF4-FFF2-40B4-BE49-F238E27FC236}">
                <a16:creationId xmlns:a16="http://schemas.microsoft.com/office/drawing/2014/main" id="{625BAA9C-D84A-BD4F-9471-C5D8210FA069}"/>
              </a:ext>
            </a:extLst>
          </p:cNvPr>
          <p:cNvSpPr>
            <a:spLocks noGrp="1"/>
          </p:cNvSpPr>
          <p:nvPr>
            <p:ph type="body" sz="quarter" idx="23"/>
          </p:nvPr>
        </p:nvSpPr>
        <p:spPr>
          <a:xfrm>
            <a:off x="911426" y="6093296"/>
            <a:ext cx="10657184" cy="288008"/>
          </a:xfrm>
        </p:spPr>
        <p:txBody>
          <a:bodyPr/>
          <a:lstStyle/>
          <a:p>
            <a:pPr algn="r"/>
            <a:r>
              <a:rPr lang="en-GB" dirty="0"/>
              <a:t>Adapted from </a:t>
            </a:r>
            <a:r>
              <a:rPr lang="en-GB" dirty="0">
                <a:hlinkClick r:id="rId3"/>
              </a:rPr>
              <a:t>drewconway.com</a:t>
            </a:r>
            <a:endParaRPr lang="en-GB" dirty="0"/>
          </a:p>
        </p:txBody>
      </p:sp>
      <p:sp>
        <p:nvSpPr>
          <p:cNvPr id="8" name="Textplatzhalter 7">
            <a:extLst>
              <a:ext uri="{FF2B5EF4-FFF2-40B4-BE49-F238E27FC236}">
                <a16:creationId xmlns:a16="http://schemas.microsoft.com/office/drawing/2014/main" id="{E015F286-048F-F044-A057-97C2D4A74353}"/>
              </a:ext>
            </a:extLst>
          </p:cNvPr>
          <p:cNvSpPr>
            <a:spLocks noGrp="1"/>
          </p:cNvSpPr>
          <p:nvPr>
            <p:ph type="body" sz="quarter" idx="12"/>
          </p:nvPr>
        </p:nvSpPr>
        <p:spPr/>
        <p:txBody>
          <a:bodyPr/>
          <a:lstStyle/>
          <a:p>
            <a:r>
              <a:rPr lang="en-GB" dirty="0"/>
              <a:t>Current research requires substantial expertise in scientific programming</a:t>
            </a:r>
          </a:p>
        </p:txBody>
      </p:sp>
      <p:sp>
        <p:nvSpPr>
          <p:cNvPr id="11" name="Oval 10">
            <a:extLst>
              <a:ext uri="{FF2B5EF4-FFF2-40B4-BE49-F238E27FC236}">
                <a16:creationId xmlns:a16="http://schemas.microsoft.com/office/drawing/2014/main" id="{DDD2D143-3B94-4146-BECE-AF5A97DB7FD2}"/>
              </a:ext>
            </a:extLst>
          </p:cNvPr>
          <p:cNvSpPr>
            <a:spLocks noChangeAspect="1"/>
          </p:cNvSpPr>
          <p:nvPr/>
        </p:nvSpPr>
        <p:spPr>
          <a:xfrm>
            <a:off x="5611536" y="3194264"/>
            <a:ext cx="3420000" cy="3420000"/>
          </a:xfrm>
          <a:prstGeom prst="ellipse">
            <a:avLst/>
          </a:prstGeom>
          <a:solidFill>
            <a:schemeClr val="accent3">
              <a:lumMod val="60000"/>
              <a:lumOff val="40000"/>
              <a:alpha val="50000"/>
            </a:schemeClr>
          </a:solidFill>
        </p:spPr>
        <p:txBody>
          <a:bodyPr wrap="square" rtlCol="0" anchor="ctr">
            <a:spAutoFit/>
          </a:bodyPr>
          <a:lstStyle/>
          <a:p>
            <a:pPr algn="ctr"/>
            <a:endParaRPr lang="en-GB" dirty="0">
              <a:latin typeface="Calibri"/>
              <a:cs typeface="Calibri"/>
            </a:endParaRPr>
          </a:p>
        </p:txBody>
      </p:sp>
      <p:sp>
        <p:nvSpPr>
          <p:cNvPr id="12" name="Oval 11">
            <a:extLst>
              <a:ext uri="{FF2B5EF4-FFF2-40B4-BE49-F238E27FC236}">
                <a16:creationId xmlns:a16="http://schemas.microsoft.com/office/drawing/2014/main" id="{1994BA61-B468-EC45-92A6-949069DAEAD3}"/>
              </a:ext>
            </a:extLst>
          </p:cNvPr>
          <p:cNvSpPr>
            <a:spLocks noChangeAspect="1"/>
          </p:cNvSpPr>
          <p:nvPr/>
        </p:nvSpPr>
        <p:spPr>
          <a:xfrm>
            <a:off x="4727848" y="1461486"/>
            <a:ext cx="3420000" cy="3420000"/>
          </a:xfrm>
          <a:prstGeom prst="ellipse">
            <a:avLst/>
          </a:prstGeom>
          <a:solidFill>
            <a:schemeClr val="accent1">
              <a:lumMod val="60000"/>
              <a:lumOff val="40000"/>
              <a:alpha val="50000"/>
            </a:schemeClr>
          </a:solidFill>
        </p:spPr>
        <p:txBody>
          <a:bodyPr wrap="square" rtlCol="0" anchor="ctr">
            <a:spAutoFit/>
          </a:bodyPr>
          <a:lstStyle/>
          <a:p>
            <a:pPr algn="ctr"/>
            <a:endParaRPr lang="en-GB" dirty="0">
              <a:latin typeface="Calibri"/>
              <a:cs typeface="Calibri"/>
            </a:endParaRPr>
          </a:p>
        </p:txBody>
      </p:sp>
      <p:sp>
        <p:nvSpPr>
          <p:cNvPr id="13" name="Oval 12">
            <a:extLst>
              <a:ext uri="{FF2B5EF4-FFF2-40B4-BE49-F238E27FC236}">
                <a16:creationId xmlns:a16="http://schemas.microsoft.com/office/drawing/2014/main" id="{3485DA9F-6A61-074B-B0C6-B1387B7D5EBD}"/>
              </a:ext>
            </a:extLst>
          </p:cNvPr>
          <p:cNvSpPr>
            <a:spLocks noChangeAspect="1"/>
          </p:cNvSpPr>
          <p:nvPr/>
        </p:nvSpPr>
        <p:spPr>
          <a:xfrm>
            <a:off x="3841529" y="3194264"/>
            <a:ext cx="3420000" cy="3420000"/>
          </a:xfrm>
          <a:prstGeom prst="ellipse">
            <a:avLst/>
          </a:prstGeom>
          <a:solidFill>
            <a:schemeClr val="accent4">
              <a:lumMod val="60000"/>
              <a:lumOff val="40000"/>
              <a:alpha val="50000"/>
            </a:schemeClr>
          </a:solidFill>
        </p:spPr>
        <p:txBody>
          <a:bodyPr wrap="square" rtlCol="0" anchor="ctr">
            <a:spAutoFit/>
          </a:bodyPr>
          <a:lstStyle/>
          <a:p>
            <a:pPr algn="ctr"/>
            <a:endParaRPr lang="en-GB" dirty="0">
              <a:latin typeface="Calibri"/>
              <a:cs typeface="Calibri"/>
            </a:endParaRPr>
          </a:p>
        </p:txBody>
      </p:sp>
      <p:sp>
        <p:nvSpPr>
          <p:cNvPr id="16" name="Foliennummernplatzhalter 15">
            <a:extLst>
              <a:ext uri="{FF2B5EF4-FFF2-40B4-BE49-F238E27FC236}">
                <a16:creationId xmlns:a16="http://schemas.microsoft.com/office/drawing/2014/main" id="{EA364CEA-680F-4540-BB5C-CB4636AC865F}"/>
              </a:ext>
            </a:extLst>
          </p:cNvPr>
          <p:cNvSpPr>
            <a:spLocks noGrp="1"/>
          </p:cNvSpPr>
          <p:nvPr>
            <p:ph type="sldNum" sz="quarter" idx="27"/>
          </p:nvPr>
        </p:nvSpPr>
        <p:spPr/>
        <p:txBody>
          <a:bodyPr/>
          <a:lstStyle/>
          <a:p>
            <a:fld id="{7F5633C8-4A1E-AE41-9551-4706842F4652}" type="slidenum">
              <a:rPr lang="uk-UA" smtClean="0"/>
              <a:pPr/>
              <a:t>9</a:t>
            </a:fld>
            <a:endParaRPr lang="uk-UA" dirty="0"/>
          </a:p>
        </p:txBody>
      </p:sp>
      <p:sp>
        <p:nvSpPr>
          <p:cNvPr id="17" name="Textfeld 16">
            <a:extLst>
              <a:ext uri="{FF2B5EF4-FFF2-40B4-BE49-F238E27FC236}">
                <a16:creationId xmlns:a16="http://schemas.microsoft.com/office/drawing/2014/main" id="{98893962-B6D2-4243-9960-AC95B3E37E09}"/>
              </a:ext>
            </a:extLst>
          </p:cNvPr>
          <p:cNvSpPr txBox="1"/>
          <p:nvPr/>
        </p:nvSpPr>
        <p:spPr>
          <a:xfrm>
            <a:off x="5112828" y="1960964"/>
            <a:ext cx="2594685" cy="1107996"/>
          </a:xfrm>
          <a:prstGeom prst="rect">
            <a:avLst/>
          </a:prstGeom>
          <a:noFill/>
        </p:spPr>
        <p:txBody>
          <a:bodyPr wrap="none" rtlCol="0">
            <a:spAutoFit/>
          </a:bodyPr>
          <a:lstStyle/>
          <a:p>
            <a:pPr algn="ctr"/>
            <a:r>
              <a:rPr lang="en-GB" sz="2200" dirty="0">
                <a:latin typeface="+mj-lt"/>
              </a:rPr>
              <a:t>Substantive expertise</a:t>
            </a:r>
            <a:br>
              <a:rPr lang="en-GB" sz="2200" dirty="0">
                <a:latin typeface="+mj-lt"/>
              </a:rPr>
            </a:br>
            <a:r>
              <a:rPr lang="en-GB" sz="2200" dirty="0">
                <a:latin typeface="+mj-lt"/>
              </a:rPr>
              <a:t>in energy economics,</a:t>
            </a:r>
            <a:br>
              <a:rPr lang="en-GB" sz="2200" dirty="0">
                <a:latin typeface="+mj-lt"/>
              </a:rPr>
            </a:br>
            <a:r>
              <a:rPr lang="en-GB" sz="2200" dirty="0">
                <a:latin typeface="+mj-lt"/>
              </a:rPr>
              <a:t>climate change, ...</a:t>
            </a:r>
          </a:p>
        </p:txBody>
      </p:sp>
      <p:sp>
        <p:nvSpPr>
          <p:cNvPr id="18" name="Textfeld 17">
            <a:extLst>
              <a:ext uri="{FF2B5EF4-FFF2-40B4-BE49-F238E27FC236}">
                <a16:creationId xmlns:a16="http://schemas.microsoft.com/office/drawing/2014/main" id="{BE4E59F0-5C54-DA43-B7FF-102381E75C23}"/>
              </a:ext>
            </a:extLst>
          </p:cNvPr>
          <p:cNvSpPr txBox="1"/>
          <p:nvPr/>
        </p:nvSpPr>
        <p:spPr>
          <a:xfrm>
            <a:off x="3979460" y="4509120"/>
            <a:ext cx="1672771" cy="1107996"/>
          </a:xfrm>
          <a:prstGeom prst="rect">
            <a:avLst/>
          </a:prstGeom>
          <a:noFill/>
        </p:spPr>
        <p:txBody>
          <a:bodyPr wrap="square" rtlCol="0">
            <a:spAutoFit/>
          </a:bodyPr>
          <a:lstStyle/>
          <a:p>
            <a:r>
              <a:rPr lang="en-GB" sz="2200" dirty="0">
                <a:latin typeface="+mj-lt"/>
              </a:rPr>
              <a:t>Maths</a:t>
            </a:r>
          </a:p>
          <a:p>
            <a:pPr marL="363538" indent="-363538"/>
            <a:r>
              <a:rPr lang="en-GB" sz="2200" dirty="0">
                <a:latin typeface="+mj-lt"/>
              </a:rPr>
              <a:t>    &amp;</a:t>
            </a:r>
          </a:p>
          <a:p>
            <a:r>
              <a:rPr lang="en-GB" sz="2200" dirty="0">
                <a:latin typeface="+mj-lt"/>
              </a:rPr>
              <a:t>   Statistics</a:t>
            </a:r>
          </a:p>
        </p:txBody>
      </p:sp>
      <p:sp>
        <p:nvSpPr>
          <p:cNvPr id="19" name="Textfeld 18">
            <a:extLst>
              <a:ext uri="{FF2B5EF4-FFF2-40B4-BE49-F238E27FC236}">
                <a16:creationId xmlns:a16="http://schemas.microsoft.com/office/drawing/2014/main" id="{62B85662-8D91-D64C-9BA2-21CE654D083A}"/>
              </a:ext>
            </a:extLst>
          </p:cNvPr>
          <p:cNvSpPr txBox="1"/>
          <p:nvPr/>
        </p:nvSpPr>
        <p:spPr>
          <a:xfrm>
            <a:off x="7248128" y="4529135"/>
            <a:ext cx="1708739" cy="769441"/>
          </a:xfrm>
          <a:prstGeom prst="rect">
            <a:avLst/>
          </a:prstGeom>
          <a:noFill/>
        </p:spPr>
        <p:txBody>
          <a:bodyPr wrap="square" rtlCol="0">
            <a:spAutoFit/>
          </a:bodyPr>
          <a:lstStyle/>
          <a:p>
            <a:pPr algn="r"/>
            <a:r>
              <a:rPr lang="en-GB" sz="2200" dirty="0">
                <a:latin typeface="+mj-lt"/>
              </a:rPr>
              <a:t>Scientific programming</a:t>
            </a:r>
          </a:p>
        </p:txBody>
      </p:sp>
      <p:sp>
        <p:nvSpPr>
          <p:cNvPr id="20" name="Textfeld 19">
            <a:extLst>
              <a:ext uri="{FF2B5EF4-FFF2-40B4-BE49-F238E27FC236}">
                <a16:creationId xmlns:a16="http://schemas.microsoft.com/office/drawing/2014/main" id="{04A8CA4D-43CB-F248-B765-1EA5BB852D6F}"/>
              </a:ext>
            </a:extLst>
          </p:cNvPr>
          <p:cNvSpPr txBox="1"/>
          <p:nvPr/>
        </p:nvSpPr>
        <p:spPr>
          <a:xfrm>
            <a:off x="8509494" y="2330382"/>
            <a:ext cx="3188245" cy="430887"/>
          </a:xfrm>
          <a:prstGeom prst="rect">
            <a:avLst/>
          </a:prstGeom>
          <a:noFill/>
        </p:spPr>
        <p:txBody>
          <a:bodyPr wrap="none" rtlCol="0">
            <a:spAutoFit/>
          </a:bodyPr>
          <a:lstStyle/>
          <a:p>
            <a:pPr algn="ctr"/>
            <a:r>
              <a:rPr lang="en-GB" sz="2200" dirty="0">
                <a:latin typeface="+mj-lt"/>
              </a:rPr>
              <a:t>Risk of invalid conclusions!</a:t>
            </a:r>
          </a:p>
        </p:txBody>
      </p:sp>
      <p:sp>
        <p:nvSpPr>
          <p:cNvPr id="21" name="Textfeld 20">
            <a:extLst>
              <a:ext uri="{FF2B5EF4-FFF2-40B4-BE49-F238E27FC236}">
                <a16:creationId xmlns:a16="http://schemas.microsoft.com/office/drawing/2014/main" id="{DBA12B18-C5F9-FA43-9DDE-59156C2A507D}"/>
              </a:ext>
            </a:extLst>
          </p:cNvPr>
          <p:cNvSpPr txBox="1"/>
          <p:nvPr/>
        </p:nvSpPr>
        <p:spPr>
          <a:xfrm>
            <a:off x="622690" y="2321677"/>
            <a:ext cx="3937295" cy="769441"/>
          </a:xfrm>
          <a:prstGeom prst="rect">
            <a:avLst/>
          </a:prstGeom>
          <a:noFill/>
        </p:spPr>
        <p:txBody>
          <a:bodyPr wrap="none" rtlCol="0">
            <a:spAutoFit/>
          </a:bodyPr>
          <a:lstStyle/>
          <a:p>
            <a:pPr algn="ctr"/>
            <a:r>
              <a:rPr lang="en-GB" sz="2200" dirty="0">
                <a:latin typeface="+mj-lt"/>
              </a:rPr>
              <a:t>“Traditional” research in the field</a:t>
            </a:r>
            <a:br>
              <a:rPr lang="en-GB" sz="2200" dirty="0">
                <a:latin typeface="+mj-lt"/>
              </a:rPr>
            </a:br>
            <a:r>
              <a:rPr lang="en-GB" sz="2200" dirty="0">
                <a:latin typeface="+mj-lt"/>
              </a:rPr>
              <a:t>of applied Operations Research</a:t>
            </a:r>
          </a:p>
        </p:txBody>
      </p:sp>
      <p:cxnSp>
        <p:nvCxnSpPr>
          <p:cNvPr id="22" name="Gerade Verbindung mit Pfeil 21">
            <a:extLst>
              <a:ext uri="{FF2B5EF4-FFF2-40B4-BE49-F238E27FC236}">
                <a16:creationId xmlns:a16="http://schemas.microsoft.com/office/drawing/2014/main" id="{82694618-8561-2742-8934-25956D7941B4}"/>
              </a:ext>
            </a:extLst>
          </p:cNvPr>
          <p:cNvCxnSpPr>
            <a:cxnSpLocks/>
          </p:cNvCxnSpPr>
          <p:nvPr/>
        </p:nvCxnSpPr>
        <p:spPr>
          <a:xfrm>
            <a:off x="4248730" y="3194264"/>
            <a:ext cx="1055182" cy="522768"/>
          </a:xfrm>
          <a:prstGeom prst="straightConnector1">
            <a:avLst/>
          </a:prstGeom>
          <a:ln w="50800" cap="rnd">
            <a:tailEnd type="stealth" w="lg" len="lg"/>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4E6D074F-C140-E341-922B-7DE7812A173D}"/>
              </a:ext>
            </a:extLst>
          </p:cNvPr>
          <p:cNvSpPr txBox="1"/>
          <p:nvPr/>
        </p:nvSpPr>
        <p:spPr>
          <a:xfrm>
            <a:off x="551384" y="5683883"/>
            <a:ext cx="3248262" cy="769441"/>
          </a:xfrm>
          <a:prstGeom prst="rect">
            <a:avLst/>
          </a:prstGeom>
          <a:noFill/>
        </p:spPr>
        <p:txBody>
          <a:bodyPr wrap="none" rtlCol="0">
            <a:spAutoFit/>
          </a:bodyPr>
          <a:lstStyle/>
          <a:p>
            <a:pPr algn="ctr"/>
            <a:r>
              <a:rPr lang="en-GB" sz="2200" dirty="0">
                <a:latin typeface="+mj-lt"/>
              </a:rPr>
              <a:t>Current data science,</a:t>
            </a:r>
          </a:p>
          <a:p>
            <a:pPr algn="ctr"/>
            <a:r>
              <a:rPr lang="en-GB" sz="2200" dirty="0">
                <a:latin typeface="+mj-lt"/>
              </a:rPr>
              <a:t>machine learning, </a:t>
            </a:r>
            <a:r>
              <a:rPr lang="en-GB" sz="2200" dirty="0" err="1">
                <a:latin typeface="+mj-lt"/>
              </a:rPr>
              <a:t>ChatGPT</a:t>
            </a:r>
            <a:endParaRPr lang="en-GB" sz="2200" dirty="0">
              <a:latin typeface="+mj-lt"/>
            </a:endParaRPr>
          </a:p>
        </p:txBody>
      </p:sp>
      <p:cxnSp>
        <p:nvCxnSpPr>
          <p:cNvPr id="25" name="Gerade Verbindung mit Pfeil 24">
            <a:extLst>
              <a:ext uri="{FF2B5EF4-FFF2-40B4-BE49-F238E27FC236}">
                <a16:creationId xmlns:a16="http://schemas.microsoft.com/office/drawing/2014/main" id="{CC518C8A-BFEE-7447-BE60-4B25673241B0}"/>
              </a:ext>
            </a:extLst>
          </p:cNvPr>
          <p:cNvCxnSpPr>
            <a:cxnSpLocks/>
          </p:cNvCxnSpPr>
          <p:nvPr/>
        </p:nvCxnSpPr>
        <p:spPr>
          <a:xfrm flipV="1">
            <a:off x="3846241" y="5623640"/>
            <a:ext cx="2465783" cy="370485"/>
          </a:xfrm>
          <a:prstGeom prst="straightConnector1">
            <a:avLst/>
          </a:prstGeom>
          <a:ln w="50800" cap="rnd">
            <a:tailEnd type="stealth" w="lg" len="lg"/>
          </a:ln>
        </p:spPr>
        <p:style>
          <a:lnRef idx="1">
            <a:schemeClr val="accent1"/>
          </a:lnRef>
          <a:fillRef idx="0">
            <a:schemeClr val="accent1"/>
          </a:fillRef>
          <a:effectRef idx="0">
            <a:schemeClr val="accent1"/>
          </a:effectRef>
          <a:fontRef idx="minor">
            <a:schemeClr val="tx1"/>
          </a:fontRef>
        </p:style>
      </p:cxnSp>
      <p:cxnSp>
        <p:nvCxnSpPr>
          <p:cNvPr id="28" name="Gerade Verbindung mit Pfeil 27">
            <a:extLst>
              <a:ext uri="{FF2B5EF4-FFF2-40B4-BE49-F238E27FC236}">
                <a16:creationId xmlns:a16="http://schemas.microsoft.com/office/drawing/2014/main" id="{9838A0D2-1089-C544-B5E3-814BE96F1C74}"/>
              </a:ext>
            </a:extLst>
          </p:cNvPr>
          <p:cNvCxnSpPr>
            <a:cxnSpLocks/>
          </p:cNvCxnSpPr>
          <p:nvPr/>
        </p:nvCxnSpPr>
        <p:spPr>
          <a:xfrm flipH="1">
            <a:off x="7415945" y="2852936"/>
            <a:ext cx="1540922" cy="827428"/>
          </a:xfrm>
          <a:prstGeom prst="straightConnector1">
            <a:avLst/>
          </a:prstGeom>
          <a:ln w="50800" cap="rnd">
            <a:tailEnd type="stealth" w="lg" len="lg"/>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7F838D31-AF1C-8D4A-ABAD-085A68EB3A76}"/>
              </a:ext>
            </a:extLst>
          </p:cNvPr>
          <p:cNvSpPr txBox="1"/>
          <p:nvPr/>
        </p:nvSpPr>
        <p:spPr>
          <a:xfrm>
            <a:off x="9910368" y="3739679"/>
            <a:ext cx="2112033" cy="769441"/>
          </a:xfrm>
          <a:prstGeom prst="rect">
            <a:avLst/>
          </a:prstGeom>
          <a:noFill/>
        </p:spPr>
        <p:txBody>
          <a:bodyPr wrap="square" rtlCol="0">
            <a:spAutoFit/>
          </a:bodyPr>
          <a:lstStyle/>
          <a:p>
            <a:pPr algn="ctr"/>
            <a:r>
              <a:rPr lang="en-GB" sz="2200" dirty="0">
                <a:latin typeface="+mj-lt"/>
              </a:rPr>
              <a:t>This is where the magic happens!</a:t>
            </a:r>
          </a:p>
        </p:txBody>
      </p:sp>
      <p:cxnSp>
        <p:nvCxnSpPr>
          <p:cNvPr id="34" name="Gerade Verbindung mit Pfeil 33">
            <a:extLst>
              <a:ext uri="{FF2B5EF4-FFF2-40B4-BE49-F238E27FC236}">
                <a16:creationId xmlns:a16="http://schemas.microsoft.com/office/drawing/2014/main" id="{EF046BA4-EFCD-9843-BE71-E2B78929059B}"/>
              </a:ext>
            </a:extLst>
          </p:cNvPr>
          <p:cNvCxnSpPr>
            <a:cxnSpLocks/>
          </p:cNvCxnSpPr>
          <p:nvPr/>
        </p:nvCxnSpPr>
        <p:spPr>
          <a:xfrm flipH="1">
            <a:off x="6574818" y="4112045"/>
            <a:ext cx="3205106" cy="195906"/>
          </a:xfrm>
          <a:prstGeom prst="straightConnector1">
            <a:avLst/>
          </a:prstGeom>
          <a:ln w="50800" cap="rnd">
            <a:tailEnd type="stealth" w="lg" len="lg"/>
          </a:ln>
        </p:spPr>
        <p:style>
          <a:lnRef idx="1">
            <a:schemeClr val="accent1"/>
          </a:lnRef>
          <a:fillRef idx="0">
            <a:schemeClr val="accent1"/>
          </a:fillRef>
          <a:effectRef idx="0">
            <a:schemeClr val="accent1"/>
          </a:effectRef>
          <a:fontRef idx="minor">
            <a:schemeClr val="tx1"/>
          </a:fontRef>
        </p:style>
      </p:cxnSp>
      <p:sp>
        <p:nvSpPr>
          <p:cNvPr id="2" name="Datumsplatzhalter 1">
            <a:extLst>
              <a:ext uri="{FF2B5EF4-FFF2-40B4-BE49-F238E27FC236}">
                <a16:creationId xmlns:a16="http://schemas.microsoft.com/office/drawing/2014/main" id="{56699E5E-9F61-D941-87E4-0DE2081F7E37}"/>
              </a:ext>
            </a:extLst>
          </p:cNvPr>
          <p:cNvSpPr>
            <a:spLocks noGrp="1"/>
          </p:cNvSpPr>
          <p:nvPr>
            <p:ph type="dt" sz="half" idx="25"/>
          </p:nvPr>
        </p:nvSpPr>
        <p:spPr/>
        <p:txBody>
          <a:bodyPr/>
          <a:lstStyle/>
          <a:p>
            <a:r>
              <a:rPr lang="de-AT"/>
              <a:t>Daniel Huppmann</a:t>
            </a:r>
            <a:endParaRPr lang="hr-HR" dirty="0"/>
          </a:p>
        </p:txBody>
      </p:sp>
      <p:sp>
        <p:nvSpPr>
          <p:cNvPr id="3" name="Fußzeilenplatzhalter 2">
            <a:extLst>
              <a:ext uri="{FF2B5EF4-FFF2-40B4-BE49-F238E27FC236}">
                <a16:creationId xmlns:a16="http://schemas.microsoft.com/office/drawing/2014/main" id="{4147BE15-A662-BF4F-ABBD-84C3B7739E9B}"/>
              </a:ext>
            </a:extLst>
          </p:cNvPr>
          <p:cNvSpPr>
            <a:spLocks noGrp="1"/>
          </p:cNvSpPr>
          <p:nvPr>
            <p:ph type="ftr" sz="quarter" idx="26"/>
          </p:nvPr>
        </p:nvSpPr>
        <p:spPr/>
        <p:txBody>
          <a:bodyPr/>
          <a:lstStyle/>
          <a:p>
            <a:pPr>
              <a:defRPr/>
            </a:pPr>
            <a:r>
              <a:rPr lang="en-US"/>
              <a:t>Open-Source Energy System Modeling, Lecture 1</a:t>
            </a:r>
            <a:endParaRPr lang="en-US" dirty="0"/>
          </a:p>
        </p:txBody>
      </p:sp>
    </p:spTree>
    <p:extLst>
      <p:ext uri="{BB962C8B-B14F-4D97-AF65-F5344CB8AC3E}">
        <p14:creationId xmlns:p14="http://schemas.microsoft.com/office/powerpoint/2010/main" val="107252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par>
                                <p:cTn id="48" presetID="10" presetClass="entr" presetSubtype="0"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fade">
                                      <p:cBhvr>
                                        <p:cTn id="58" dur="500"/>
                                        <p:tgtEl>
                                          <p:spTgt spid="34"/>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9">
                                            <p:txEl>
                                              <p:pRg st="0" end="0"/>
                                            </p:txEl>
                                          </p:spTgt>
                                        </p:tgtEl>
                                        <p:attrNameLst>
                                          <p:attrName>style.visibility</p:attrName>
                                        </p:attrNameLst>
                                      </p:cBhvr>
                                      <p:to>
                                        <p:strVal val="visible"/>
                                      </p:to>
                                    </p:set>
                                    <p:animEffect transition="in" filter="fade">
                                      <p:cBhvr>
                                        <p:cTn id="6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animBg="1"/>
      <p:bldP spid="12" grpId="0" animBg="1"/>
      <p:bldP spid="13" grpId="0" animBg="1"/>
      <p:bldP spid="17" grpId="0"/>
      <p:bldP spid="18" grpId="0"/>
      <p:bldP spid="19" grpId="0"/>
      <p:bldP spid="20" grpId="0"/>
      <p:bldP spid="21" grpId="0"/>
      <p:bldP spid="24" grpId="0"/>
      <p:bldP spid="33" grpId="0"/>
    </p:bldLst>
  </p:timing>
</p:sld>
</file>

<file path=ppt/theme/theme1.xml><?xml version="1.0" encoding="utf-8"?>
<a:theme xmlns:a="http://schemas.openxmlformats.org/drawingml/2006/main" name="dh light with header">
  <a:themeElements>
    <a:clrScheme name="iiasa">
      <a:dk1>
        <a:srgbClr val="000000"/>
      </a:dk1>
      <a:lt1>
        <a:srgbClr val="FFFFFF"/>
      </a:lt1>
      <a:dk2>
        <a:srgbClr val="00599D"/>
      </a:dk2>
      <a:lt2>
        <a:srgbClr val="E0E0E0"/>
      </a:lt2>
      <a:accent1>
        <a:srgbClr val="2B7664"/>
      </a:accent1>
      <a:accent2>
        <a:srgbClr val="F3B548"/>
      </a:accent2>
      <a:accent3>
        <a:srgbClr val="E06464"/>
      </a:accent3>
      <a:accent4>
        <a:srgbClr val="60457F"/>
      </a:accent4>
      <a:accent5>
        <a:srgbClr val="62BEB2"/>
      </a:accent5>
      <a:accent6>
        <a:srgbClr val="005087"/>
      </a:accent6>
      <a:hlink>
        <a:srgbClr val="005087"/>
      </a:hlink>
      <a:folHlink>
        <a:srgbClr val="60457F"/>
      </a:folHlink>
    </a:clrScheme>
    <a:fontScheme name="IIAS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defRPr dirty="0" smtClean="0">
            <a:latin typeface="Calibri"/>
            <a:cs typeface="Calibri"/>
          </a:defRPr>
        </a:defPPr>
      </a:lstStyle>
    </a:spDef>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_template_169" id="{0556A03C-A1C7-9748-9F74-42421D38A832}" vid="{29746365-5B88-8045-AA07-FC4FDCD2AED2}"/>
    </a:ext>
  </a:extLst>
</a:theme>
</file>

<file path=ppt/theme/theme2.xml><?xml version="1.0" encoding="utf-8"?>
<a:theme xmlns:a="http://schemas.openxmlformats.org/drawingml/2006/main" name="dh light title &amp; final (english)">
  <a:themeElements>
    <a:clrScheme name="iiasa">
      <a:dk1>
        <a:srgbClr val="000000"/>
      </a:dk1>
      <a:lt1>
        <a:srgbClr val="FFFFFF"/>
      </a:lt1>
      <a:dk2>
        <a:srgbClr val="00599D"/>
      </a:dk2>
      <a:lt2>
        <a:srgbClr val="E0E0E0"/>
      </a:lt2>
      <a:accent1>
        <a:srgbClr val="2B7664"/>
      </a:accent1>
      <a:accent2>
        <a:srgbClr val="F3B548"/>
      </a:accent2>
      <a:accent3>
        <a:srgbClr val="E06464"/>
      </a:accent3>
      <a:accent4>
        <a:srgbClr val="60457F"/>
      </a:accent4>
      <a:accent5>
        <a:srgbClr val="62BEB2"/>
      </a:accent5>
      <a:accent6>
        <a:srgbClr val="005087"/>
      </a:accent6>
      <a:hlink>
        <a:srgbClr val="005087"/>
      </a:hlink>
      <a:folHlink>
        <a:srgbClr val="60457F"/>
      </a:folHlink>
    </a:clrScheme>
    <a:fontScheme name="IIASA">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iasa-version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iasa-version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iasa-version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iasa-version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iasa-version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iasa-version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iasa-version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iasa-version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iasa-version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iasa-version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iasa-version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iasa-version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h_template_169" id="{0556A03C-A1C7-9748-9F74-42421D38A832}" vid="{4B4430EE-CEF0-F347-991A-321E3343FD9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dh light with header</Template>
  <TotalTime>0</TotalTime>
  <Words>2948</Words>
  <Application>Microsoft Macintosh PowerPoint</Application>
  <PresentationFormat>Breitbild</PresentationFormat>
  <Paragraphs>287</Paragraphs>
  <Slides>23</Slides>
  <Notes>5</Notes>
  <HiddenSlides>0</HiddenSlides>
  <MMClips>0</MMClips>
  <ScaleCrop>false</ScaleCrop>
  <HeadingPairs>
    <vt:vector size="6" baseType="variant">
      <vt:variant>
        <vt:lpstr>Verwendete Schriftarten</vt:lpstr>
      </vt:variant>
      <vt:variant>
        <vt:i4>8</vt:i4>
      </vt:variant>
      <vt:variant>
        <vt:lpstr>Design</vt:lpstr>
      </vt:variant>
      <vt:variant>
        <vt:i4>2</vt:i4>
      </vt:variant>
      <vt:variant>
        <vt:lpstr>Folientitel</vt:lpstr>
      </vt:variant>
      <vt:variant>
        <vt:i4>23</vt:i4>
      </vt:variant>
    </vt:vector>
  </HeadingPairs>
  <TitlesOfParts>
    <vt:vector size="33" baseType="lpstr">
      <vt:lpstr>Arial</vt:lpstr>
      <vt:lpstr>Arial Narrow</vt:lpstr>
      <vt:lpstr>Calibri</vt:lpstr>
      <vt:lpstr>Calibri Light</vt:lpstr>
      <vt:lpstr>Cambria</vt:lpstr>
      <vt:lpstr>Courier New</vt:lpstr>
      <vt:lpstr>Times</vt:lpstr>
      <vt:lpstr>Wingdings</vt:lpstr>
      <vt:lpstr>dh light with header</vt:lpstr>
      <vt:lpstr>dh light title &amp; final (english)</vt:lpstr>
      <vt:lpstr>Lecture 1: Principles of open-source and collaborative scientific programming for energy modelling</vt:lpstr>
      <vt:lpstr>Background: Climate change mitigation and energy system transformation</vt:lpstr>
      <vt:lpstr>About myself: education and research career</vt:lpstr>
      <vt:lpstr>Overview of the lecture</vt:lpstr>
      <vt:lpstr>Overview of the lecture (II)</vt:lpstr>
      <vt:lpstr>About you...</vt:lpstr>
      <vt:lpstr>Microsoft Excel as a programming language?</vt:lpstr>
      <vt:lpstr>An introduction to open, collaborative scientific research</vt:lpstr>
      <vt:lpstr>The intersection between energy economics and mathematics</vt:lpstr>
      <vt:lpstr>Key misconceptions about best practice in open scientific programming</vt:lpstr>
      <vt:lpstr>Background to copyright and license</vt:lpstr>
      <vt:lpstr>Licensing – free and/or open-source software</vt:lpstr>
      <vt:lpstr>Licensing for (non-software) creative works</vt:lpstr>
      <vt:lpstr>The FAIR Guiding Principles</vt:lpstr>
      <vt:lpstr>The distinction between FAIR for humans vs. machines</vt:lpstr>
      <vt:lpstr>The distinction between FAIR for humans vs. machines</vt:lpstr>
      <vt:lpstr>The FAIR Guiding Principles (II)</vt:lpstr>
      <vt:lpstr>A one-page guide to open &amp; FAIR practices</vt:lpstr>
      <vt:lpstr>Common misconceptions about open &amp; collaborative scientific software</vt:lpstr>
      <vt:lpstr>Reproducibility is key to good scientific research (and your own sanity)</vt:lpstr>
      <vt:lpstr>The rationale for proper version control tools</vt:lpstr>
      <vt:lpstr>Required reading and preparation</vt:lpstr>
      <vt:lpstr>Many thanks to Matthew Gidden (@gidden) and Paul Natsuo Kishimoto (@khaeru) for sharing their lecture material and experience with collaborative programming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Principles of open-source and collaborative scientific programming for energy modelling</dc:title>
  <dc:creator>HUPPMANN Daniel</dc:creator>
  <cp:lastModifiedBy>HUPPMANN Daniel</cp:lastModifiedBy>
  <cp:revision>612</cp:revision>
  <cp:lastPrinted>2022-03-24T10:39:13Z</cp:lastPrinted>
  <dcterms:created xsi:type="dcterms:W3CDTF">2019-03-18T17:06:01Z</dcterms:created>
  <dcterms:modified xsi:type="dcterms:W3CDTF">2023-03-14T12:10:12Z</dcterms:modified>
</cp:coreProperties>
</file>